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5A8E3A-E3EB-4966-B79B-E8BE1B60EA5B}" type="datetimeFigureOut">
              <a:rPr lang="en-GB" smtClean="0"/>
              <a:t>20/11/2017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2D19E-630C-4CA7-9B41-2BB63FE1D2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893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2D19E-630C-4CA7-9B41-2BB63FE1D26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79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02D19E-630C-4CA7-9B41-2BB63FE1D26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851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19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7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1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10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794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4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2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5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00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02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45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F38D3-DFAB-42B3-8CFD-BE05CF7B6B1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20/11/2017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55EFC7-AF64-4B02-A832-C69AE277034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0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3Y2SKN4WZk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1826" y="1090097"/>
            <a:ext cx="6848341" cy="1600438"/>
          </a:xfrm>
          <a:prstGeom prst="rect">
            <a:avLst/>
          </a:prstGeom>
          <a:solidFill>
            <a:srgbClr val="9933FF"/>
          </a:solidFill>
          <a:ln>
            <a:solidFill>
              <a:srgbClr val="FF33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</a:rPr>
              <a:t>Lesson </a:t>
            </a:r>
            <a:r>
              <a:rPr lang="en-GB" sz="6600" b="1" dirty="0" smtClean="0">
                <a:solidFill>
                  <a:prstClr val="white"/>
                </a:solidFill>
              </a:rPr>
              <a:t>5</a:t>
            </a:r>
            <a:endParaRPr lang="en-GB" sz="6600" b="1" dirty="0">
              <a:solidFill>
                <a:prstClr val="white"/>
              </a:solidFill>
            </a:endParaRPr>
          </a:p>
          <a:p>
            <a:pPr algn="ctr"/>
            <a:endParaRPr lang="en-GB" sz="3200" b="1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1825" y="3039414"/>
            <a:ext cx="6848341" cy="3662541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prstClr val="black"/>
                </a:solidFill>
              </a:rPr>
              <a:t>Learning Objectives: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</a:rPr>
              <a:t>To explore the importance of friends and the role they play in our lives.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</a:rPr>
              <a:t> To identify key friendship qualities and create </a:t>
            </a:r>
            <a:r>
              <a:rPr lang="en-GB" sz="3200" b="1">
                <a:solidFill>
                  <a:prstClr val="black"/>
                </a:solidFill>
              </a:rPr>
              <a:t>our </a:t>
            </a:r>
            <a:r>
              <a:rPr lang="en-GB" sz="3200" b="1" smtClean="0">
                <a:solidFill>
                  <a:prstClr val="black"/>
                </a:solidFill>
              </a:rPr>
              <a:t>class </a:t>
            </a:r>
            <a:r>
              <a:rPr lang="en-GB" sz="3200" b="1" dirty="0">
                <a:solidFill>
                  <a:prstClr val="black"/>
                </a:solidFill>
              </a:rPr>
              <a:t>list of the Top 5</a:t>
            </a:r>
            <a:r>
              <a:rPr lang="en-GB" sz="3200" b="1" dirty="0" smtClean="0">
                <a:solidFill>
                  <a:prstClr val="black"/>
                </a:solidFill>
              </a:rPr>
              <a:t>.</a:t>
            </a:r>
            <a:endParaRPr lang="en-GB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3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052736"/>
            <a:ext cx="8506356" cy="1693895"/>
          </a:xfrm>
          <a:ln>
            <a:solidFill>
              <a:srgbClr val="9933FF"/>
            </a:solidFill>
          </a:ln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Comic Sans MS" panose="030F0702030302020204" pitchFamily="66" charset="0"/>
              </a:rPr>
              <a:t>Private Reading – 10 Mins</a:t>
            </a:r>
            <a:endParaRPr lang="en-GB" sz="60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431" y="2918729"/>
            <a:ext cx="2663880" cy="3551840"/>
          </a:xfrm>
        </p:spPr>
      </p:pic>
    </p:spTree>
    <p:extLst>
      <p:ext uri="{BB962C8B-B14F-4D97-AF65-F5344CB8AC3E}">
        <p14:creationId xmlns:p14="http://schemas.microsoft.com/office/powerpoint/2010/main" val="41069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857" y="213676"/>
            <a:ext cx="4642946" cy="875095"/>
          </a:xfrm>
          <a:ln>
            <a:solidFill>
              <a:srgbClr val="7030A0"/>
            </a:solidFill>
          </a:ln>
        </p:spPr>
        <p:txBody>
          <a:bodyPr/>
          <a:lstStyle/>
          <a:p>
            <a:r>
              <a:rPr lang="en-GB" b="1" u="sng" dirty="0" smtClean="0"/>
              <a:t>Starter</a:t>
            </a:r>
            <a:r>
              <a:rPr lang="en-GB" b="1" dirty="0" smtClean="0"/>
              <a:t> - Friendship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638" y="1824020"/>
            <a:ext cx="8129095" cy="4351338"/>
          </a:xfrm>
        </p:spPr>
        <p:txBody>
          <a:bodyPr/>
          <a:lstStyle/>
          <a:p>
            <a:r>
              <a:rPr lang="en-GB" dirty="0" smtClean="0"/>
              <a:t>Friends are a key part of growing up. You make friends, you fall out, you’re friends again. They make life fun!</a:t>
            </a:r>
          </a:p>
          <a:p>
            <a:r>
              <a:rPr lang="en-GB" dirty="0" smtClean="0"/>
              <a:t>Think about your friends carefully – create a list of what you love about them.</a:t>
            </a:r>
          </a:p>
          <a:p>
            <a:r>
              <a:rPr lang="en-GB" dirty="0" smtClean="0"/>
              <a:t>Share your ideas with your partner.</a:t>
            </a:r>
          </a:p>
          <a:p>
            <a:r>
              <a:rPr lang="en-GB" dirty="0" smtClean="0"/>
              <a:t>Share your ideas with the class.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622" y="198857"/>
            <a:ext cx="1512962" cy="14890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91" y="4241432"/>
            <a:ext cx="2022094" cy="221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7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With your partner, spider diagram the qualities you may look for in a friend:</a:t>
            </a:r>
          </a:p>
          <a:p>
            <a:pPr marL="0" indent="0">
              <a:buNone/>
            </a:pPr>
            <a:r>
              <a:rPr lang="en-GB" dirty="0" smtClean="0"/>
              <a:t>                                                                                      Good sense of humour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Honesty 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974" y="339799"/>
            <a:ext cx="6140178" cy="8750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</a:rPr>
              <a:t>Qualities to look for in a Friend</a:t>
            </a:r>
            <a:endParaRPr lang="en-GB" b="1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8823" y="3666864"/>
            <a:ext cx="2774484" cy="923330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prstClr val="black"/>
                </a:solidFill>
              </a:rPr>
              <a:t>Qualities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963307" y="3153103"/>
            <a:ext cx="827690" cy="777766"/>
          </a:xfrm>
          <a:prstGeom prst="straightConnector1">
            <a:avLst/>
          </a:prstGeom>
          <a:ln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734207" y="4001298"/>
            <a:ext cx="1269124" cy="127235"/>
          </a:xfrm>
          <a:prstGeom prst="straightConnector1">
            <a:avLst/>
          </a:prstGeom>
          <a:ln>
            <a:solidFill>
              <a:srgbClr val="9933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691" y="4508943"/>
            <a:ext cx="2443163" cy="219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76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74" y="1625929"/>
            <a:ext cx="7886700" cy="4351338"/>
          </a:xfrm>
        </p:spPr>
        <p:txBody>
          <a:bodyPr/>
          <a:lstStyle/>
          <a:p>
            <a:r>
              <a:rPr lang="en-GB" dirty="0" smtClean="0"/>
              <a:t>As a class, discuss and decide what your top 5 qualities are</a:t>
            </a:r>
          </a:p>
          <a:p>
            <a:r>
              <a:rPr lang="en-GB" dirty="0" smtClean="0"/>
              <a:t>You must give clear, detailed reasons to explain why your quality should make it onto the final list.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976" y="339799"/>
            <a:ext cx="5714509" cy="8750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</a:rPr>
              <a:t>Class’ top 5 qualities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98" y="3488334"/>
            <a:ext cx="1014413" cy="1352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35" y="3488334"/>
            <a:ext cx="982882" cy="1310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58" y="4807481"/>
            <a:ext cx="1185617" cy="1580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941" y="4807486"/>
            <a:ext cx="1047914" cy="1397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63" y="3391868"/>
            <a:ext cx="1061710" cy="141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2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52" y="1912883"/>
            <a:ext cx="1976209" cy="36576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4857" y="402861"/>
            <a:ext cx="8441944" cy="8750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</a:rPr>
              <a:t>The </a:t>
            </a:r>
            <a:r>
              <a:rPr lang="en-GB" b="1" dirty="0">
                <a:solidFill>
                  <a:prstClr val="black"/>
                </a:solidFill>
              </a:rPr>
              <a:t>f</a:t>
            </a:r>
            <a:r>
              <a:rPr lang="en-GB" b="1" dirty="0" smtClean="0">
                <a:solidFill>
                  <a:prstClr val="black"/>
                </a:solidFill>
              </a:rPr>
              <a:t>riendship between Bruno and Shmuel in “The Boy in the Striped Pyjamas” by John Boyne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7" name="Picture 6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310" y="1912883"/>
            <a:ext cx="456149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25310" y="5827040"/>
            <a:ext cx="4561490" cy="646331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Click the above image to watch their friendship in action…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00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8704" y="94592"/>
            <a:ext cx="4650829" cy="6674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3127" y="187039"/>
            <a:ext cx="1757855" cy="6001643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Read this extract from the story on your own. Keep the theme of friendship in your head…</a:t>
            </a:r>
          </a:p>
          <a:p>
            <a:endParaRPr lang="en-GB" sz="2400" dirty="0">
              <a:solidFill>
                <a:prstClr val="black"/>
              </a:solidFill>
            </a:endParaRPr>
          </a:p>
          <a:p>
            <a:r>
              <a:rPr lang="en-GB" sz="2400" dirty="0">
                <a:solidFill>
                  <a:prstClr val="black"/>
                </a:solidFill>
              </a:rPr>
              <a:t>Highlight any parts of the extract which refer to friendship in some way.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8224" y="187039"/>
            <a:ext cx="2445418" cy="1200329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Class Annotation…The Board Run!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2822" y="1443021"/>
            <a:ext cx="2230820" cy="3416320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prstClr val="black"/>
                </a:solidFill>
              </a:rPr>
              <a:t>Teacher to select pupils across the class to highlight/annotate some of the points they have found onto the board.</a:t>
            </a:r>
            <a:endParaRPr lang="en-GB" sz="24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11" y="5144814"/>
            <a:ext cx="1217886" cy="16238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52" y="4859341"/>
            <a:ext cx="1604434" cy="192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3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477" y="94592"/>
            <a:ext cx="4650829" cy="66740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84380" y="315313"/>
            <a:ext cx="3610304" cy="3970318"/>
          </a:xfrm>
          <a:prstGeom prst="rect">
            <a:avLst/>
          </a:prstGeom>
          <a:noFill/>
          <a:ln>
            <a:solidFill>
              <a:srgbClr val="9933FF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</a:rPr>
              <a:t>Using what we have just done, what do we learn about friendship in this extract from the story?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Think about:</a:t>
            </a:r>
          </a:p>
          <a:p>
            <a:endParaRPr lang="en-GB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Bruno’s friends in Berlin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black"/>
                </a:solidFill>
              </a:rPr>
              <a:t>The bond between Bruno and Shmuel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prstClr val="black"/>
              </a:solidFill>
            </a:endParaRPr>
          </a:p>
          <a:p>
            <a:r>
              <a:rPr lang="en-GB" dirty="0">
                <a:solidFill>
                  <a:prstClr val="black"/>
                </a:solidFill>
              </a:rPr>
              <a:t>Using the chart below, write down the quotes from the extract to support your ideas.</a:t>
            </a:r>
          </a:p>
          <a:p>
            <a:endParaRPr lang="en-GB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796916"/>
              </p:ext>
            </p:extLst>
          </p:nvPr>
        </p:nvGraphicFramePr>
        <p:xfrm>
          <a:off x="5084380" y="4077072"/>
          <a:ext cx="3610304" cy="248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9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3251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Bruno’s Berlin</a:t>
                      </a:r>
                      <a:r>
                        <a:rPr lang="en-GB" baseline="0" dirty="0" smtClean="0"/>
                        <a:t> Friends</a:t>
                      </a:r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Bruno and Shmuel</a:t>
                      </a:r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25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25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68580" marR="68580">
                    <a:solidFill>
                      <a:srgbClr val="99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367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8083"/>
            <a:ext cx="7886700" cy="478220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Write 1 PEEL paragraph for the following question?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 smtClean="0"/>
              <a:t>What do we learn about Bruno’s friendship with Shmuel in the extract from “The Boy in the Striped Pyjamas”?</a:t>
            </a:r>
          </a:p>
          <a:p>
            <a:pPr marL="0" indent="0" algn="ctr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dirty="0" smtClean="0"/>
              <a:t>Be brave and put your hand up to share your paragraph with your teacher and your classmates.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6976" y="339799"/>
            <a:ext cx="5714509" cy="875095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prstClr val="black"/>
                </a:solidFill>
              </a:rPr>
              <a:t>Using your PEEL skills</a:t>
            </a:r>
            <a:endParaRPr lang="en-GB" b="1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94" y="116632"/>
            <a:ext cx="1313544" cy="16046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1" t="22896" r="9172" b="28276"/>
          <a:stretch/>
        </p:blipFill>
        <p:spPr>
          <a:xfrm>
            <a:off x="7380311" y="5493770"/>
            <a:ext cx="1603569" cy="11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2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365</Words>
  <Application>Microsoft Office PowerPoint</Application>
  <PresentationFormat>On-screen Show (4:3)</PresentationFormat>
  <Paragraphs>44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1_Office Theme</vt:lpstr>
      <vt:lpstr>PowerPoint Presentation</vt:lpstr>
      <vt:lpstr>Private Reading – 10 Mins</vt:lpstr>
      <vt:lpstr>Starter - Friendship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Wokingham Borough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Waddilove</dc:creator>
  <cp:lastModifiedBy>Emily Waddilove</cp:lastModifiedBy>
  <cp:revision>2</cp:revision>
  <dcterms:created xsi:type="dcterms:W3CDTF">2017-11-20T13:36:55Z</dcterms:created>
  <dcterms:modified xsi:type="dcterms:W3CDTF">2017-11-20T13:42:12Z</dcterms:modified>
</cp:coreProperties>
</file>