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290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33FF"/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2" autoAdjust="0"/>
  </p:normalViewPr>
  <p:slideViewPr>
    <p:cSldViewPr snapToGrid="0">
      <p:cViewPr varScale="1">
        <p:scale>
          <a:sx n="66" d="100"/>
          <a:sy n="66" d="100"/>
        </p:scale>
        <p:origin x="-8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6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7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3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2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5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4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5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38D3-DFAB-42B3-8CFD-BE05CF7B6B11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EFC7-AF64-4B02-A832-C69AE277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9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uysF7ERq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431" y="1090097"/>
            <a:ext cx="9131121" cy="1600438"/>
          </a:xfrm>
          <a:prstGeom prst="rect">
            <a:avLst/>
          </a:prstGeom>
          <a:solidFill>
            <a:srgbClr val="9933FF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</a:rPr>
              <a:t>Lesson </a:t>
            </a:r>
            <a:r>
              <a:rPr lang="en-GB" sz="6600" b="1" dirty="0">
                <a:solidFill>
                  <a:schemeClr val="bg1"/>
                </a:solidFill>
              </a:rPr>
              <a:t>6</a:t>
            </a:r>
            <a:endParaRPr lang="en-GB" sz="6600" b="1" dirty="0" smtClean="0">
              <a:solidFill>
                <a:schemeClr val="bg1"/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2430" y="3039413"/>
            <a:ext cx="9131121" cy="2923877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Learning Objectives:</a:t>
            </a:r>
          </a:p>
          <a:p>
            <a:pPr algn="ctr"/>
            <a:endParaRPr lang="en-GB" sz="4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/>
              <a:t>To analyse friendships in children’s literature = Roald Dahl’s “Matilda”.</a:t>
            </a:r>
          </a:p>
          <a:p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4924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3" y="1531335"/>
            <a:ext cx="10515600" cy="448628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Swap exercise books with your neighbour.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Read their paragraph carefully…can you see the following things: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Language devices?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Interesting vocabulary?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         Different types of sentences?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    </a:t>
            </a:r>
            <a:endParaRPr lang="en-GB" dirty="0"/>
          </a:p>
          <a:p>
            <a:r>
              <a:rPr lang="en-GB" dirty="0" smtClean="0"/>
              <a:t>On a separate piece of paper, write down 1 thing you really like about your neighbour’s paragraph – </a:t>
            </a:r>
            <a:r>
              <a:rPr lang="en-GB" b="1" dirty="0" smtClean="0">
                <a:solidFill>
                  <a:srgbClr val="9933FF"/>
                </a:solidFill>
              </a:rPr>
              <a:t>w</a:t>
            </a:r>
            <a:r>
              <a:rPr lang="en-GB" dirty="0" smtClean="0"/>
              <a:t>hat </a:t>
            </a:r>
            <a:r>
              <a:rPr lang="en-GB" b="1" dirty="0" smtClean="0">
                <a:solidFill>
                  <a:srgbClr val="9933FF"/>
                </a:solidFill>
              </a:rPr>
              <a:t>w</a:t>
            </a:r>
            <a:r>
              <a:rPr lang="en-GB" dirty="0" smtClean="0"/>
              <a:t>ent </a:t>
            </a:r>
            <a:r>
              <a:rPr lang="en-GB" b="1" dirty="0" smtClean="0">
                <a:solidFill>
                  <a:srgbClr val="9933FF"/>
                </a:solidFill>
              </a:rPr>
              <a:t>w</a:t>
            </a:r>
            <a:r>
              <a:rPr lang="en-GB" dirty="0" smtClean="0"/>
              <a:t>ell…         </a:t>
            </a:r>
            <a:r>
              <a:rPr lang="en-GB" b="1" dirty="0" smtClean="0">
                <a:solidFill>
                  <a:srgbClr val="9933FF"/>
                </a:solidFill>
              </a:rPr>
              <a:t>(WWW)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Write down 1 thing your neighbour could do to make their paragraph even better – </a:t>
            </a:r>
            <a:r>
              <a:rPr lang="en-GB" b="1" dirty="0" smtClean="0">
                <a:solidFill>
                  <a:srgbClr val="9933FF"/>
                </a:solidFill>
              </a:rPr>
              <a:t>e</a:t>
            </a:r>
            <a:r>
              <a:rPr lang="en-GB" dirty="0" smtClean="0"/>
              <a:t>ven </a:t>
            </a:r>
            <a:r>
              <a:rPr lang="en-GB" b="1" dirty="0" smtClean="0">
                <a:solidFill>
                  <a:srgbClr val="9933FF"/>
                </a:solidFill>
              </a:rPr>
              <a:t>b</a:t>
            </a:r>
            <a:r>
              <a:rPr lang="en-GB" dirty="0" smtClean="0"/>
              <a:t>etter </a:t>
            </a:r>
            <a:r>
              <a:rPr lang="en-GB" b="1" dirty="0" smtClean="0">
                <a:solidFill>
                  <a:srgbClr val="9933FF"/>
                </a:solidFill>
              </a:rPr>
              <a:t>i</a:t>
            </a:r>
            <a:r>
              <a:rPr lang="en-GB" dirty="0" smtClean="0"/>
              <a:t>f…        </a:t>
            </a:r>
            <a:r>
              <a:rPr lang="en-GB" b="1" dirty="0" smtClean="0">
                <a:solidFill>
                  <a:srgbClr val="9933FF"/>
                </a:solidFill>
              </a:rPr>
              <a:t>(EBI)</a:t>
            </a:r>
            <a:endParaRPr lang="en-GB" b="1" dirty="0">
              <a:solidFill>
                <a:srgbClr val="9933F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9933FF"/>
              </a:solidFill>
            </a:endParaRPr>
          </a:p>
          <a:p>
            <a:r>
              <a:rPr lang="en-GB" dirty="0" smtClean="0"/>
              <a:t>Once you have finished, please return their book to them and give them the piece of paper to stick into their exercise book under their paragraph</a:t>
            </a:r>
            <a:r>
              <a:rPr lang="en-GB" dirty="0"/>
              <a:t>.</a:t>
            </a:r>
            <a:r>
              <a:rPr lang="en-GB" dirty="0" smtClean="0">
                <a:solidFill>
                  <a:srgbClr val="9933FF"/>
                </a:solidFill>
              </a:rPr>
              <a:t> </a:t>
            </a: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8373" y="239003"/>
            <a:ext cx="7514895" cy="875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Learning from our Peers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1" y="89832"/>
            <a:ext cx="3020877" cy="2048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93" y="5816520"/>
            <a:ext cx="829203" cy="772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66" y="5780544"/>
            <a:ext cx="681203" cy="953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026" y="5831840"/>
            <a:ext cx="851092" cy="851092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9168309" y="6134219"/>
            <a:ext cx="252249" cy="315021"/>
          </a:xfrm>
          <a:prstGeom prst="mathPlus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10515847" y="6195088"/>
            <a:ext cx="367616" cy="239767"/>
          </a:xfrm>
          <a:prstGeom prst="mathEqual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your EBI target, improve the quality of your paragraph</a:t>
            </a:r>
          </a:p>
          <a:p>
            <a:r>
              <a:rPr lang="en-GB" dirty="0" smtClean="0"/>
              <a:t>Consider using devices for imagery and sound you have not already used – be as imaginative as you can!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8373" y="239003"/>
            <a:ext cx="7987861" cy="875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rgbClr val="9933FF"/>
                </a:solidFill>
              </a:rPr>
              <a:t>F</a:t>
            </a:r>
            <a:r>
              <a:rPr lang="en-GB" b="1" dirty="0" smtClean="0"/>
              <a:t>eedback and </a:t>
            </a:r>
            <a:r>
              <a:rPr lang="en-GB" b="1" u="sng" dirty="0" smtClean="0">
                <a:solidFill>
                  <a:srgbClr val="9933FF"/>
                </a:solidFill>
              </a:rPr>
              <a:t>I</a:t>
            </a:r>
            <a:r>
              <a:rPr lang="en-GB" b="1" dirty="0" smtClean="0"/>
              <a:t>mprovement </a:t>
            </a:r>
            <a:r>
              <a:rPr lang="en-GB" b="1" u="sng" dirty="0" smtClean="0">
                <a:solidFill>
                  <a:srgbClr val="9933FF"/>
                </a:solidFill>
              </a:rPr>
              <a:t>T</a:t>
            </a:r>
            <a:r>
              <a:rPr lang="en-GB" b="1" dirty="0" smtClean="0"/>
              <a:t>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8925" y="4001294"/>
            <a:ext cx="4771697" cy="1569660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Challenge</a:t>
            </a:r>
            <a:r>
              <a:rPr lang="en-GB" b="1" dirty="0" smtClean="0"/>
              <a:t> – Write a paragraph describing either Miss. Honey or The </a:t>
            </a:r>
            <a:r>
              <a:rPr lang="en-GB" b="1" dirty="0" err="1" smtClean="0"/>
              <a:t>Trunchbull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r>
              <a:rPr lang="en-GB" b="1" dirty="0" smtClean="0"/>
              <a:t>Remember to use the devices we have been learning.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574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68" y="1421065"/>
            <a:ext cx="10515600" cy="1325563"/>
          </a:xfrm>
          <a:ln>
            <a:solidFill>
              <a:srgbClr val="9933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dirty="0" smtClean="0">
                <a:latin typeface="Comic Sans MS" panose="030F0702030302020204" pitchFamily="66" charset="0"/>
              </a:rPr>
              <a:t>Private Reading – 10 Mins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74" y="2918729"/>
            <a:ext cx="3551840" cy="3551840"/>
          </a:xfrm>
        </p:spPr>
      </p:pic>
    </p:spTree>
    <p:extLst>
      <p:ext uri="{BB962C8B-B14F-4D97-AF65-F5344CB8AC3E}">
        <p14:creationId xmlns:p14="http://schemas.microsoft.com/office/powerpoint/2010/main" val="40211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475" y="402860"/>
            <a:ext cx="11255925" cy="875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The </a:t>
            </a:r>
            <a:r>
              <a:rPr lang="en-GB" b="1" dirty="0"/>
              <a:t>f</a:t>
            </a:r>
            <a:r>
              <a:rPr lang="en-GB" b="1" dirty="0" smtClean="0"/>
              <a:t>riendship between Matilda and Lavender in “Matilda” by Roald Dahl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8" y="1667969"/>
            <a:ext cx="2926274" cy="4351338"/>
          </a:xfr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53" y="1881352"/>
            <a:ext cx="4103619" cy="3399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20" y="2045290"/>
            <a:ext cx="3805433" cy="28711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57152" y="5499089"/>
            <a:ext cx="4103619" cy="646331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above image to watch the beginning of their friendship…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1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89" y="307460"/>
            <a:ext cx="5562600" cy="771697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dirty="0" smtClean="0">
                <a:latin typeface="+mn-lt"/>
              </a:rPr>
              <a:t>Teachers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09" y="15620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Teachers, like parents and friends are an important part of growing up. After all, most children spend 13 years in school!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Think about your favourite teacher in your junior school. Why was s/he your favourite? Discuss in pairs. You don’t have to name them!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Share your ideas as a class.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26" y="4001572"/>
            <a:ext cx="2857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22" y="2691544"/>
            <a:ext cx="3426939" cy="3426939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9789" y="307460"/>
            <a:ext cx="6633520" cy="7716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Teachers in “Matilda” </a:t>
            </a:r>
            <a:endParaRPr lang="en-GB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789" y="1745539"/>
            <a:ext cx="589005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Miss. Honey – Matilda’s class teacher 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03309" y="1745539"/>
            <a:ext cx="497565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 </a:t>
            </a:r>
            <a:r>
              <a:rPr lang="en-GB" sz="2400" b="1" dirty="0" err="1" smtClean="0"/>
              <a:t>Trunchball</a:t>
            </a:r>
            <a:r>
              <a:rPr lang="en-GB" sz="2400" b="1" dirty="0" smtClean="0"/>
              <a:t> – The </a:t>
            </a:r>
            <a:r>
              <a:rPr lang="en-GB" sz="2400" b="1" dirty="0" err="1" smtClean="0"/>
              <a:t>Headteacher</a:t>
            </a:r>
            <a:r>
              <a:rPr lang="en-GB" sz="2400" b="1" dirty="0" smtClean="0"/>
              <a:t> of </a:t>
            </a:r>
            <a:r>
              <a:rPr lang="en-GB" sz="2400" b="1" dirty="0" err="1" smtClean="0"/>
              <a:t>Crunchem</a:t>
            </a:r>
            <a:r>
              <a:rPr lang="en-GB" sz="2400" b="1" dirty="0" smtClean="0"/>
              <a:t> </a:t>
            </a:r>
            <a:r>
              <a:rPr lang="en-GB" sz="2400" b="1" dirty="0"/>
              <a:t>Hall </a:t>
            </a:r>
            <a:r>
              <a:rPr lang="en-GB" sz="2400" b="1" dirty="0" smtClean="0"/>
              <a:t>Primary School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39" y="2873586"/>
            <a:ext cx="4458124" cy="29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24" y="1619679"/>
            <a:ext cx="11576221" cy="4351338"/>
          </a:xfrm>
        </p:spPr>
        <p:txBody>
          <a:bodyPr/>
          <a:lstStyle/>
          <a:p>
            <a:r>
              <a:rPr lang="en-GB" dirty="0" smtClean="0"/>
              <a:t>Dahl uses the following quotes to describe the two teachers</a:t>
            </a:r>
          </a:p>
          <a:p>
            <a:r>
              <a:rPr lang="en-GB" dirty="0" smtClean="0"/>
              <a:t>Can you work out which quote belongs to which teacher?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357" y="365125"/>
            <a:ext cx="6633520" cy="7716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Roald Dahl’s description</a:t>
            </a: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7818" y="4902454"/>
            <a:ext cx="264039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“...An </a:t>
            </a:r>
            <a:r>
              <a:rPr lang="en-GB" sz="1600" dirty="0" smtClean="0"/>
              <a:t>enraged rhinoceros</a:t>
            </a:r>
            <a:r>
              <a:rPr lang="en-GB" sz="1600" dirty="0"/>
              <a:t>.”</a:t>
            </a:r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32038" y="3938347"/>
            <a:ext cx="230659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“...You could almost feel the dangerous heat radiating from her as from a red-hot rod of metal.”                                                            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7818" y="2818229"/>
            <a:ext cx="230659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“Her body was so slim and fragile one got the feeling that if she fell over she would smash into a thousand </a:t>
            </a:r>
          </a:p>
          <a:p>
            <a:r>
              <a:rPr lang="en-US" sz="1600" dirty="0" smtClean="0"/>
              <a:t>  pieces, like a porcelain figure.”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357" y="2818229"/>
            <a:ext cx="2306595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“...If a group of children happened to be in her path, she ploughed right on through them</a:t>
            </a:r>
          </a:p>
          <a:p>
            <a:r>
              <a:rPr lang="en-GB" sz="1600" dirty="0"/>
              <a:t>like a tank.”</a:t>
            </a:r>
            <a:endParaRPr lang="en-GB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3356" y="5971017"/>
            <a:ext cx="23065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“...A fierce tyrannical monster.”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9926" y="2813529"/>
            <a:ext cx="230659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“...If you get on the wrong side of Miss Trunchbull she will liquidise you like a carrot in </a:t>
            </a:r>
            <a:r>
              <a:rPr lang="en-US" sz="1600" dirty="0" smtClean="0"/>
              <a:t>a </a:t>
            </a:r>
            <a:r>
              <a:rPr lang="en-GB" sz="1600" dirty="0" smtClean="0"/>
              <a:t>kitchen </a:t>
            </a:r>
            <a:r>
              <a:rPr lang="en-GB" sz="1600" dirty="0"/>
              <a:t>blender.”</a:t>
            </a:r>
            <a:endParaRPr lang="en-GB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712471" y="5755573"/>
            <a:ext cx="29295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“...an enormous human bomb</a:t>
            </a:r>
            <a:r>
              <a:rPr lang="en-GB" sz="1600" dirty="0" smtClean="0"/>
              <a:t>...”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7620" y="5467096"/>
            <a:ext cx="189171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“Her whole body seemed to swell up like a bullfrog’s.”</a:t>
            </a:r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238633" y="5689139"/>
            <a:ext cx="29656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</a:t>
            </a:r>
            <a:r>
              <a:rPr lang="en-US" sz="1600" dirty="0" smtClean="0"/>
              <a:t>mild and quiet person who never raised her voice” </a:t>
            </a:r>
            <a:endParaRPr lang="en-GB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05380" y="4410012"/>
            <a:ext cx="189171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“she possessed that rare gift for being adored by every small child under her care”</a:t>
            </a:r>
            <a:endParaRPr lang="en-GB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544066" y="4413638"/>
            <a:ext cx="29656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</a:t>
            </a:r>
            <a:r>
              <a:rPr lang="en-US" sz="1600" dirty="0" smtClean="0"/>
              <a:t>She had a lovely pale oval face with blue eyes and her hair was light-brown”</a:t>
            </a:r>
            <a:endParaRPr lang="en-GB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46174" y="2837157"/>
            <a:ext cx="29656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</a:t>
            </a:r>
            <a:r>
              <a:rPr lang="en-US" sz="1600" dirty="0" smtClean="0"/>
              <a:t>She had a lovely pale oval face with blue eyes and her hair was light-brown”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643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24" y="1619679"/>
            <a:ext cx="11576221" cy="4351338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357" y="365125"/>
            <a:ext cx="6633520" cy="7716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Answers! </a:t>
            </a:r>
            <a:r>
              <a:rPr lang="en-GB" smtClean="0">
                <a:latin typeface="+mn-lt"/>
              </a:rPr>
              <a:t>Were </a:t>
            </a:r>
            <a:r>
              <a:rPr lang="en-GB" dirty="0" smtClean="0">
                <a:latin typeface="+mn-lt"/>
              </a:rPr>
              <a:t>you right?</a:t>
            </a: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7818" y="4902454"/>
            <a:ext cx="2640394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“...An </a:t>
            </a:r>
            <a:r>
              <a:rPr lang="en-GB" sz="1600" dirty="0" smtClean="0"/>
              <a:t>enraged rhinoceros</a:t>
            </a:r>
            <a:r>
              <a:rPr lang="en-GB" sz="1600" dirty="0"/>
              <a:t>.”</a:t>
            </a:r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32038" y="3938347"/>
            <a:ext cx="2306595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“...You could almost feel the dangerous heat radiating from her as from a red-hot rod of metal.”                                                            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7818" y="2818229"/>
            <a:ext cx="2306595" cy="18158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“Her body was so slim and fragile one got the feeling that if she fell over she would smash into a thousand </a:t>
            </a:r>
          </a:p>
          <a:p>
            <a:r>
              <a:rPr lang="en-US" sz="1600" dirty="0" smtClean="0"/>
              <a:t>  pieces, like a porcelain figure.”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357" y="2818229"/>
            <a:ext cx="2306595" cy="13542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“...If a group of children happened to be in her path, she ploughed right on through them</a:t>
            </a:r>
          </a:p>
          <a:p>
            <a:r>
              <a:rPr lang="en-GB" sz="1600" dirty="0"/>
              <a:t>like a tank.”</a:t>
            </a:r>
            <a:endParaRPr lang="en-GB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3356" y="5971017"/>
            <a:ext cx="230659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“...A fierce tyrannical monster.”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9926" y="2813529"/>
            <a:ext cx="2306595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“...If you get on the wrong side of Miss Trunchbull she will liquidise you like a carrot in </a:t>
            </a:r>
            <a:r>
              <a:rPr lang="en-US" sz="1600" dirty="0" smtClean="0"/>
              <a:t>a </a:t>
            </a:r>
            <a:r>
              <a:rPr lang="en-GB" sz="1600" dirty="0" smtClean="0"/>
              <a:t>kitchen </a:t>
            </a:r>
            <a:r>
              <a:rPr lang="en-GB" sz="1600" dirty="0"/>
              <a:t>blender.”</a:t>
            </a:r>
            <a:endParaRPr lang="en-GB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712471" y="5755573"/>
            <a:ext cx="2929524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“...an enormous human bomb</a:t>
            </a:r>
            <a:r>
              <a:rPr lang="en-GB" sz="1600" dirty="0" smtClean="0"/>
              <a:t>...”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7620" y="5467096"/>
            <a:ext cx="1891713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“Her whole body seemed to swell up like a bullfrog’s.”</a:t>
            </a:r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238633" y="5689139"/>
            <a:ext cx="2965621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</a:t>
            </a:r>
            <a:r>
              <a:rPr lang="en-US" sz="1600" dirty="0" smtClean="0"/>
              <a:t>mild and quiet person who never raised her voice” </a:t>
            </a:r>
            <a:endParaRPr lang="en-GB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05380" y="4410012"/>
            <a:ext cx="1891713" cy="132343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“she possessed that rare gift for being adored by every small child under her care”</a:t>
            </a:r>
            <a:endParaRPr lang="en-GB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544066" y="4413638"/>
            <a:ext cx="2965621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</a:t>
            </a:r>
            <a:r>
              <a:rPr lang="en-US" sz="1600" dirty="0" smtClean="0"/>
              <a:t>She had a lovely pale oval face with blue eyes and her hair was light-brown”</a:t>
            </a:r>
            <a:endParaRPr lang="en-GB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46174" y="2837157"/>
            <a:ext cx="2965621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“</a:t>
            </a:r>
            <a:r>
              <a:rPr lang="en-US" sz="1600" dirty="0" smtClean="0"/>
              <a:t>She had a lovely pale oval face with blue eyes and her hair was light-brown”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13476" y="1526741"/>
            <a:ext cx="16969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 err="1" smtClean="0"/>
              <a:t>Trunchbull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721443" y="1510784"/>
            <a:ext cx="169699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Miss Honey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 1 quote for Miss. Honey and 1 quote for The </a:t>
            </a:r>
            <a:r>
              <a:rPr lang="en-GB" dirty="0" err="1" smtClean="0"/>
              <a:t>Trunchbull</a:t>
            </a:r>
            <a:r>
              <a:rPr lang="en-GB" dirty="0" smtClean="0"/>
              <a:t> and draw the image that is created in your mind</a:t>
            </a:r>
          </a:p>
          <a:p>
            <a:r>
              <a:rPr lang="en-GB" dirty="0" smtClean="0"/>
              <a:t>To help you…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789" y="307460"/>
            <a:ext cx="6633520" cy="7716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Your impressions</a:t>
            </a: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368" y="3345791"/>
            <a:ext cx="2640394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“...An </a:t>
            </a:r>
            <a:r>
              <a:rPr lang="en-GB" sz="1600" dirty="0" smtClean="0"/>
              <a:t>enraged rhinoceros</a:t>
            </a:r>
            <a:r>
              <a:rPr lang="en-GB" sz="1600" dirty="0"/>
              <a:t>.”</a:t>
            </a:r>
            <a:endParaRPr lang="en-GB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22" y="3935114"/>
            <a:ext cx="3406573" cy="2538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8725" y="2976459"/>
            <a:ext cx="3807879" cy="10772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“Her body was so slim and fragile one got the feeling that if she fell over she would smash into a thousand pieces, like a porcelain figure.”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15" y="4359045"/>
            <a:ext cx="3483567" cy="2322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3269" y="307460"/>
            <a:ext cx="4014951" cy="738664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Challenge</a:t>
            </a:r>
            <a:r>
              <a:rPr lang="en-GB" sz="2400" dirty="0" smtClean="0"/>
              <a:t> – </a:t>
            </a:r>
            <a:r>
              <a:rPr lang="en-GB" dirty="0" smtClean="0"/>
              <a:t>Why does Dahl present the women so very differently?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0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11" y="1438446"/>
            <a:ext cx="10515600" cy="4649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Using everything from the </a:t>
            </a:r>
            <a:r>
              <a:rPr lang="en-GB" smtClean="0"/>
              <a:t>last 6 </a:t>
            </a:r>
            <a:r>
              <a:rPr lang="en-GB" dirty="0" smtClean="0"/>
              <a:t>lessons, write a description of your </a:t>
            </a:r>
            <a:r>
              <a:rPr lang="en-GB" b="1" u="sng" dirty="0" smtClean="0"/>
              <a:t>imaginary favourite teacher.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Remember to include the following:</a:t>
            </a:r>
          </a:p>
          <a:p>
            <a:r>
              <a:rPr lang="en-GB" dirty="0" smtClean="0"/>
              <a:t>Language devices</a:t>
            </a:r>
          </a:p>
          <a:p>
            <a:r>
              <a:rPr lang="en-GB" dirty="0" smtClean="0"/>
              <a:t>Interesting vocabulary</a:t>
            </a:r>
          </a:p>
          <a:p>
            <a:r>
              <a:rPr lang="en-GB" dirty="0" smtClean="0"/>
              <a:t>Different types of sentences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Be as creative as you can!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you have time, you can draw an image to go with your description.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789" y="307460"/>
            <a:ext cx="6633520" cy="7716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Creative writing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08" y="2184750"/>
            <a:ext cx="3061392" cy="30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840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Private Reading – 10 Mins</vt:lpstr>
      <vt:lpstr>PowerPoint Presentation</vt:lpstr>
      <vt:lpstr>Teachers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Holt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– Induction Unit</dc:title>
  <dc:creator>Ms L Mirza</dc:creator>
  <cp:lastModifiedBy>Emily Waddilove</cp:lastModifiedBy>
  <cp:revision>144</cp:revision>
  <cp:lastPrinted>2016-05-25T09:11:15Z</cp:lastPrinted>
  <dcterms:created xsi:type="dcterms:W3CDTF">2016-04-28T14:06:49Z</dcterms:created>
  <dcterms:modified xsi:type="dcterms:W3CDTF">2017-11-09T13:05:51Z</dcterms:modified>
</cp:coreProperties>
</file>