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9" d="100"/>
          <a:sy n="39" d="100"/>
        </p:scale>
        <p:origin x="-138" y="-7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14EAD6-2569-428A-8C37-4C44B9189EFD}"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94343-8A8A-4EB2-93AE-FCA911262E8C}" type="slidenum">
              <a:rPr lang="en-GB" smtClean="0"/>
              <a:t>‹#›</a:t>
            </a:fld>
            <a:endParaRPr lang="en-GB"/>
          </a:p>
        </p:txBody>
      </p:sp>
    </p:spTree>
    <p:extLst>
      <p:ext uri="{BB962C8B-B14F-4D97-AF65-F5344CB8AC3E}">
        <p14:creationId xmlns:p14="http://schemas.microsoft.com/office/powerpoint/2010/main" val="285163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14EAD6-2569-428A-8C37-4C44B9189EFD}"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94343-8A8A-4EB2-93AE-FCA911262E8C}" type="slidenum">
              <a:rPr lang="en-GB" smtClean="0"/>
              <a:t>‹#›</a:t>
            </a:fld>
            <a:endParaRPr lang="en-GB"/>
          </a:p>
        </p:txBody>
      </p:sp>
    </p:spTree>
    <p:extLst>
      <p:ext uri="{BB962C8B-B14F-4D97-AF65-F5344CB8AC3E}">
        <p14:creationId xmlns:p14="http://schemas.microsoft.com/office/powerpoint/2010/main" val="284314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14EAD6-2569-428A-8C37-4C44B9189EFD}"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94343-8A8A-4EB2-93AE-FCA911262E8C}" type="slidenum">
              <a:rPr lang="en-GB" smtClean="0"/>
              <a:t>‹#›</a:t>
            </a:fld>
            <a:endParaRPr lang="en-GB"/>
          </a:p>
        </p:txBody>
      </p:sp>
    </p:spTree>
    <p:extLst>
      <p:ext uri="{BB962C8B-B14F-4D97-AF65-F5344CB8AC3E}">
        <p14:creationId xmlns:p14="http://schemas.microsoft.com/office/powerpoint/2010/main" val="371117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14EAD6-2569-428A-8C37-4C44B9189EFD}"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94343-8A8A-4EB2-93AE-FCA911262E8C}" type="slidenum">
              <a:rPr lang="en-GB" smtClean="0"/>
              <a:t>‹#›</a:t>
            </a:fld>
            <a:endParaRPr lang="en-GB"/>
          </a:p>
        </p:txBody>
      </p:sp>
    </p:spTree>
    <p:extLst>
      <p:ext uri="{BB962C8B-B14F-4D97-AF65-F5344CB8AC3E}">
        <p14:creationId xmlns:p14="http://schemas.microsoft.com/office/powerpoint/2010/main" val="108237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4EAD6-2569-428A-8C37-4C44B9189EFD}" type="datetimeFigureOut">
              <a:rPr lang="en-GB" smtClean="0"/>
              <a:t>20/11/2017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94343-8A8A-4EB2-93AE-FCA911262E8C}" type="slidenum">
              <a:rPr lang="en-GB" smtClean="0"/>
              <a:t>‹#›</a:t>
            </a:fld>
            <a:endParaRPr lang="en-GB"/>
          </a:p>
        </p:txBody>
      </p:sp>
    </p:spTree>
    <p:extLst>
      <p:ext uri="{BB962C8B-B14F-4D97-AF65-F5344CB8AC3E}">
        <p14:creationId xmlns:p14="http://schemas.microsoft.com/office/powerpoint/2010/main" val="46835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14EAD6-2569-428A-8C37-4C44B9189EFD}"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894343-8A8A-4EB2-93AE-FCA911262E8C}" type="slidenum">
              <a:rPr lang="en-GB" smtClean="0"/>
              <a:t>‹#›</a:t>
            </a:fld>
            <a:endParaRPr lang="en-GB"/>
          </a:p>
        </p:txBody>
      </p:sp>
    </p:spTree>
    <p:extLst>
      <p:ext uri="{BB962C8B-B14F-4D97-AF65-F5344CB8AC3E}">
        <p14:creationId xmlns:p14="http://schemas.microsoft.com/office/powerpoint/2010/main" val="130438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14EAD6-2569-428A-8C37-4C44B9189EFD}" type="datetimeFigureOut">
              <a:rPr lang="en-GB" smtClean="0"/>
              <a:t>20/11/2017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894343-8A8A-4EB2-93AE-FCA911262E8C}" type="slidenum">
              <a:rPr lang="en-GB" smtClean="0"/>
              <a:t>‹#›</a:t>
            </a:fld>
            <a:endParaRPr lang="en-GB"/>
          </a:p>
        </p:txBody>
      </p:sp>
    </p:spTree>
    <p:extLst>
      <p:ext uri="{BB962C8B-B14F-4D97-AF65-F5344CB8AC3E}">
        <p14:creationId xmlns:p14="http://schemas.microsoft.com/office/powerpoint/2010/main" val="374999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14EAD6-2569-428A-8C37-4C44B9189EFD}" type="datetimeFigureOut">
              <a:rPr lang="en-GB" smtClean="0"/>
              <a:t>20/11/2017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894343-8A8A-4EB2-93AE-FCA911262E8C}" type="slidenum">
              <a:rPr lang="en-GB" smtClean="0"/>
              <a:t>‹#›</a:t>
            </a:fld>
            <a:endParaRPr lang="en-GB"/>
          </a:p>
        </p:txBody>
      </p:sp>
    </p:spTree>
    <p:extLst>
      <p:ext uri="{BB962C8B-B14F-4D97-AF65-F5344CB8AC3E}">
        <p14:creationId xmlns:p14="http://schemas.microsoft.com/office/powerpoint/2010/main" val="145429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4EAD6-2569-428A-8C37-4C44B9189EFD}" type="datetimeFigureOut">
              <a:rPr lang="en-GB" smtClean="0"/>
              <a:t>20/11/2017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894343-8A8A-4EB2-93AE-FCA911262E8C}" type="slidenum">
              <a:rPr lang="en-GB" smtClean="0"/>
              <a:t>‹#›</a:t>
            </a:fld>
            <a:endParaRPr lang="en-GB"/>
          </a:p>
        </p:txBody>
      </p:sp>
    </p:spTree>
    <p:extLst>
      <p:ext uri="{BB962C8B-B14F-4D97-AF65-F5344CB8AC3E}">
        <p14:creationId xmlns:p14="http://schemas.microsoft.com/office/powerpoint/2010/main" val="138797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EAD6-2569-428A-8C37-4C44B9189EFD}"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894343-8A8A-4EB2-93AE-FCA911262E8C}" type="slidenum">
              <a:rPr lang="en-GB" smtClean="0"/>
              <a:t>‹#›</a:t>
            </a:fld>
            <a:endParaRPr lang="en-GB"/>
          </a:p>
        </p:txBody>
      </p:sp>
    </p:spTree>
    <p:extLst>
      <p:ext uri="{BB962C8B-B14F-4D97-AF65-F5344CB8AC3E}">
        <p14:creationId xmlns:p14="http://schemas.microsoft.com/office/powerpoint/2010/main" val="426850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EAD6-2569-428A-8C37-4C44B9189EFD}" type="datetimeFigureOut">
              <a:rPr lang="en-GB" smtClean="0"/>
              <a:t>20/11/2017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894343-8A8A-4EB2-93AE-FCA911262E8C}" type="slidenum">
              <a:rPr lang="en-GB" smtClean="0"/>
              <a:t>‹#›</a:t>
            </a:fld>
            <a:endParaRPr lang="en-GB"/>
          </a:p>
        </p:txBody>
      </p:sp>
    </p:spTree>
    <p:extLst>
      <p:ext uri="{BB962C8B-B14F-4D97-AF65-F5344CB8AC3E}">
        <p14:creationId xmlns:p14="http://schemas.microsoft.com/office/powerpoint/2010/main" val="117968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4EAD6-2569-428A-8C37-4C44B9189EFD}" type="datetimeFigureOut">
              <a:rPr lang="en-GB" smtClean="0"/>
              <a:t>20/11/2017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94343-8A8A-4EB2-93AE-FCA911262E8C}" type="slidenum">
              <a:rPr lang="en-GB" smtClean="0"/>
              <a:t>‹#›</a:t>
            </a:fld>
            <a:endParaRPr lang="en-GB"/>
          </a:p>
        </p:txBody>
      </p:sp>
    </p:spTree>
    <p:extLst>
      <p:ext uri="{BB962C8B-B14F-4D97-AF65-F5344CB8AC3E}">
        <p14:creationId xmlns:p14="http://schemas.microsoft.com/office/powerpoint/2010/main" val="593669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visualprompts.weebly.com/uploads/2/5/2/2/25222088/_8961539_orig.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80358" y="6304006"/>
            <a:ext cx="2891482" cy="553994"/>
          </a:xfrm>
        </p:spPr>
        <p:txBody>
          <a:bodyPr/>
          <a:lstStyle/>
          <a:p>
            <a:r>
              <a:rPr lang="en-GB" b="1" dirty="0" smtClean="0"/>
              <a:t>May 2018</a:t>
            </a:r>
            <a:endParaRPr lang="en-GB"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733"/>
          <a:stretch/>
        </p:blipFill>
        <p:spPr>
          <a:xfrm>
            <a:off x="3502061" y="2033995"/>
            <a:ext cx="4990298" cy="1376020"/>
          </a:xfrm>
          <a:prstGeom prst="rect">
            <a:avLst/>
          </a:prstGeom>
        </p:spPr>
      </p:pic>
      <p:sp>
        <p:nvSpPr>
          <p:cNvPr id="6" name="TextBox 5"/>
          <p:cNvSpPr txBox="1"/>
          <p:nvPr/>
        </p:nvSpPr>
        <p:spPr>
          <a:xfrm>
            <a:off x="1545463" y="291607"/>
            <a:ext cx="9131121" cy="1569660"/>
          </a:xfrm>
          <a:prstGeom prst="rect">
            <a:avLst/>
          </a:prstGeom>
          <a:solidFill>
            <a:srgbClr val="9933FF"/>
          </a:solidFill>
          <a:ln>
            <a:solidFill>
              <a:schemeClr val="tx1"/>
            </a:solidFill>
          </a:ln>
        </p:spPr>
        <p:txBody>
          <a:bodyPr wrap="square" rtlCol="0">
            <a:spAutoFit/>
          </a:bodyPr>
          <a:lstStyle/>
          <a:p>
            <a:pPr algn="ctr"/>
            <a:r>
              <a:rPr lang="en-GB" sz="4800" b="1" dirty="0" smtClean="0">
                <a:solidFill>
                  <a:schemeClr val="bg1"/>
                </a:solidFill>
              </a:rPr>
              <a:t>Year 6 – Transition </a:t>
            </a:r>
            <a:r>
              <a:rPr lang="en-GB" sz="4800" b="1" smtClean="0">
                <a:solidFill>
                  <a:schemeClr val="bg1"/>
                </a:solidFill>
              </a:rPr>
              <a:t>Unit into KS3 </a:t>
            </a:r>
            <a:endParaRPr lang="en-GB" sz="4800" b="1" dirty="0" smtClean="0">
              <a:solidFill>
                <a:schemeClr val="bg1"/>
              </a:solidFill>
            </a:endParaRPr>
          </a:p>
          <a:p>
            <a:pPr algn="ctr"/>
            <a:r>
              <a:rPr lang="en-GB" sz="4800" b="1" dirty="0" smtClean="0">
                <a:solidFill>
                  <a:schemeClr val="bg1"/>
                </a:solidFill>
              </a:rPr>
              <a:t> Reading Skills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433" y="4081000"/>
            <a:ext cx="6491179" cy="2223006"/>
          </a:xfrm>
          <a:prstGeom prst="rect">
            <a:avLst/>
          </a:prstGeom>
        </p:spPr>
      </p:pic>
    </p:spTree>
    <p:extLst>
      <p:ext uri="{BB962C8B-B14F-4D97-AF65-F5344CB8AC3E}">
        <p14:creationId xmlns:p14="http://schemas.microsoft.com/office/powerpoint/2010/main" val="197975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838200" y="1825625"/>
          <a:ext cx="10515600" cy="4175760"/>
        </p:xfrm>
        <a:graphic>
          <a:graphicData uri="http://schemas.openxmlformats.org/drawingml/2006/table">
            <a:tbl>
              <a:tblPr firstRow="1" bandRow="1">
                <a:tableStyleId>{5940675A-B579-460E-94D1-54222C63F5DA}</a:tableStyleId>
              </a:tblPr>
              <a:tblGrid>
                <a:gridCol w="5257800">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370840">
                <a:tc>
                  <a:txBody>
                    <a:bodyPr/>
                    <a:lstStyle/>
                    <a:p>
                      <a:pPr algn="ctr"/>
                      <a:r>
                        <a:rPr lang="en-GB" sz="2800" b="1" dirty="0" smtClean="0"/>
                        <a:t>Sound</a:t>
                      </a:r>
                      <a:endParaRPr lang="en-GB" sz="2800" b="1" dirty="0"/>
                    </a:p>
                  </a:txBody>
                  <a:tcPr/>
                </a:tc>
                <a:tc>
                  <a:txBody>
                    <a:bodyPr/>
                    <a:lstStyle/>
                    <a:p>
                      <a:pPr algn="ctr"/>
                      <a:r>
                        <a:rPr lang="en-GB" sz="2800" b="1" dirty="0" smtClean="0"/>
                        <a:t>Imagery</a:t>
                      </a:r>
                      <a:endParaRPr lang="en-GB" sz="2800" b="1" dirty="0"/>
                    </a:p>
                  </a:txBody>
                  <a:tcPr/>
                </a:tc>
                <a:extLst>
                  <a:ext uri="{0D108BD9-81ED-4DB2-BD59-A6C34878D82A}">
                    <a16:rowId xmlns="" xmlns:a16="http://schemas.microsoft.com/office/drawing/2014/main" val="10000"/>
                  </a:ext>
                </a:extLst>
              </a:tr>
              <a:tr h="370840">
                <a:tc>
                  <a:txBody>
                    <a:bodyPr/>
                    <a:lstStyle/>
                    <a:p>
                      <a:r>
                        <a:rPr lang="en-GB" dirty="0" smtClean="0"/>
                        <a:t>Lee was a cheesy, wheezy cheese freak who liked</a:t>
                      </a:r>
                      <a:r>
                        <a:rPr lang="en-GB" baseline="0" dirty="0" smtClean="0"/>
                        <a:t> to eat cheese all week. (Assonance)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a:t>
                      </a:r>
                      <a:r>
                        <a:rPr lang="en-GB" baseline="0" dirty="0" smtClean="0"/>
                        <a:t> friends, we are two peas in a pod!</a:t>
                      </a:r>
                      <a:endParaRPr lang="en-GB" dirty="0" smtClean="0"/>
                    </a:p>
                    <a:p>
                      <a:r>
                        <a:rPr lang="en-GB" dirty="0" smtClean="0"/>
                        <a:t>(Metaphor)</a:t>
                      </a:r>
                    </a:p>
                    <a:p>
                      <a:endParaRPr lang="en-GB" dirty="0"/>
                    </a:p>
                  </a:txBody>
                  <a:tcPr/>
                </a:tc>
                <a:extLst>
                  <a:ext uri="{0D108BD9-81ED-4DB2-BD59-A6C34878D82A}">
                    <a16:rowId xmlns="" xmlns:a16="http://schemas.microsoft.com/office/drawing/2014/main" val="10001"/>
                  </a:ext>
                </a:extLst>
              </a:tr>
              <a:tr h="370840">
                <a:tc>
                  <a:txBody>
                    <a:bodyPr/>
                    <a:lstStyle/>
                    <a:p>
                      <a:r>
                        <a:rPr lang="en-GB" dirty="0" smtClean="0"/>
                        <a:t>The lightening crashed through the night waking me up with a fright. (Onomatopoeia)</a:t>
                      </a:r>
                      <a:endParaRPr lang="en-GB" dirty="0"/>
                    </a:p>
                  </a:txBody>
                  <a:tcPr/>
                </a:tc>
                <a:tc>
                  <a:txBody>
                    <a:bodyPr/>
                    <a:lstStyle/>
                    <a:p>
                      <a:r>
                        <a:rPr lang="en-GB" dirty="0" smtClean="0"/>
                        <a:t>Today, I’m feeling as fresh as a daisy.</a:t>
                      </a:r>
                    </a:p>
                    <a:p>
                      <a:r>
                        <a:rPr lang="en-GB" dirty="0" smtClean="0"/>
                        <a:t>(Simile)</a:t>
                      </a:r>
                    </a:p>
                    <a:p>
                      <a:endParaRPr lang="en-GB" dirty="0"/>
                    </a:p>
                  </a:txBody>
                  <a:tcPr/>
                </a:tc>
                <a:extLst>
                  <a:ext uri="{0D108BD9-81ED-4DB2-BD59-A6C34878D82A}">
                    <a16:rowId xmlns="" xmlns:a16="http://schemas.microsoft.com/office/drawing/2014/main" val="10002"/>
                  </a:ext>
                </a:extLst>
              </a:tr>
              <a:tr h="370840">
                <a:tc>
                  <a:txBody>
                    <a:bodyPr/>
                    <a:lstStyle/>
                    <a:p>
                      <a:r>
                        <a:rPr lang="en-GB" dirty="0" smtClean="0"/>
                        <a:t>Sally sells seashells on the sea shore.</a:t>
                      </a:r>
                    </a:p>
                    <a:p>
                      <a:r>
                        <a:rPr lang="en-GB" dirty="0" smtClean="0"/>
                        <a:t>(Sibilance)</a:t>
                      </a:r>
                    </a:p>
                    <a:p>
                      <a:endParaRPr lang="en-GB" dirty="0"/>
                    </a:p>
                  </a:txBody>
                  <a:tcPr/>
                </a:tc>
                <a:tc>
                  <a:txBody>
                    <a:bodyPr/>
                    <a:lstStyle/>
                    <a:p>
                      <a:pPr algn="l"/>
                      <a:r>
                        <a:rPr lang="en-GB" dirty="0" smtClean="0"/>
                        <a:t>Without my glasses, I am as blind as a bat.</a:t>
                      </a:r>
                    </a:p>
                    <a:p>
                      <a:pPr algn="l"/>
                      <a:r>
                        <a:rPr lang="en-GB" dirty="0" smtClean="0"/>
                        <a:t>(Simile)</a:t>
                      </a:r>
                      <a:endParaRPr lang="en-GB" dirty="0"/>
                    </a:p>
                  </a:txBody>
                  <a:tcPr/>
                </a:tc>
                <a:extLst>
                  <a:ext uri="{0D108BD9-81ED-4DB2-BD59-A6C34878D82A}">
                    <a16:rowId xmlns="" xmlns:a16="http://schemas.microsoft.com/office/drawing/2014/main" val="10003"/>
                  </a:ext>
                </a:extLst>
              </a:tr>
              <a:tr h="370840">
                <a:tc>
                  <a:txBody>
                    <a:bodyPr/>
                    <a:lstStyle/>
                    <a:p>
                      <a:r>
                        <a:rPr lang="en-GB" dirty="0" smtClean="0"/>
                        <a:t>Paige’s pink polish pours</a:t>
                      </a:r>
                      <a:r>
                        <a:rPr lang="en-GB" baseline="0" dirty="0" smtClean="0"/>
                        <a:t> profusely.</a:t>
                      </a:r>
                    </a:p>
                    <a:p>
                      <a:r>
                        <a:rPr lang="en-GB" dirty="0" smtClean="0"/>
                        <a:t>(Alliteration)</a:t>
                      </a:r>
                    </a:p>
                    <a:p>
                      <a:endParaRPr lang="en-GB" dirty="0"/>
                    </a:p>
                  </a:txBody>
                  <a:tcPr/>
                </a:tc>
                <a:tc>
                  <a:txBody>
                    <a:bodyPr/>
                    <a:lstStyle/>
                    <a:p>
                      <a:r>
                        <a:rPr lang="en-GB" dirty="0" smtClean="0"/>
                        <a:t>The trees danced back and forth in the wind.</a:t>
                      </a:r>
                    </a:p>
                    <a:p>
                      <a:r>
                        <a:rPr lang="en-GB" dirty="0" smtClean="0"/>
                        <a:t>(Personification)</a:t>
                      </a:r>
                      <a:endParaRPr lang="en-GB" dirty="0"/>
                    </a:p>
                  </a:txBody>
                  <a:tcPr/>
                </a:tc>
                <a:extLst>
                  <a:ext uri="{0D108BD9-81ED-4DB2-BD59-A6C34878D82A}">
                    <a16:rowId xmlns="" xmlns:a16="http://schemas.microsoft.com/office/drawing/2014/main" val="10004"/>
                  </a:ext>
                </a:extLst>
              </a:tr>
            </a:tbl>
          </a:graphicData>
        </a:graphic>
      </p:graphicFrame>
      <p:sp>
        <p:nvSpPr>
          <p:cNvPr id="5" name="Title 1"/>
          <p:cNvSpPr>
            <a:spLocks noGrp="1"/>
          </p:cNvSpPr>
          <p:nvPr>
            <p:ph type="title"/>
          </p:nvPr>
        </p:nvSpPr>
        <p:spPr>
          <a:xfrm>
            <a:off x="269788" y="307460"/>
            <a:ext cx="7440827" cy="771697"/>
          </a:xfrm>
          <a:ln>
            <a:solidFill>
              <a:srgbClr val="7030A0"/>
            </a:solidFill>
          </a:ln>
        </p:spPr>
        <p:txBody>
          <a:bodyPr>
            <a:normAutofit/>
          </a:bodyPr>
          <a:lstStyle/>
          <a:p>
            <a:r>
              <a:rPr lang="en-GB" dirty="0" smtClean="0">
                <a:latin typeface="+mn-lt"/>
              </a:rPr>
              <a:t>Writing your own examples</a:t>
            </a:r>
            <a:endParaRPr lang="en-GB" dirty="0">
              <a:latin typeface="+mn-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7026" r="1945" b="34369"/>
          <a:stretch/>
        </p:blipFill>
        <p:spPr>
          <a:xfrm>
            <a:off x="9842157" y="2691782"/>
            <a:ext cx="1386016" cy="545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5677" y="3373420"/>
            <a:ext cx="508086" cy="73020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8426" y="4558241"/>
            <a:ext cx="1279747" cy="42534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8299" y="5204990"/>
            <a:ext cx="586739" cy="76559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5532" y="2659373"/>
            <a:ext cx="977066" cy="57809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8188" y="3551630"/>
            <a:ext cx="482997" cy="55199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0518" y="4198838"/>
            <a:ext cx="919321" cy="841179"/>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32640" y="5204990"/>
            <a:ext cx="940533" cy="624642"/>
          </a:xfrm>
          <a:prstGeom prst="rect">
            <a:avLst/>
          </a:prstGeom>
        </p:spPr>
      </p:pic>
    </p:spTree>
    <p:extLst>
      <p:ext uri="{BB962C8B-B14F-4D97-AF65-F5344CB8AC3E}">
        <p14:creationId xmlns:p14="http://schemas.microsoft.com/office/powerpoint/2010/main" val="2560232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73" y="1415721"/>
            <a:ext cx="10515600" cy="4351338"/>
          </a:xfrm>
        </p:spPr>
        <p:txBody>
          <a:bodyPr/>
          <a:lstStyle/>
          <a:p>
            <a:pPr marL="0" indent="0">
              <a:buNone/>
            </a:pPr>
            <a:r>
              <a:rPr lang="en-GB" dirty="0" smtClean="0"/>
              <a:t>How well do you understand these </a:t>
            </a:r>
            <a:r>
              <a:rPr lang="en-GB" dirty="0" smtClean="0"/>
              <a:t>devices?</a:t>
            </a:r>
            <a:endParaRPr lang="en-GB" dirty="0"/>
          </a:p>
        </p:txBody>
      </p:sp>
      <p:sp>
        <p:nvSpPr>
          <p:cNvPr id="4" name="Title 1"/>
          <p:cNvSpPr txBox="1">
            <a:spLocks/>
          </p:cNvSpPr>
          <p:nvPr/>
        </p:nvSpPr>
        <p:spPr>
          <a:xfrm>
            <a:off x="378373" y="239003"/>
            <a:ext cx="7514895" cy="875095"/>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Reflection: Language Devices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759" y="2566244"/>
            <a:ext cx="1334814" cy="3778839"/>
          </a:xfrm>
          <a:prstGeom prst="rect">
            <a:avLst/>
          </a:prstGeom>
        </p:spPr>
      </p:pic>
      <p:sp>
        <p:nvSpPr>
          <p:cNvPr id="6" name="TextBox 5"/>
          <p:cNvSpPr txBox="1"/>
          <p:nvPr/>
        </p:nvSpPr>
        <p:spPr>
          <a:xfrm>
            <a:off x="6674069" y="2719638"/>
            <a:ext cx="4330262" cy="369332"/>
          </a:xfrm>
          <a:prstGeom prst="rect">
            <a:avLst/>
          </a:prstGeom>
          <a:noFill/>
          <a:ln>
            <a:solidFill>
              <a:srgbClr val="FF0000"/>
            </a:solidFill>
          </a:ln>
        </p:spPr>
        <p:txBody>
          <a:bodyPr wrap="square" rtlCol="0">
            <a:spAutoFit/>
          </a:bodyPr>
          <a:lstStyle/>
          <a:p>
            <a:r>
              <a:rPr lang="en-GB" dirty="0" smtClean="0"/>
              <a:t>This is hard, so much to remember.</a:t>
            </a:r>
            <a:endParaRPr lang="en-GB" dirty="0"/>
          </a:p>
        </p:txBody>
      </p:sp>
      <p:sp>
        <p:nvSpPr>
          <p:cNvPr id="7" name="TextBox 6"/>
          <p:cNvSpPr txBox="1"/>
          <p:nvPr/>
        </p:nvSpPr>
        <p:spPr>
          <a:xfrm>
            <a:off x="6674069" y="5245758"/>
            <a:ext cx="4330262" cy="369332"/>
          </a:xfrm>
          <a:prstGeom prst="rect">
            <a:avLst/>
          </a:prstGeom>
          <a:noFill/>
          <a:ln>
            <a:solidFill>
              <a:srgbClr val="00B050"/>
            </a:solidFill>
          </a:ln>
        </p:spPr>
        <p:txBody>
          <a:bodyPr wrap="square" rtlCol="0">
            <a:spAutoFit/>
          </a:bodyPr>
          <a:lstStyle/>
          <a:p>
            <a:r>
              <a:rPr lang="en-GB" dirty="0" smtClean="0"/>
              <a:t>This makes sense to me, I get it.</a:t>
            </a:r>
            <a:endParaRPr lang="en-GB" dirty="0"/>
          </a:p>
        </p:txBody>
      </p:sp>
      <p:sp>
        <p:nvSpPr>
          <p:cNvPr id="8" name="TextBox 7"/>
          <p:cNvSpPr txBox="1"/>
          <p:nvPr/>
        </p:nvSpPr>
        <p:spPr>
          <a:xfrm>
            <a:off x="6674069" y="3982698"/>
            <a:ext cx="4330262" cy="369332"/>
          </a:xfrm>
          <a:prstGeom prst="rect">
            <a:avLst/>
          </a:prstGeom>
          <a:noFill/>
          <a:ln>
            <a:solidFill>
              <a:schemeClr val="accent4">
                <a:lumMod val="60000"/>
                <a:lumOff val="40000"/>
              </a:schemeClr>
            </a:solidFill>
          </a:ln>
        </p:spPr>
        <p:txBody>
          <a:bodyPr wrap="square" rtlCol="0">
            <a:spAutoFit/>
          </a:bodyPr>
          <a:lstStyle/>
          <a:p>
            <a:r>
              <a:rPr lang="en-GB" dirty="0" smtClean="0"/>
              <a:t>Almost there, need to practise a little more.</a:t>
            </a:r>
            <a:endParaRPr lang="en-GB" dirty="0"/>
          </a:p>
        </p:txBody>
      </p:sp>
      <p:sp>
        <p:nvSpPr>
          <p:cNvPr id="2" name="TextBox 1"/>
          <p:cNvSpPr txBox="1"/>
          <p:nvPr/>
        </p:nvSpPr>
        <p:spPr>
          <a:xfrm>
            <a:off x="515007" y="2566244"/>
            <a:ext cx="3079531" cy="3139321"/>
          </a:xfrm>
          <a:prstGeom prst="rect">
            <a:avLst/>
          </a:prstGeom>
          <a:noFill/>
          <a:ln>
            <a:solidFill>
              <a:srgbClr val="9933FF"/>
            </a:solidFill>
          </a:ln>
        </p:spPr>
        <p:txBody>
          <a:bodyPr wrap="square" rtlCol="0">
            <a:spAutoFit/>
          </a:bodyPr>
          <a:lstStyle/>
          <a:p>
            <a:r>
              <a:rPr lang="en-GB" dirty="0" smtClean="0"/>
              <a:t>You will be creating and identifying language devices throughout Year 7 when you go to your new schools.</a:t>
            </a:r>
          </a:p>
          <a:p>
            <a:endParaRPr lang="en-GB" dirty="0"/>
          </a:p>
          <a:p>
            <a:r>
              <a:rPr lang="en-GB" dirty="0" smtClean="0"/>
              <a:t>Do not worry if you can only remember and use a few.</a:t>
            </a:r>
          </a:p>
          <a:p>
            <a:endParaRPr lang="en-GB" dirty="0"/>
          </a:p>
          <a:p>
            <a:r>
              <a:rPr lang="en-GB" dirty="0" smtClean="0"/>
              <a:t>The more you come across them, the better you will become!</a:t>
            </a:r>
            <a:endParaRPr lang="en-GB" dirty="0"/>
          </a:p>
        </p:txBody>
      </p:sp>
    </p:spTree>
    <p:extLst>
      <p:ext uri="{BB962C8B-B14F-4D97-AF65-F5344CB8AC3E}">
        <p14:creationId xmlns:p14="http://schemas.microsoft.com/office/powerpoint/2010/main" val="659010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2431" y="1090097"/>
            <a:ext cx="9131121" cy="1600438"/>
          </a:xfrm>
          <a:prstGeom prst="rect">
            <a:avLst/>
          </a:prstGeom>
          <a:solidFill>
            <a:srgbClr val="9933FF"/>
          </a:solidFill>
          <a:ln>
            <a:solidFill>
              <a:schemeClr val="tx1"/>
            </a:solidFill>
          </a:ln>
        </p:spPr>
        <p:txBody>
          <a:bodyPr wrap="square" rtlCol="0">
            <a:spAutoFit/>
          </a:bodyPr>
          <a:lstStyle/>
          <a:p>
            <a:pPr algn="ctr"/>
            <a:r>
              <a:rPr lang="en-GB" sz="6600" b="1" dirty="0" smtClean="0">
                <a:solidFill>
                  <a:schemeClr val="bg1"/>
                </a:solidFill>
              </a:rPr>
              <a:t>Lesson 2</a:t>
            </a:r>
          </a:p>
          <a:p>
            <a:pPr algn="ctr"/>
            <a:endParaRPr lang="en-GB" sz="3200" b="1" dirty="0">
              <a:solidFill>
                <a:schemeClr val="bg1"/>
              </a:solidFill>
            </a:endParaRPr>
          </a:p>
        </p:txBody>
      </p:sp>
      <p:sp>
        <p:nvSpPr>
          <p:cNvPr id="5" name="TextBox 4"/>
          <p:cNvSpPr txBox="1"/>
          <p:nvPr/>
        </p:nvSpPr>
        <p:spPr>
          <a:xfrm>
            <a:off x="1442430" y="3039413"/>
            <a:ext cx="9131121" cy="2431435"/>
          </a:xfrm>
          <a:prstGeom prst="rect">
            <a:avLst/>
          </a:prstGeom>
          <a:noFill/>
          <a:ln>
            <a:solidFill>
              <a:srgbClr val="9933FF"/>
            </a:solidFill>
          </a:ln>
        </p:spPr>
        <p:txBody>
          <a:bodyPr wrap="square" rtlCol="0">
            <a:spAutoFit/>
          </a:bodyPr>
          <a:lstStyle/>
          <a:p>
            <a:pPr algn="ctr"/>
            <a:r>
              <a:rPr lang="en-GB" sz="4000" b="1" dirty="0" smtClean="0"/>
              <a:t>Learning Objectives: </a:t>
            </a:r>
          </a:p>
          <a:p>
            <a:endParaRPr lang="en-GB" sz="4000" b="1" dirty="0"/>
          </a:p>
          <a:p>
            <a:pPr marL="342900" indent="-342900">
              <a:buFont typeface="Arial" panose="020B0604020202020204" pitchFamily="34" charset="0"/>
              <a:buChar char="•"/>
            </a:pPr>
            <a:r>
              <a:rPr lang="en-GB" sz="2400" b="1" dirty="0" smtClean="0"/>
              <a:t>To identify language devices in a text.</a:t>
            </a:r>
          </a:p>
          <a:p>
            <a:pPr marL="342900" indent="-342900">
              <a:buFont typeface="Arial" panose="020B0604020202020204" pitchFamily="34" charset="0"/>
              <a:buChar char="•"/>
            </a:pPr>
            <a:r>
              <a:rPr lang="en-GB" sz="2400" b="1" dirty="0" smtClean="0"/>
              <a:t>To use language devices in your own writing.</a:t>
            </a:r>
            <a:endParaRPr lang="en-GB" sz="2400" b="1" dirty="0"/>
          </a:p>
          <a:p>
            <a:endParaRPr lang="en-GB" sz="2400" b="1" dirty="0" smtClean="0"/>
          </a:p>
        </p:txBody>
      </p:sp>
    </p:spTree>
    <p:extLst>
      <p:ext uri="{BB962C8B-B14F-4D97-AF65-F5344CB8AC3E}">
        <p14:creationId xmlns:p14="http://schemas.microsoft.com/office/powerpoint/2010/main" val="952033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568" y="1421065"/>
            <a:ext cx="10515600" cy="1325563"/>
          </a:xfrm>
          <a:ln>
            <a:solidFill>
              <a:srgbClr val="9933FF"/>
            </a:solidFill>
          </a:ln>
        </p:spPr>
        <p:txBody>
          <a:bodyPr>
            <a:normAutofit fontScale="90000"/>
          </a:bodyPr>
          <a:lstStyle/>
          <a:p>
            <a:pPr algn="ctr"/>
            <a:r>
              <a:rPr lang="en-GB" sz="7200" dirty="0" smtClean="0">
                <a:latin typeface="Comic Sans MS" panose="030F0702030302020204" pitchFamily="66" charset="0"/>
              </a:rPr>
              <a:t>Private Reading – 10 Mins</a:t>
            </a:r>
            <a:endParaRPr lang="en-GB" sz="7200" dirty="0">
              <a:latin typeface="Comic Sans MS" panose="030F0702030302020204"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8574" y="2918729"/>
            <a:ext cx="3551840" cy="3551840"/>
          </a:xfrm>
        </p:spPr>
      </p:pic>
    </p:spTree>
    <p:extLst>
      <p:ext uri="{BB962C8B-B14F-4D97-AF65-F5344CB8AC3E}">
        <p14:creationId xmlns:p14="http://schemas.microsoft.com/office/powerpoint/2010/main" val="612821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90" y="1429407"/>
            <a:ext cx="10775731" cy="5052356"/>
          </a:xfrm>
        </p:spPr>
        <p:txBody>
          <a:bodyPr>
            <a:normAutofit lnSpcReduction="10000"/>
          </a:bodyPr>
          <a:lstStyle/>
          <a:p>
            <a:r>
              <a:rPr lang="en-GB" dirty="0" smtClean="0"/>
              <a:t>Label the </a:t>
            </a:r>
            <a:r>
              <a:rPr lang="en-GB" dirty="0" smtClean="0">
                <a:solidFill>
                  <a:srgbClr val="00B050"/>
                </a:solidFill>
              </a:rPr>
              <a:t>highlighted</a:t>
            </a:r>
            <a:r>
              <a:rPr lang="en-GB" dirty="0" smtClean="0"/>
              <a:t> examples I have found for you</a:t>
            </a:r>
          </a:p>
          <a:p>
            <a:r>
              <a:rPr lang="en-GB" dirty="0" smtClean="0"/>
              <a:t>Can you find any others?</a:t>
            </a:r>
          </a:p>
          <a:p>
            <a:pPr marL="0" indent="0">
              <a:buNone/>
            </a:pPr>
            <a:endParaRPr lang="en-GB" dirty="0" smtClean="0"/>
          </a:p>
          <a:p>
            <a:pPr marL="0" indent="0" algn="just">
              <a:buNone/>
            </a:pPr>
            <a:r>
              <a:rPr lang="en-GB" dirty="0" smtClean="0"/>
              <a:t>Stars</a:t>
            </a:r>
            <a:r>
              <a:rPr lang="en-GB" dirty="0" smtClean="0">
                <a:solidFill>
                  <a:srgbClr val="7030A0"/>
                </a:solidFill>
              </a:rPr>
              <a:t> </a:t>
            </a:r>
            <a:r>
              <a:rPr lang="en-GB" dirty="0">
                <a:solidFill>
                  <a:srgbClr val="00B050"/>
                </a:solidFill>
              </a:rPr>
              <a:t>twinkled</a:t>
            </a:r>
            <a:r>
              <a:rPr lang="en-GB" dirty="0"/>
              <a:t> overhead in the midnight sky.  The only sounds that punctuated the night were the crackling and spitting of the flames in the campfire.  A gentle, cool breeze drifted across the forest landscape, </a:t>
            </a:r>
            <a:r>
              <a:rPr lang="en-GB" dirty="0">
                <a:solidFill>
                  <a:srgbClr val="00B050"/>
                </a:solidFill>
              </a:rPr>
              <a:t>kissing</a:t>
            </a:r>
            <a:r>
              <a:rPr lang="en-GB" dirty="0"/>
              <a:t> the faces of the mesmerized children.  The smell of marshmallows toasting over the flickering fire wound their way up the children’s noses.  </a:t>
            </a:r>
            <a:r>
              <a:rPr lang="en-GB" dirty="0">
                <a:solidFill>
                  <a:srgbClr val="00B050"/>
                </a:solidFill>
              </a:rPr>
              <a:t>Flames stood tall and proud</a:t>
            </a:r>
            <a:r>
              <a:rPr lang="en-GB" dirty="0"/>
              <a:t>, their sparks illuminating the dark, creating dancing shadows on the children’s eager faces.  All present were completely silent, </a:t>
            </a:r>
            <a:r>
              <a:rPr lang="en-GB" dirty="0">
                <a:solidFill>
                  <a:srgbClr val="00B050"/>
                </a:solidFill>
              </a:rPr>
              <a:t>as still as marble statues</a:t>
            </a:r>
            <a:r>
              <a:rPr lang="en-GB" dirty="0"/>
              <a:t>.  They sat, watching, waiting, for the tales of old to begin.</a:t>
            </a:r>
          </a:p>
          <a:p>
            <a:pPr marL="0" indent="0">
              <a:buNone/>
            </a:pPr>
            <a:endParaRPr lang="en-GB" dirty="0"/>
          </a:p>
        </p:txBody>
      </p:sp>
      <p:sp>
        <p:nvSpPr>
          <p:cNvPr id="4" name="Title 1"/>
          <p:cNvSpPr>
            <a:spLocks noGrp="1"/>
          </p:cNvSpPr>
          <p:nvPr>
            <p:ph type="title"/>
          </p:nvPr>
        </p:nvSpPr>
        <p:spPr>
          <a:xfrm>
            <a:off x="406423" y="307460"/>
            <a:ext cx="9862184" cy="771697"/>
          </a:xfrm>
          <a:ln>
            <a:solidFill>
              <a:srgbClr val="7030A0"/>
            </a:solidFill>
          </a:ln>
        </p:spPr>
        <p:txBody>
          <a:bodyPr>
            <a:normAutofit fontScale="90000"/>
          </a:bodyPr>
          <a:lstStyle/>
          <a:p>
            <a:r>
              <a:rPr lang="en-GB" dirty="0" smtClean="0">
                <a:latin typeface="+mn-lt"/>
              </a:rPr>
              <a:t>Can you find examples in this piece of writing? </a:t>
            </a:r>
            <a:endParaRPr lang="en-GB"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8607" y="1271752"/>
            <a:ext cx="1569326" cy="1569326"/>
          </a:xfrm>
          <a:prstGeom prst="rect">
            <a:avLst/>
          </a:prstGeom>
        </p:spPr>
      </p:pic>
    </p:spTree>
    <p:extLst>
      <p:ext uri="{BB962C8B-B14F-4D97-AF65-F5344CB8AC3E}">
        <p14:creationId xmlns:p14="http://schemas.microsoft.com/office/powerpoint/2010/main" val="988246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90" y="1429407"/>
            <a:ext cx="10775731" cy="5052356"/>
          </a:xfrm>
        </p:spPr>
        <p:txBody>
          <a:bodyPr/>
          <a:lstStyle/>
          <a:p>
            <a:pPr marL="0" indent="0">
              <a:buNone/>
            </a:pPr>
            <a:r>
              <a:rPr lang="en-GB" dirty="0" smtClean="0"/>
              <a:t>Use this image to help you write a piece of description.</a:t>
            </a:r>
          </a:p>
          <a:p>
            <a:pPr marL="0" indent="0">
              <a:buNone/>
            </a:pPr>
            <a:endParaRPr lang="en-GB" dirty="0"/>
          </a:p>
          <a:p>
            <a:pPr marL="0" indent="0">
              <a:buNone/>
            </a:pPr>
            <a:r>
              <a:rPr lang="en-GB" dirty="0" smtClean="0"/>
              <a:t>Aim to use as many language devices as you can!</a:t>
            </a:r>
          </a:p>
          <a:p>
            <a:pPr marL="0" indent="0">
              <a:buNone/>
            </a:pPr>
            <a:endParaRPr lang="en-GB" dirty="0"/>
          </a:p>
          <a:p>
            <a:pPr marL="0" indent="0">
              <a:buNone/>
            </a:pPr>
            <a:r>
              <a:rPr lang="en-GB" dirty="0" smtClean="0"/>
              <a:t>Pupils to share their pieces with the class.</a:t>
            </a:r>
          </a:p>
          <a:p>
            <a:pPr marL="0" indent="0">
              <a:buNone/>
            </a:pPr>
            <a:endParaRPr lang="en-GB" dirty="0"/>
          </a:p>
          <a:p>
            <a:pPr marL="0" indent="0">
              <a:buNone/>
            </a:pPr>
            <a:r>
              <a:rPr lang="en-GB" dirty="0" smtClean="0"/>
              <a:t>As you listen, see if you can pick up on the </a:t>
            </a:r>
          </a:p>
          <a:p>
            <a:pPr marL="0" indent="0">
              <a:buNone/>
            </a:pPr>
            <a:r>
              <a:rPr lang="en-GB" dirty="0"/>
              <a:t>d</a:t>
            </a:r>
            <a:r>
              <a:rPr lang="en-GB" dirty="0" smtClean="0"/>
              <a:t>evices used.</a:t>
            </a:r>
          </a:p>
          <a:p>
            <a:pPr marL="0" indent="0">
              <a:buNone/>
            </a:pPr>
            <a:endParaRPr lang="en-GB" dirty="0" smtClean="0"/>
          </a:p>
          <a:p>
            <a:pPr marL="0" indent="0">
              <a:buNone/>
            </a:pPr>
            <a:endParaRPr lang="en-GB" dirty="0"/>
          </a:p>
        </p:txBody>
      </p:sp>
      <p:sp>
        <p:nvSpPr>
          <p:cNvPr id="4" name="Title 1"/>
          <p:cNvSpPr>
            <a:spLocks noGrp="1"/>
          </p:cNvSpPr>
          <p:nvPr>
            <p:ph type="title"/>
          </p:nvPr>
        </p:nvSpPr>
        <p:spPr>
          <a:xfrm>
            <a:off x="406423" y="307460"/>
            <a:ext cx="9862184" cy="771697"/>
          </a:xfrm>
          <a:ln>
            <a:solidFill>
              <a:srgbClr val="7030A0"/>
            </a:solidFill>
          </a:ln>
        </p:spPr>
        <p:txBody>
          <a:bodyPr>
            <a:normAutofit/>
          </a:bodyPr>
          <a:lstStyle/>
          <a:p>
            <a:r>
              <a:rPr lang="en-GB" dirty="0" smtClean="0">
                <a:latin typeface="+mn-lt"/>
              </a:rPr>
              <a:t>Can you write your own description? </a:t>
            </a:r>
            <a:endParaRPr lang="en-GB" dirty="0">
              <a:latin typeface="+mn-lt"/>
            </a:endParaRPr>
          </a:p>
        </p:txBody>
      </p:sp>
      <p:pic>
        <p:nvPicPr>
          <p:cNvPr id="5" name="Picture 4" descr="http://visualprompts.weebly.com/uploads/2/5/2/2/25222088/_8961539.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672552" y="3026979"/>
            <a:ext cx="4351282" cy="3662034"/>
          </a:xfrm>
          <a:prstGeom prst="rect">
            <a:avLst/>
          </a:prstGeom>
          <a:noFill/>
          <a:ln>
            <a:noFill/>
          </a:ln>
        </p:spPr>
      </p:pic>
    </p:spTree>
    <p:extLst>
      <p:ext uri="{BB962C8B-B14F-4D97-AF65-F5344CB8AC3E}">
        <p14:creationId xmlns:p14="http://schemas.microsoft.com/office/powerpoint/2010/main" val="3517197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014" y="1636438"/>
            <a:ext cx="10515600" cy="4351338"/>
          </a:xfrm>
        </p:spPr>
        <p:txBody>
          <a:bodyPr/>
          <a:lstStyle/>
          <a:p>
            <a:pPr marL="0" indent="0">
              <a:buNone/>
            </a:pPr>
            <a:r>
              <a:rPr lang="en-GB" dirty="0" smtClean="0"/>
              <a:t>Language devices are important for </a:t>
            </a:r>
            <a:r>
              <a:rPr lang="en-GB" u="sng" dirty="0" smtClean="0"/>
              <a:t>both</a:t>
            </a:r>
            <a:r>
              <a:rPr lang="en-GB" dirty="0" smtClean="0"/>
              <a:t> your reading skills and your writing skills.</a:t>
            </a:r>
          </a:p>
          <a:p>
            <a:pPr marL="0" indent="0">
              <a:buNone/>
            </a:pPr>
            <a:endParaRPr lang="en-GB" dirty="0"/>
          </a:p>
          <a:p>
            <a:pPr marL="0" indent="0">
              <a:buNone/>
            </a:pPr>
            <a:r>
              <a:rPr lang="en-GB" dirty="0" smtClean="0"/>
              <a:t>                           </a:t>
            </a:r>
            <a:r>
              <a:rPr lang="en-GB" b="1" u="sng" dirty="0" smtClean="0">
                <a:solidFill>
                  <a:srgbClr val="9933FF"/>
                </a:solidFill>
              </a:rPr>
              <a:t>Reading</a:t>
            </a:r>
            <a:r>
              <a:rPr lang="en-GB" dirty="0" smtClean="0"/>
              <a:t> </a:t>
            </a:r>
            <a:r>
              <a:rPr lang="en-GB" dirty="0"/>
              <a:t>=     </a:t>
            </a:r>
          </a:p>
          <a:p>
            <a:pPr marL="0" indent="0">
              <a:buNone/>
            </a:pPr>
            <a:endParaRPr lang="en-GB" dirty="0"/>
          </a:p>
          <a:p>
            <a:pPr marL="0" indent="0">
              <a:buNone/>
            </a:pPr>
            <a:endParaRPr lang="en-GB" dirty="0" smtClean="0"/>
          </a:p>
          <a:p>
            <a:pPr marL="0" indent="0">
              <a:buNone/>
            </a:pPr>
            <a:r>
              <a:rPr lang="en-GB" dirty="0" smtClean="0"/>
              <a:t>                          </a:t>
            </a:r>
            <a:r>
              <a:rPr lang="en-GB" b="1" dirty="0" smtClean="0">
                <a:solidFill>
                  <a:srgbClr val="9933FF"/>
                </a:solidFill>
              </a:rPr>
              <a:t> </a:t>
            </a:r>
            <a:r>
              <a:rPr lang="en-GB" b="1" u="sng" dirty="0" smtClean="0">
                <a:solidFill>
                  <a:srgbClr val="9933FF"/>
                </a:solidFill>
              </a:rPr>
              <a:t>Writing </a:t>
            </a:r>
            <a:r>
              <a:rPr lang="en-GB" dirty="0" smtClean="0"/>
              <a:t>=      </a:t>
            </a:r>
            <a:endParaRPr lang="en-GB" dirty="0"/>
          </a:p>
        </p:txBody>
      </p:sp>
      <p:sp>
        <p:nvSpPr>
          <p:cNvPr id="4" name="Title 1"/>
          <p:cNvSpPr>
            <a:spLocks noGrp="1"/>
          </p:cNvSpPr>
          <p:nvPr>
            <p:ph type="title"/>
          </p:nvPr>
        </p:nvSpPr>
        <p:spPr>
          <a:xfrm>
            <a:off x="406423" y="307460"/>
            <a:ext cx="9862184" cy="771697"/>
          </a:xfrm>
          <a:ln>
            <a:solidFill>
              <a:srgbClr val="7030A0"/>
            </a:solidFill>
          </a:ln>
        </p:spPr>
        <p:txBody>
          <a:bodyPr>
            <a:normAutofit/>
          </a:bodyPr>
          <a:lstStyle/>
          <a:p>
            <a:r>
              <a:rPr lang="en-GB" dirty="0" smtClean="0">
                <a:latin typeface="+mn-lt"/>
              </a:rPr>
              <a:t>Reading and Writing</a:t>
            </a:r>
            <a:endParaRPr lang="en-GB" dirty="0">
              <a:latin typeface="+mn-lt"/>
            </a:endParaRPr>
          </a:p>
        </p:txBody>
      </p:sp>
      <p:sp>
        <p:nvSpPr>
          <p:cNvPr id="5" name="TextBox 4"/>
          <p:cNvSpPr txBox="1"/>
          <p:nvPr/>
        </p:nvSpPr>
        <p:spPr>
          <a:xfrm>
            <a:off x="4803227" y="3044322"/>
            <a:ext cx="4067504" cy="646331"/>
          </a:xfrm>
          <a:prstGeom prst="rect">
            <a:avLst/>
          </a:prstGeom>
          <a:noFill/>
          <a:ln>
            <a:solidFill>
              <a:srgbClr val="9933FF"/>
            </a:solidFill>
          </a:ln>
        </p:spPr>
        <p:txBody>
          <a:bodyPr wrap="square" rtlCol="0">
            <a:spAutoFit/>
          </a:bodyPr>
          <a:lstStyle/>
          <a:p>
            <a:r>
              <a:rPr lang="en-GB" dirty="0" smtClean="0"/>
              <a:t>You identify them in a text and explain what the effect is.</a:t>
            </a:r>
            <a:endParaRPr lang="en-GB" dirty="0"/>
          </a:p>
        </p:txBody>
      </p:sp>
      <p:sp>
        <p:nvSpPr>
          <p:cNvPr id="6" name="TextBox 5"/>
          <p:cNvSpPr txBox="1"/>
          <p:nvPr/>
        </p:nvSpPr>
        <p:spPr>
          <a:xfrm>
            <a:off x="4803227" y="4516049"/>
            <a:ext cx="4067504" cy="923330"/>
          </a:xfrm>
          <a:prstGeom prst="rect">
            <a:avLst/>
          </a:prstGeom>
          <a:noFill/>
          <a:ln>
            <a:solidFill>
              <a:srgbClr val="9933FF"/>
            </a:solidFill>
          </a:ln>
        </p:spPr>
        <p:txBody>
          <a:bodyPr wrap="square" rtlCol="0">
            <a:spAutoFit/>
          </a:bodyPr>
          <a:lstStyle/>
          <a:p>
            <a:r>
              <a:rPr lang="en-GB" dirty="0" smtClean="0"/>
              <a:t>You use them in your own writing to make your writing more interesting, encouraging the audience to read more.</a:t>
            </a:r>
            <a:endParaRPr lang="en-GB" dirty="0"/>
          </a:p>
        </p:txBody>
      </p:sp>
    </p:spTree>
    <p:extLst>
      <p:ext uri="{BB962C8B-B14F-4D97-AF65-F5344CB8AC3E}">
        <p14:creationId xmlns:p14="http://schemas.microsoft.com/office/powerpoint/2010/main" val="1988846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73" y="1415721"/>
            <a:ext cx="10515600" cy="4351338"/>
          </a:xfrm>
        </p:spPr>
        <p:txBody>
          <a:bodyPr/>
          <a:lstStyle/>
          <a:p>
            <a:pPr marL="0" indent="0">
              <a:buNone/>
            </a:pPr>
            <a:r>
              <a:rPr lang="en-GB" dirty="0" smtClean="0"/>
              <a:t>How well do you understand these devices after this lesson?</a:t>
            </a:r>
            <a:endParaRPr lang="en-GB" dirty="0"/>
          </a:p>
        </p:txBody>
      </p:sp>
      <p:sp>
        <p:nvSpPr>
          <p:cNvPr id="4" name="Title 1"/>
          <p:cNvSpPr txBox="1">
            <a:spLocks/>
          </p:cNvSpPr>
          <p:nvPr/>
        </p:nvSpPr>
        <p:spPr>
          <a:xfrm>
            <a:off x="378373" y="239003"/>
            <a:ext cx="7514895" cy="875095"/>
          </a:xfrm>
          <a:prstGeom prst="rect">
            <a:avLst/>
          </a:prstGeom>
          <a:ln>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Reflection: Language Devices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759" y="2566244"/>
            <a:ext cx="1334814" cy="3778839"/>
          </a:xfrm>
          <a:prstGeom prst="rect">
            <a:avLst/>
          </a:prstGeom>
        </p:spPr>
      </p:pic>
      <p:sp>
        <p:nvSpPr>
          <p:cNvPr id="6" name="TextBox 5"/>
          <p:cNvSpPr txBox="1"/>
          <p:nvPr/>
        </p:nvSpPr>
        <p:spPr>
          <a:xfrm>
            <a:off x="6674069" y="2719638"/>
            <a:ext cx="4330262" cy="369332"/>
          </a:xfrm>
          <a:prstGeom prst="rect">
            <a:avLst/>
          </a:prstGeom>
          <a:noFill/>
          <a:ln>
            <a:solidFill>
              <a:srgbClr val="FF0000"/>
            </a:solidFill>
          </a:ln>
        </p:spPr>
        <p:txBody>
          <a:bodyPr wrap="square" rtlCol="0">
            <a:spAutoFit/>
          </a:bodyPr>
          <a:lstStyle/>
          <a:p>
            <a:r>
              <a:rPr lang="en-GB" dirty="0" smtClean="0"/>
              <a:t>This is hard, so much to remember.</a:t>
            </a:r>
            <a:endParaRPr lang="en-GB" dirty="0"/>
          </a:p>
        </p:txBody>
      </p:sp>
      <p:sp>
        <p:nvSpPr>
          <p:cNvPr id="7" name="TextBox 6"/>
          <p:cNvSpPr txBox="1"/>
          <p:nvPr/>
        </p:nvSpPr>
        <p:spPr>
          <a:xfrm>
            <a:off x="6674069" y="5245758"/>
            <a:ext cx="4330262" cy="369332"/>
          </a:xfrm>
          <a:prstGeom prst="rect">
            <a:avLst/>
          </a:prstGeom>
          <a:noFill/>
          <a:ln>
            <a:solidFill>
              <a:srgbClr val="00B050"/>
            </a:solidFill>
          </a:ln>
        </p:spPr>
        <p:txBody>
          <a:bodyPr wrap="square" rtlCol="0">
            <a:spAutoFit/>
          </a:bodyPr>
          <a:lstStyle/>
          <a:p>
            <a:r>
              <a:rPr lang="en-GB" dirty="0" smtClean="0"/>
              <a:t>This makes sense to me, I get it.</a:t>
            </a:r>
            <a:endParaRPr lang="en-GB" dirty="0"/>
          </a:p>
        </p:txBody>
      </p:sp>
      <p:sp>
        <p:nvSpPr>
          <p:cNvPr id="8" name="TextBox 7"/>
          <p:cNvSpPr txBox="1"/>
          <p:nvPr/>
        </p:nvSpPr>
        <p:spPr>
          <a:xfrm>
            <a:off x="6674069" y="3982698"/>
            <a:ext cx="4330262" cy="369332"/>
          </a:xfrm>
          <a:prstGeom prst="rect">
            <a:avLst/>
          </a:prstGeom>
          <a:noFill/>
          <a:ln>
            <a:solidFill>
              <a:schemeClr val="accent4">
                <a:lumMod val="60000"/>
                <a:lumOff val="40000"/>
              </a:schemeClr>
            </a:solidFill>
          </a:ln>
        </p:spPr>
        <p:txBody>
          <a:bodyPr wrap="square" rtlCol="0">
            <a:spAutoFit/>
          </a:bodyPr>
          <a:lstStyle/>
          <a:p>
            <a:r>
              <a:rPr lang="en-GB" dirty="0" smtClean="0"/>
              <a:t>Almost there, need to practise a little more.</a:t>
            </a:r>
            <a:endParaRPr lang="en-GB" dirty="0"/>
          </a:p>
        </p:txBody>
      </p:sp>
      <p:sp>
        <p:nvSpPr>
          <p:cNvPr id="2" name="TextBox 1"/>
          <p:cNvSpPr txBox="1"/>
          <p:nvPr/>
        </p:nvSpPr>
        <p:spPr>
          <a:xfrm>
            <a:off x="515007" y="2566244"/>
            <a:ext cx="3079531" cy="3139321"/>
          </a:xfrm>
          <a:prstGeom prst="rect">
            <a:avLst/>
          </a:prstGeom>
          <a:noFill/>
          <a:ln>
            <a:solidFill>
              <a:srgbClr val="9933FF"/>
            </a:solidFill>
          </a:ln>
        </p:spPr>
        <p:txBody>
          <a:bodyPr wrap="square" rtlCol="0">
            <a:spAutoFit/>
          </a:bodyPr>
          <a:lstStyle/>
          <a:p>
            <a:r>
              <a:rPr lang="en-GB" dirty="0" smtClean="0"/>
              <a:t>You will be creating and identifying language devices throughout Year 7 when you go to your new schools.</a:t>
            </a:r>
          </a:p>
          <a:p>
            <a:endParaRPr lang="en-GB" dirty="0"/>
          </a:p>
          <a:p>
            <a:r>
              <a:rPr lang="en-GB" dirty="0" smtClean="0"/>
              <a:t>Do not worry if you can only remember and use a few.</a:t>
            </a:r>
          </a:p>
          <a:p>
            <a:endParaRPr lang="en-GB" dirty="0"/>
          </a:p>
          <a:p>
            <a:r>
              <a:rPr lang="en-GB" dirty="0" smtClean="0"/>
              <a:t>The more you come across them, the better you will become!</a:t>
            </a:r>
            <a:endParaRPr lang="en-GB" dirty="0"/>
          </a:p>
        </p:txBody>
      </p:sp>
    </p:spTree>
    <p:extLst>
      <p:ext uri="{BB962C8B-B14F-4D97-AF65-F5344CB8AC3E}">
        <p14:creationId xmlns:p14="http://schemas.microsoft.com/office/powerpoint/2010/main" val="1084113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2431" y="1090097"/>
            <a:ext cx="9131121" cy="1600438"/>
          </a:xfrm>
          <a:prstGeom prst="rect">
            <a:avLst/>
          </a:prstGeom>
          <a:solidFill>
            <a:srgbClr val="9933FF"/>
          </a:solidFill>
          <a:ln>
            <a:solidFill>
              <a:schemeClr val="tx1"/>
            </a:solidFill>
          </a:ln>
        </p:spPr>
        <p:txBody>
          <a:bodyPr wrap="square" rtlCol="0">
            <a:spAutoFit/>
          </a:bodyPr>
          <a:lstStyle/>
          <a:p>
            <a:pPr algn="ctr"/>
            <a:r>
              <a:rPr lang="en-GB" sz="6600" b="1" dirty="0" smtClean="0">
                <a:solidFill>
                  <a:schemeClr val="bg1"/>
                </a:solidFill>
              </a:rPr>
              <a:t>Lesson 1</a:t>
            </a:r>
          </a:p>
          <a:p>
            <a:pPr algn="ctr"/>
            <a:endParaRPr lang="en-GB" sz="3200" b="1" dirty="0">
              <a:solidFill>
                <a:schemeClr val="bg1"/>
              </a:solidFill>
            </a:endParaRPr>
          </a:p>
        </p:txBody>
      </p:sp>
      <p:sp>
        <p:nvSpPr>
          <p:cNvPr id="5" name="TextBox 4"/>
          <p:cNvSpPr txBox="1"/>
          <p:nvPr/>
        </p:nvSpPr>
        <p:spPr>
          <a:xfrm>
            <a:off x="1442430" y="3039413"/>
            <a:ext cx="9131121" cy="2431435"/>
          </a:xfrm>
          <a:prstGeom prst="rect">
            <a:avLst/>
          </a:prstGeom>
          <a:noFill/>
          <a:ln>
            <a:solidFill>
              <a:srgbClr val="9933FF"/>
            </a:solidFill>
          </a:ln>
        </p:spPr>
        <p:txBody>
          <a:bodyPr wrap="square" rtlCol="0">
            <a:spAutoFit/>
          </a:bodyPr>
          <a:lstStyle/>
          <a:p>
            <a:pPr algn="ctr"/>
            <a:r>
              <a:rPr lang="en-GB" sz="4000" b="1" dirty="0" smtClean="0"/>
              <a:t>Learning Objectives: </a:t>
            </a:r>
          </a:p>
          <a:p>
            <a:endParaRPr lang="en-GB" sz="4000" b="1" dirty="0" smtClean="0"/>
          </a:p>
          <a:p>
            <a:pPr marL="571500" indent="-571500">
              <a:buFont typeface="Arial" panose="020B0604020202020204" pitchFamily="34" charset="0"/>
              <a:buChar char="•"/>
            </a:pPr>
            <a:r>
              <a:rPr lang="en-GB" sz="2400" b="1" dirty="0" smtClean="0"/>
              <a:t>To understand and explain the importance of reading.</a:t>
            </a:r>
          </a:p>
          <a:p>
            <a:pPr marL="571500" indent="-571500">
              <a:buFont typeface="Arial" panose="020B0604020202020204" pitchFamily="34" charset="0"/>
              <a:buChar char="•"/>
            </a:pPr>
            <a:r>
              <a:rPr lang="en-GB" sz="2400" b="1" dirty="0" smtClean="0"/>
              <a:t>To match up language devices to their definitions.</a:t>
            </a:r>
          </a:p>
          <a:p>
            <a:pPr marL="571500" indent="-571500">
              <a:buFont typeface="Arial" panose="020B0604020202020204" pitchFamily="34" charset="0"/>
              <a:buChar char="•"/>
            </a:pPr>
            <a:r>
              <a:rPr lang="en-GB" sz="2400" b="1" dirty="0" smtClean="0"/>
              <a:t>To create your own examples using language devices.</a:t>
            </a:r>
          </a:p>
        </p:txBody>
      </p:sp>
    </p:spTree>
    <p:extLst>
      <p:ext uri="{BB962C8B-B14F-4D97-AF65-F5344CB8AC3E}">
        <p14:creationId xmlns:p14="http://schemas.microsoft.com/office/powerpoint/2010/main" val="2662134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568" y="1421065"/>
            <a:ext cx="10515600" cy="1325563"/>
          </a:xfrm>
          <a:ln>
            <a:solidFill>
              <a:srgbClr val="9933FF"/>
            </a:solidFill>
          </a:ln>
        </p:spPr>
        <p:txBody>
          <a:bodyPr>
            <a:normAutofit fontScale="90000"/>
          </a:bodyPr>
          <a:lstStyle/>
          <a:p>
            <a:pPr algn="ctr"/>
            <a:r>
              <a:rPr lang="en-GB" sz="7200" dirty="0" smtClean="0">
                <a:latin typeface="Comic Sans MS" panose="030F0702030302020204" pitchFamily="66" charset="0"/>
              </a:rPr>
              <a:t>Private Reading – 10 Mins</a:t>
            </a:r>
            <a:endParaRPr lang="en-GB" sz="7200" dirty="0">
              <a:latin typeface="Comic Sans MS" panose="030F0702030302020204"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8574" y="2918729"/>
            <a:ext cx="3551840" cy="3551840"/>
          </a:xfrm>
        </p:spPr>
      </p:pic>
    </p:spTree>
    <p:extLst>
      <p:ext uri="{BB962C8B-B14F-4D97-AF65-F5344CB8AC3E}">
        <p14:creationId xmlns:p14="http://schemas.microsoft.com/office/powerpoint/2010/main" val="1013567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589" y="1693821"/>
            <a:ext cx="10515600" cy="4351338"/>
          </a:xfrm>
        </p:spPr>
        <p:txBody>
          <a:bodyPr>
            <a:normAutofit fontScale="85000" lnSpcReduction="20000"/>
          </a:bodyPr>
          <a:lstStyle/>
          <a:p>
            <a:pPr marL="0" indent="0">
              <a:buNone/>
            </a:pPr>
            <a:r>
              <a:rPr lang="en-US" b="1" dirty="0" smtClean="0"/>
              <a:t>Roald Dahl in “Matilda”:</a:t>
            </a:r>
          </a:p>
          <a:p>
            <a:pPr marL="0" indent="0">
              <a:buNone/>
            </a:pPr>
            <a:endParaRPr lang="en-US" b="1" dirty="0"/>
          </a:p>
          <a:p>
            <a:pPr marL="0" indent="0">
              <a:buNone/>
            </a:pPr>
            <a:r>
              <a:rPr lang="en-US" b="1" dirty="0" smtClean="0">
                <a:solidFill>
                  <a:srgbClr val="7030A0"/>
                </a:solidFill>
              </a:rPr>
              <a:t>“The books transported her into new worlds and introduced her to amazing people who lived exciting lives. She went on olden-day sailing ships with Joseph Conrad. She went to Africa with Ernest Hemingway and to India with Rudyard Kipling. She travelled all over the world while sitting in her little room in an English village.”</a:t>
            </a:r>
          </a:p>
          <a:p>
            <a:pPr marL="0" indent="0">
              <a:buNone/>
            </a:pPr>
            <a:endParaRPr lang="en-US" b="1" dirty="0">
              <a:solidFill>
                <a:srgbClr val="7030A0"/>
              </a:solidFill>
            </a:endParaRPr>
          </a:p>
          <a:p>
            <a:pPr marL="0" indent="0">
              <a:buNone/>
            </a:pPr>
            <a:r>
              <a:rPr lang="en-US" dirty="0" smtClean="0"/>
              <a:t>Reading opens up the world to us – our senses come alive as the writer works their magic.</a:t>
            </a:r>
          </a:p>
          <a:p>
            <a:pPr marL="0" indent="0">
              <a:buNone/>
            </a:pPr>
            <a:endParaRPr lang="en-US" dirty="0"/>
          </a:p>
          <a:p>
            <a:pPr marL="0" indent="0">
              <a:buNone/>
            </a:pPr>
            <a:r>
              <a:rPr lang="en-US" dirty="0" smtClean="0"/>
              <a:t>This lesson, we are going to be looking at how the writer allows us to </a:t>
            </a:r>
            <a:r>
              <a:rPr lang="en-US" b="1" dirty="0" smtClean="0">
                <a:solidFill>
                  <a:srgbClr val="7030A0"/>
                </a:solidFill>
              </a:rPr>
              <a:t>see and hear</a:t>
            </a:r>
            <a:r>
              <a:rPr lang="en-US" b="1" dirty="0" smtClean="0"/>
              <a:t> </a:t>
            </a:r>
            <a:r>
              <a:rPr lang="en-US" dirty="0" smtClean="0"/>
              <a:t>the world they have created.</a:t>
            </a:r>
            <a:endParaRPr lang="en-GB" dirty="0" smtClean="0"/>
          </a:p>
        </p:txBody>
      </p:sp>
      <p:sp>
        <p:nvSpPr>
          <p:cNvPr id="5" name="Title 1"/>
          <p:cNvSpPr>
            <a:spLocks noGrp="1"/>
          </p:cNvSpPr>
          <p:nvPr>
            <p:ph type="title"/>
          </p:nvPr>
        </p:nvSpPr>
        <p:spPr>
          <a:xfrm>
            <a:off x="269789" y="307460"/>
            <a:ext cx="5562600" cy="771697"/>
          </a:xfrm>
          <a:ln>
            <a:solidFill>
              <a:srgbClr val="7030A0"/>
            </a:solidFill>
          </a:ln>
        </p:spPr>
        <p:txBody>
          <a:bodyPr/>
          <a:lstStyle/>
          <a:p>
            <a:r>
              <a:rPr lang="en-GB" dirty="0" smtClean="0">
                <a:latin typeface="+mn-lt"/>
              </a:rPr>
              <a:t>Reading is fun! </a:t>
            </a:r>
            <a:endParaRPr lang="en-GB" dirty="0">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8479" y="148728"/>
            <a:ext cx="1222289" cy="186085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525" y="112368"/>
            <a:ext cx="1428750" cy="1933575"/>
          </a:xfrm>
          <a:prstGeom prst="rect">
            <a:avLst/>
          </a:prstGeom>
        </p:spPr>
      </p:pic>
    </p:spTree>
    <p:extLst>
      <p:ext uri="{BB962C8B-B14F-4D97-AF65-F5344CB8AC3E}">
        <p14:creationId xmlns:p14="http://schemas.microsoft.com/office/powerpoint/2010/main" val="1242263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7" y="2084832"/>
            <a:ext cx="9720073" cy="4023360"/>
          </a:xfrm>
        </p:spPr>
        <p:txBody>
          <a:bodyPr>
            <a:normAutofit/>
          </a:bodyPr>
          <a:lstStyle/>
          <a:p>
            <a:r>
              <a:rPr lang="en-GB" sz="2800" dirty="0" smtClean="0"/>
              <a:t>In pairs, talk about your favourite author, your favourite book?</a:t>
            </a:r>
          </a:p>
          <a:p>
            <a:endParaRPr lang="en-GB" sz="2800" dirty="0" smtClean="0"/>
          </a:p>
          <a:p>
            <a:r>
              <a:rPr lang="en-GB" sz="2800" dirty="0" smtClean="0"/>
              <a:t>What makes your book/author your favourite?</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19" y="4520484"/>
            <a:ext cx="1390473" cy="21433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931" y="4520484"/>
            <a:ext cx="1507461" cy="21433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531" y="4520484"/>
            <a:ext cx="1510719" cy="21433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7389" y="4520484"/>
            <a:ext cx="1575845" cy="214332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7980" y="4520484"/>
            <a:ext cx="1501786" cy="214332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4513" y="4520484"/>
            <a:ext cx="1435553" cy="2143326"/>
          </a:xfrm>
          <a:prstGeom prst="rect">
            <a:avLst/>
          </a:prstGeom>
        </p:spPr>
      </p:pic>
      <p:sp>
        <p:nvSpPr>
          <p:cNvPr id="10" name="Title 1"/>
          <p:cNvSpPr txBox="1">
            <a:spLocks/>
          </p:cNvSpPr>
          <p:nvPr/>
        </p:nvSpPr>
        <p:spPr>
          <a:xfrm>
            <a:off x="376880" y="459104"/>
            <a:ext cx="6971271" cy="771697"/>
          </a:xfrm>
          <a:prstGeom prst="rect">
            <a:avLst/>
          </a:prstGeom>
          <a:ln>
            <a:solidFill>
              <a:srgbClr val="7030A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latin typeface="+mn-lt"/>
              </a:rPr>
              <a:t>Who is your favourite Author?</a:t>
            </a:r>
          </a:p>
        </p:txBody>
      </p:sp>
    </p:spTree>
    <p:extLst>
      <p:ext uri="{BB962C8B-B14F-4D97-AF65-F5344CB8AC3E}">
        <p14:creationId xmlns:p14="http://schemas.microsoft.com/office/powerpoint/2010/main" val="594716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Have you heard of them before?</a:t>
            </a:r>
          </a:p>
          <a:p>
            <a:pPr marL="0" indent="0">
              <a:buNone/>
            </a:pPr>
            <a:endParaRPr lang="en-GB" dirty="0"/>
          </a:p>
          <a:p>
            <a:r>
              <a:rPr lang="en-GB" dirty="0" smtClean="0"/>
              <a:t>What are they?</a:t>
            </a:r>
          </a:p>
          <a:p>
            <a:endParaRPr lang="en-GB" dirty="0"/>
          </a:p>
          <a:p>
            <a:r>
              <a:rPr lang="en-GB" dirty="0" smtClean="0"/>
              <a:t>Match the device to its description on the right hand side</a:t>
            </a:r>
          </a:p>
          <a:p>
            <a:endParaRPr lang="en-GB" dirty="0"/>
          </a:p>
          <a:p>
            <a:r>
              <a:rPr lang="en-GB" dirty="0" smtClean="0"/>
              <a:t>Some of these you will recognise but some you may not but that is absolutely fine! Match up as many as you can.</a:t>
            </a:r>
            <a:endParaRPr lang="en-GB" dirty="0"/>
          </a:p>
        </p:txBody>
      </p:sp>
      <p:sp>
        <p:nvSpPr>
          <p:cNvPr id="5" name="Title 1"/>
          <p:cNvSpPr>
            <a:spLocks noGrp="1"/>
          </p:cNvSpPr>
          <p:nvPr>
            <p:ph type="title"/>
          </p:nvPr>
        </p:nvSpPr>
        <p:spPr>
          <a:xfrm>
            <a:off x="269789" y="307460"/>
            <a:ext cx="5562600" cy="771697"/>
          </a:xfrm>
          <a:ln>
            <a:solidFill>
              <a:srgbClr val="7030A0"/>
            </a:solidFill>
          </a:ln>
        </p:spPr>
        <p:txBody>
          <a:bodyPr/>
          <a:lstStyle/>
          <a:p>
            <a:r>
              <a:rPr lang="en-GB" dirty="0" smtClean="0">
                <a:latin typeface="+mn-lt"/>
              </a:rPr>
              <a:t>Language Devices</a:t>
            </a:r>
            <a:endParaRPr lang="en-GB" dirty="0">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2248" y="693308"/>
            <a:ext cx="2651552" cy="2653862"/>
          </a:xfrm>
          <a:prstGeom prst="rect">
            <a:avLst/>
          </a:prstGeom>
        </p:spPr>
      </p:pic>
    </p:spTree>
    <p:extLst>
      <p:ext uri="{BB962C8B-B14F-4D97-AF65-F5344CB8AC3E}">
        <p14:creationId xmlns:p14="http://schemas.microsoft.com/office/powerpoint/2010/main" val="3722351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60117" y="121016"/>
            <a:ext cx="181419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dirty="0">
                <a:effectLst/>
                <a:ea typeface="Calibri" panose="020F0502020204030204" pitchFamily="34" charset="0"/>
                <a:cs typeface="Times New Roman" panose="02020603050405020304" pitchFamily="18" charset="0"/>
              </a:rPr>
              <a:t>Onomatopoeia</a:t>
            </a:r>
            <a:endParaRPr lang="en-GB" sz="1100" dirty="0">
              <a:effectLst/>
              <a:ea typeface="Calibri" panose="020F0502020204030204" pitchFamily="34" charset="0"/>
              <a:cs typeface="Times New Roman" panose="02020603050405020304" pitchFamily="18" charset="0"/>
            </a:endParaRPr>
          </a:p>
        </p:txBody>
      </p:sp>
      <p:sp>
        <p:nvSpPr>
          <p:cNvPr id="5" name="Text Box 2"/>
          <p:cNvSpPr txBox="1"/>
          <p:nvPr/>
        </p:nvSpPr>
        <p:spPr>
          <a:xfrm>
            <a:off x="260117" y="959707"/>
            <a:ext cx="179260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dirty="0">
                <a:effectLst/>
                <a:ea typeface="Calibri" panose="020F0502020204030204" pitchFamily="34" charset="0"/>
                <a:cs typeface="Times New Roman" panose="02020603050405020304" pitchFamily="18" charset="0"/>
              </a:rPr>
              <a:t>Imagery</a:t>
            </a:r>
            <a:endParaRPr lang="en-GB"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GB" sz="1100" dirty="0">
                <a:effectLst/>
                <a:ea typeface="Calibri" panose="020F0502020204030204" pitchFamily="34" charset="0"/>
                <a:cs typeface="Times New Roman" panose="02020603050405020304" pitchFamily="18" charset="0"/>
              </a:rPr>
              <a:t> </a:t>
            </a:r>
          </a:p>
        </p:txBody>
      </p:sp>
      <p:sp>
        <p:nvSpPr>
          <p:cNvPr id="6" name="Text Box 3"/>
          <p:cNvSpPr txBox="1"/>
          <p:nvPr/>
        </p:nvSpPr>
        <p:spPr>
          <a:xfrm>
            <a:off x="260117" y="1806637"/>
            <a:ext cx="177101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a:effectLst/>
                <a:ea typeface="Calibri" panose="020F0502020204030204" pitchFamily="34" charset="0"/>
                <a:cs typeface="Times New Roman" panose="02020603050405020304" pitchFamily="18" charset="0"/>
              </a:rPr>
              <a:t>Simile</a:t>
            </a:r>
            <a:endParaRPr lang="en-GB" sz="1100">
              <a:effectLst/>
              <a:ea typeface="Calibri" panose="020F0502020204030204" pitchFamily="34" charset="0"/>
              <a:cs typeface="Times New Roman" panose="02020603050405020304" pitchFamily="18" charset="0"/>
            </a:endParaRPr>
          </a:p>
          <a:p>
            <a:pPr>
              <a:lnSpc>
                <a:spcPct val="115000"/>
              </a:lnSpc>
              <a:spcAft>
                <a:spcPts val="1000"/>
              </a:spcAft>
            </a:pPr>
            <a:r>
              <a:rPr lang="en-GB" sz="1100">
                <a:effectLst/>
                <a:ea typeface="Calibri" panose="020F0502020204030204" pitchFamily="34" charset="0"/>
                <a:cs typeface="Times New Roman" panose="02020603050405020304" pitchFamily="18" charset="0"/>
              </a:rPr>
              <a:t> </a:t>
            </a:r>
          </a:p>
        </p:txBody>
      </p:sp>
      <p:sp>
        <p:nvSpPr>
          <p:cNvPr id="7" name="Text Box 9"/>
          <p:cNvSpPr txBox="1"/>
          <p:nvPr/>
        </p:nvSpPr>
        <p:spPr>
          <a:xfrm>
            <a:off x="270911" y="2653567"/>
            <a:ext cx="177101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a:effectLst/>
                <a:ea typeface="Calibri" panose="020F0502020204030204" pitchFamily="34" charset="0"/>
                <a:cs typeface="Times New Roman" panose="02020603050405020304" pitchFamily="18" charset="0"/>
              </a:rPr>
              <a:t>Metaphor</a:t>
            </a:r>
            <a:endParaRPr lang="en-GB" sz="1100">
              <a:effectLst/>
              <a:ea typeface="Calibri" panose="020F0502020204030204" pitchFamily="34" charset="0"/>
              <a:cs typeface="Times New Roman" panose="02020603050405020304" pitchFamily="18" charset="0"/>
            </a:endParaRPr>
          </a:p>
          <a:p>
            <a:pPr>
              <a:lnSpc>
                <a:spcPct val="115000"/>
              </a:lnSpc>
              <a:spcAft>
                <a:spcPts val="1000"/>
              </a:spcAft>
            </a:pPr>
            <a:r>
              <a:rPr lang="en-GB" sz="1100">
                <a:effectLst/>
                <a:ea typeface="Calibri" panose="020F0502020204030204" pitchFamily="34" charset="0"/>
                <a:cs typeface="Times New Roman" panose="02020603050405020304" pitchFamily="18" charset="0"/>
              </a:rPr>
              <a:t> </a:t>
            </a:r>
          </a:p>
        </p:txBody>
      </p:sp>
      <p:sp>
        <p:nvSpPr>
          <p:cNvPr id="8" name="Text Box 8"/>
          <p:cNvSpPr txBox="1"/>
          <p:nvPr/>
        </p:nvSpPr>
        <p:spPr>
          <a:xfrm>
            <a:off x="281705" y="3500497"/>
            <a:ext cx="174942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900" b="1" dirty="0">
                <a:effectLst/>
                <a:ea typeface="Calibri" panose="020F0502020204030204" pitchFamily="34" charset="0"/>
                <a:cs typeface="Times New Roman" panose="02020603050405020304" pitchFamily="18" charset="0"/>
              </a:rPr>
              <a:t>Personification</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ea typeface="Calibri" panose="020F0502020204030204" pitchFamily="34" charset="0"/>
                <a:cs typeface="Times New Roman" panose="02020603050405020304" pitchFamily="18" charset="0"/>
              </a:rPr>
              <a:t> </a:t>
            </a:r>
          </a:p>
        </p:txBody>
      </p:sp>
      <p:sp>
        <p:nvSpPr>
          <p:cNvPr id="9" name="Text Box 7"/>
          <p:cNvSpPr txBox="1"/>
          <p:nvPr/>
        </p:nvSpPr>
        <p:spPr>
          <a:xfrm>
            <a:off x="289009" y="4347427"/>
            <a:ext cx="1713230"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a:effectLst/>
                <a:ea typeface="Calibri" panose="020F0502020204030204" pitchFamily="34" charset="0"/>
                <a:cs typeface="Times New Roman" panose="02020603050405020304" pitchFamily="18" charset="0"/>
              </a:rPr>
              <a:t>Assonance</a:t>
            </a:r>
            <a:endParaRPr lang="en-GB" sz="1100">
              <a:effectLst/>
              <a:ea typeface="Calibri" panose="020F0502020204030204" pitchFamily="34" charset="0"/>
              <a:cs typeface="Times New Roman" panose="02020603050405020304" pitchFamily="18" charset="0"/>
            </a:endParaRPr>
          </a:p>
          <a:p>
            <a:pPr>
              <a:lnSpc>
                <a:spcPct val="115000"/>
              </a:lnSpc>
              <a:spcAft>
                <a:spcPts val="1000"/>
              </a:spcAft>
            </a:pPr>
            <a:r>
              <a:rPr lang="en-GB" sz="1100">
                <a:effectLst/>
                <a:ea typeface="Calibri" panose="020F0502020204030204" pitchFamily="34" charset="0"/>
                <a:cs typeface="Times New Roman" panose="02020603050405020304" pitchFamily="18" charset="0"/>
              </a:rPr>
              <a:t> </a:t>
            </a:r>
          </a:p>
        </p:txBody>
      </p:sp>
      <p:sp>
        <p:nvSpPr>
          <p:cNvPr id="10" name="Text Box 6"/>
          <p:cNvSpPr txBox="1"/>
          <p:nvPr/>
        </p:nvSpPr>
        <p:spPr>
          <a:xfrm>
            <a:off x="289009" y="5194357"/>
            <a:ext cx="169862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a:effectLst/>
                <a:ea typeface="Calibri" panose="020F0502020204030204" pitchFamily="34" charset="0"/>
                <a:cs typeface="Times New Roman" panose="02020603050405020304" pitchFamily="18" charset="0"/>
              </a:rPr>
              <a:t>Sibilance</a:t>
            </a:r>
            <a:endParaRPr lang="en-GB" sz="1100">
              <a:effectLst/>
              <a:ea typeface="Calibri" panose="020F0502020204030204" pitchFamily="34" charset="0"/>
              <a:cs typeface="Times New Roman" panose="02020603050405020304" pitchFamily="18" charset="0"/>
            </a:endParaRPr>
          </a:p>
          <a:p>
            <a:pPr>
              <a:lnSpc>
                <a:spcPct val="115000"/>
              </a:lnSpc>
              <a:spcAft>
                <a:spcPts val="1000"/>
              </a:spcAft>
            </a:pPr>
            <a:r>
              <a:rPr lang="en-GB" sz="1100">
                <a:effectLst/>
                <a:ea typeface="Calibri" panose="020F0502020204030204" pitchFamily="34" charset="0"/>
                <a:cs typeface="Times New Roman" panose="02020603050405020304" pitchFamily="18" charset="0"/>
              </a:rPr>
              <a:t> </a:t>
            </a:r>
          </a:p>
        </p:txBody>
      </p:sp>
      <p:sp>
        <p:nvSpPr>
          <p:cNvPr id="11" name="Text Box 5"/>
          <p:cNvSpPr txBox="1"/>
          <p:nvPr/>
        </p:nvSpPr>
        <p:spPr>
          <a:xfrm>
            <a:off x="270911" y="6029424"/>
            <a:ext cx="1713230"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dirty="0">
                <a:effectLst/>
                <a:ea typeface="Calibri" panose="020F0502020204030204" pitchFamily="34" charset="0"/>
                <a:cs typeface="Times New Roman" panose="02020603050405020304" pitchFamily="18" charset="0"/>
              </a:rPr>
              <a:t>Alliteration</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ea typeface="Calibri" panose="020F0502020204030204" pitchFamily="34" charset="0"/>
                <a:cs typeface="Times New Roman" panose="02020603050405020304" pitchFamily="18" charset="0"/>
              </a:rPr>
              <a:t> </a:t>
            </a:r>
          </a:p>
        </p:txBody>
      </p:sp>
      <p:sp>
        <p:nvSpPr>
          <p:cNvPr id="12" name="Text Box 10"/>
          <p:cNvSpPr txBox="1"/>
          <p:nvPr/>
        </p:nvSpPr>
        <p:spPr>
          <a:xfrm>
            <a:off x="3846624" y="826168"/>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A figure of speech that shows a resemblance between things of different kinds = usually formed with “like” or “as”.</a:t>
            </a:r>
            <a:endParaRPr lang="en-GB" sz="1100" dirty="0">
              <a:effectLst/>
              <a:ea typeface="Calibri" panose="020F0502020204030204" pitchFamily="34" charset="0"/>
              <a:cs typeface="Times New Roman" panose="02020603050405020304" pitchFamily="18" charset="0"/>
            </a:endParaRPr>
          </a:p>
        </p:txBody>
      </p:sp>
      <p:sp>
        <p:nvSpPr>
          <p:cNvPr id="13" name="Text Box 11"/>
          <p:cNvSpPr txBox="1"/>
          <p:nvPr/>
        </p:nvSpPr>
        <p:spPr>
          <a:xfrm>
            <a:off x="8076754" y="826168"/>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A form of metaphor in which animals, ideas and things are presented as having </a:t>
            </a:r>
            <a:r>
              <a:rPr lang="en-GB" sz="1400" dirty="0" smtClean="0">
                <a:effectLst/>
                <a:ea typeface="Calibri" panose="020F0502020204030204" pitchFamily="34" charset="0"/>
                <a:cs typeface="Times New Roman" panose="02020603050405020304" pitchFamily="18" charset="0"/>
              </a:rPr>
              <a:t>human </a:t>
            </a:r>
            <a:r>
              <a:rPr lang="en-GB" sz="1400" dirty="0">
                <a:effectLst/>
                <a:ea typeface="Calibri" panose="020F0502020204030204" pitchFamily="34" charset="0"/>
                <a:cs typeface="Times New Roman" panose="02020603050405020304" pitchFamily="18" charset="0"/>
              </a:rPr>
              <a:t>qualities = The drums were weeping today.</a:t>
            </a:r>
            <a:endParaRPr lang="en-GB" sz="1100" dirty="0">
              <a:effectLst/>
              <a:ea typeface="Calibri" panose="020F0502020204030204" pitchFamily="34" charset="0"/>
              <a:cs typeface="Times New Roman" panose="02020603050405020304" pitchFamily="18" charset="0"/>
            </a:endParaRPr>
          </a:p>
        </p:txBody>
      </p:sp>
      <p:sp>
        <p:nvSpPr>
          <p:cNvPr id="14" name="Text Box 12"/>
          <p:cNvSpPr txBox="1"/>
          <p:nvPr/>
        </p:nvSpPr>
        <p:spPr>
          <a:xfrm>
            <a:off x="3846624" y="2271572"/>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A group of words that create a mental image. Usually refers to the five senses = sight, touch, smell, hearing and taste.</a:t>
            </a:r>
            <a:endParaRPr lang="en-GB" sz="1100" dirty="0">
              <a:effectLst/>
              <a:ea typeface="Calibri" panose="020F0502020204030204" pitchFamily="34" charset="0"/>
              <a:cs typeface="Times New Roman" panose="02020603050405020304" pitchFamily="18" charset="0"/>
            </a:endParaRPr>
          </a:p>
        </p:txBody>
      </p:sp>
      <p:sp>
        <p:nvSpPr>
          <p:cNvPr id="15" name="Text Box 13"/>
          <p:cNvSpPr txBox="1"/>
          <p:nvPr/>
        </p:nvSpPr>
        <p:spPr>
          <a:xfrm>
            <a:off x="8076754" y="2271572"/>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300" dirty="0">
                <a:effectLst/>
                <a:ea typeface="Calibri" panose="020F0502020204030204" pitchFamily="34" charset="0"/>
                <a:cs typeface="Times New Roman" panose="02020603050405020304" pitchFamily="18" charset="0"/>
              </a:rPr>
              <a:t>The repetition of vowel sounds in a sequence of nearby words = The monster spoke in a low mellow tone – the repetition of the “O” sound.</a:t>
            </a:r>
            <a:endParaRPr lang="en-GB" sz="1100" dirty="0">
              <a:effectLst/>
              <a:ea typeface="Calibri" panose="020F0502020204030204" pitchFamily="34" charset="0"/>
              <a:cs typeface="Times New Roman" panose="02020603050405020304" pitchFamily="18" charset="0"/>
            </a:endParaRPr>
          </a:p>
        </p:txBody>
      </p:sp>
      <p:sp>
        <p:nvSpPr>
          <p:cNvPr id="16" name="Text Box 14"/>
          <p:cNvSpPr txBox="1"/>
          <p:nvPr/>
        </p:nvSpPr>
        <p:spPr>
          <a:xfrm>
            <a:off x="3846624" y="3735604"/>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a:effectLst/>
                <a:ea typeface="Calibri" panose="020F0502020204030204" pitchFamily="34" charset="0"/>
                <a:cs typeface="Times New Roman" panose="02020603050405020304" pitchFamily="18" charset="0"/>
              </a:rPr>
              <a:t>The repetition of the same sound, a consonant at the beginning of two or more words immediately succeeding each other.</a:t>
            </a:r>
            <a:endParaRPr lang="en-GB" sz="1100">
              <a:effectLst/>
              <a:ea typeface="Calibri" panose="020F0502020204030204" pitchFamily="34" charset="0"/>
              <a:cs typeface="Times New Roman" panose="02020603050405020304" pitchFamily="18" charset="0"/>
            </a:endParaRPr>
          </a:p>
        </p:txBody>
      </p:sp>
      <p:sp>
        <p:nvSpPr>
          <p:cNvPr id="17" name="Text Box 15"/>
          <p:cNvSpPr txBox="1"/>
          <p:nvPr/>
        </p:nvSpPr>
        <p:spPr>
          <a:xfrm>
            <a:off x="8076754" y="3737174"/>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A figure of speech in which one thing is described as if it were another = “Life is just a bowl of cherries”.</a:t>
            </a:r>
            <a:endParaRPr lang="en-GB" sz="1100" dirty="0">
              <a:effectLst/>
              <a:ea typeface="Calibri" panose="020F0502020204030204" pitchFamily="34" charset="0"/>
              <a:cs typeface="Times New Roman" panose="02020603050405020304" pitchFamily="18" charset="0"/>
            </a:endParaRPr>
          </a:p>
        </p:txBody>
      </p:sp>
      <p:sp>
        <p:nvSpPr>
          <p:cNvPr id="18" name="Text Box 16"/>
          <p:cNvSpPr txBox="1"/>
          <p:nvPr/>
        </p:nvSpPr>
        <p:spPr>
          <a:xfrm>
            <a:off x="3846624" y="5198874"/>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Sound systems which over emphasise the “s” or </a:t>
            </a:r>
            <a:r>
              <a:rPr lang="en-GB" sz="1400" dirty="0" smtClean="0">
                <a:effectLst/>
                <a:ea typeface="Calibri" panose="020F0502020204030204" pitchFamily="34" charset="0"/>
                <a:cs typeface="Times New Roman" panose="02020603050405020304" pitchFamily="18" charset="0"/>
              </a:rPr>
              <a:t>“</a:t>
            </a:r>
            <a:r>
              <a:rPr lang="en-GB" sz="1400" dirty="0" err="1">
                <a:ea typeface="Calibri" panose="020F0502020204030204" pitchFamily="34" charset="0"/>
                <a:cs typeface="Times New Roman" panose="02020603050405020304" pitchFamily="18" charset="0"/>
              </a:rPr>
              <a:t>c</a:t>
            </a:r>
            <a:r>
              <a:rPr lang="en-GB" sz="1400" dirty="0" err="1" smtClean="0">
                <a:effectLst/>
                <a:ea typeface="Calibri" panose="020F0502020204030204" pitchFamily="34" charset="0"/>
                <a:cs typeface="Times New Roman" panose="02020603050405020304" pitchFamily="18" charset="0"/>
              </a:rPr>
              <a:t>h</a:t>
            </a:r>
            <a:r>
              <a:rPr lang="en-GB" sz="1400" dirty="0">
                <a:effectLst/>
                <a:ea typeface="Calibri" panose="020F0502020204030204" pitchFamily="34" charset="0"/>
                <a:cs typeface="Times New Roman" panose="02020603050405020304" pitchFamily="18" charset="0"/>
              </a:rPr>
              <a:t>” sounds and produce a hissing sound.</a:t>
            </a:r>
            <a:endParaRPr lang="en-GB" sz="1100" dirty="0">
              <a:effectLst/>
              <a:ea typeface="Calibri" panose="020F0502020204030204" pitchFamily="34" charset="0"/>
              <a:cs typeface="Times New Roman" panose="02020603050405020304" pitchFamily="18" charset="0"/>
            </a:endParaRPr>
          </a:p>
        </p:txBody>
      </p:sp>
      <p:sp>
        <p:nvSpPr>
          <p:cNvPr id="19" name="Text Box 17"/>
          <p:cNvSpPr txBox="1"/>
          <p:nvPr/>
        </p:nvSpPr>
        <p:spPr>
          <a:xfrm>
            <a:off x="8076754" y="5194356"/>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The term used to describe words whose pronunciations suggest their meaning = bang, buzz, </a:t>
            </a:r>
            <a:r>
              <a:rPr lang="en-GB" sz="1400" dirty="0" smtClean="0">
                <a:effectLst/>
                <a:ea typeface="Calibri" panose="020F0502020204030204" pitchFamily="34" charset="0"/>
                <a:cs typeface="Times New Roman" panose="02020603050405020304" pitchFamily="18" charset="0"/>
              </a:rPr>
              <a:t>slap, fizz</a:t>
            </a:r>
            <a:endParaRPr lang="en-GB" sz="1100" dirty="0">
              <a:effectLst/>
              <a:ea typeface="Calibri" panose="020F0502020204030204" pitchFamily="34" charset="0"/>
              <a:cs typeface="Times New Roman" panose="02020603050405020304" pitchFamily="18" charset="0"/>
            </a:endParaRPr>
          </a:p>
        </p:txBody>
      </p:sp>
      <p:sp>
        <p:nvSpPr>
          <p:cNvPr id="20" name="TextBox 19"/>
          <p:cNvSpPr txBox="1"/>
          <p:nvPr/>
        </p:nvSpPr>
        <p:spPr>
          <a:xfrm>
            <a:off x="5366951" y="19428"/>
            <a:ext cx="4357816" cy="707886"/>
          </a:xfrm>
          <a:prstGeom prst="rect">
            <a:avLst/>
          </a:prstGeom>
          <a:noFill/>
        </p:spPr>
        <p:txBody>
          <a:bodyPr wrap="square" rtlCol="0">
            <a:spAutoFit/>
          </a:bodyPr>
          <a:lstStyle/>
          <a:p>
            <a:pPr algn="ctr"/>
            <a:r>
              <a:rPr lang="en-GB" sz="4000" b="1" dirty="0" smtClean="0">
                <a:solidFill>
                  <a:srgbClr val="7030A0"/>
                </a:solidFill>
              </a:rPr>
              <a:t>Match up!</a:t>
            </a:r>
            <a:endParaRPr lang="en-GB" sz="4000" b="1" dirty="0">
              <a:solidFill>
                <a:srgbClr val="7030A0"/>
              </a:solidFill>
            </a:endParaRPr>
          </a:p>
        </p:txBody>
      </p:sp>
      <p:cxnSp>
        <p:nvCxnSpPr>
          <p:cNvPr id="3" name="Straight Arrow Connector 2"/>
          <p:cNvCxnSpPr/>
          <p:nvPr/>
        </p:nvCxnSpPr>
        <p:spPr>
          <a:xfrm>
            <a:off x="1807779" y="5486400"/>
            <a:ext cx="2722180" cy="4566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6455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60117" y="121016"/>
            <a:ext cx="181419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dirty="0">
                <a:effectLst/>
                <a:ea typeface="Calibri" panose="020F0502020204030204" pitchFamily="34" charset="0"/>
                <a:cs typeface="Times New Roman" panose="02020603050405020304" pitchFamily="18" charset="0"/>
              </a:rPr>
              <a:t>Onomatopoeia</a:t>
            </a:r>
            <a:endParaRPr lang="en-GB" sz="1100" dirty="0">
              <a:effectLst/>
              <a:ea typeface="Calibri" panose="020F0502020204030204" pitchFamily="34" charset="0"/>
              <a:cs typeface="Times New Roman" panose="02020603050405020304" pitchFamily="18" charset="0"/>
            </a:endParaRPr>
          </a:p>
        </p:txBody>
      </p:sp>
      <p:sp>
        <p:nvSpPr>
          <p:cNvPr id="5" name="Text Box 2"/>
          <p:cNvSpPr txBox="1"/>
          <p:nvPr/>
        </p:nvSpPr>
        <p:spPr>
          <a:xfrm>
            <a:off x="260117" y="959707"/>
            <a:ext cx="179260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dirty="0">
                <a:effectLst/>
                <a:ea typeface="Calibri" panose="020F0502020204030204" pitchFamily="34" charset="0"/>
                <a:cs typeface="Times New Roman" panose="02020603050405020304" pitchFamily="18" charset="0"/>
              </a:rPr>
              <a:t>Imagery</a:t>
            </a:r>
            <a:endParaRPr lang="en-GB"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GB" sz="1100" dirty="0">
                <a:effectLst/>
                <a:ea typeface="Calibri" panose="020F0502020204030204" pitchFamily="34" charset="0"/>
                <a:cs typeface="Times New Roman" panose="02020603050405020304" pitchFamily="18" charset="0"/>
              </a:rPr>
              <a:t> </a:t>
            </a:r>
          </a:p>
        </p:txBody>
      </p:sp>
      <p:sp>
        <p:nvSpPr>
          <p:cNvPr id="6" name="Text Box 3"/>
          <p:cNvSpPr txBox="1"/>
          <p:nvPr/>
        </p:nvSpPr>
        <p:spPr>
          <a:xfrm>
            <a:off x="260117" y="1806637"/>
            <a:ext cx="177101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dirty="0">
                <a:effectLst/>
                <a:ea typeface="Calibri" panose="020F0502020204030204" pitchFamily="34" charset="0"/>
                <a:cs typeface="Times New Roman" panose="02020603050405020304" pitchFamily="18" charset="0"/>
              </a:rPr>
              <a:t>Simile</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ea typeface="Calibri" panose="020F0502020204030204" pitchFamily="34" charset="0"/>
                <a:cs typeface="Times New Roman" panose="02020603050405020304" pitchFamily="18" charset="0"/>
              </a:rPr>
              <a:t> </a:t>
            </a:r>
          </a:p>
        </p:txBody>
      </p:sp>
      <p:sp>
        <p:nvSpPr>
          <p:cNvPr id="7" name="Text Box 9"/>
          <p:cNvSpPr txBox="1"/>
          <p:nvPr/>
        </p:nvSpPr>
        <p:spPr>
          <a:xfrm>
            <a:off x="270911" y="2653567"/>
            <a:ext cx="177101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a:effectLst/>
                <a:ea typeface="Calibri" panose="020F0502020204030204" pitchFamily="34" charset="0"/>
                <a:cs typeface="Times New Roman" panose="02020603050405020304" pitchFamily="18" charset="0"/>
              </a:rPr>
              <a:t>Metaphor</a:t>
            </a:r>
            <a:endParaRPr lang="en-GB" sz="1100">
              <a:effectLst/>
              <a:ea typeface="Calibri" panose="020F0502020204030204" pitchFamily="34" charset="0"/>
              <a:cs typeface="Times New Roman" panose="02020603050405020304" pitchFamily="18" charset="0"/>
            </a:endParaRPr>
          </a:p>
          <a:p>
            <a:pPr>
              <a:lnSpc>
                <a:spcPct val="115000"/>
              </a:lnSpc>
              <a:spcAft>
                <a:spcPts val="1000"/>
              </a:spcAft>
            </a:pPr>
            <a:r>
              <a:rPr lang="en-GB" sz="1100">
                <a:effectLst/>
                <a:ea typeface="Calibri" panose="020F0502020204030204" pitchFamily="34" charset="0"/>
                <a:cs typeface="Times New Roman" panose="02020603050405020304" pitchFamily="18" charset="0"/>
              </a:rPr>
              <a:t> </a:t>
            </a:r>
          </a:p>
        </p:txBody>
      </p:sp>
      <p:sp>
        <p:nvSpPr>
          <p:cNvPr id="8" name="Text Box 8"/>
          <p:cNvSpPr txBox="1"/>
          <p:nvPr/>
        </p:nvSpPr>
        <p:spPr>
          <a:xfrm>
            <a:off x="281705" y="3500497"/>
            <a:ext cx="174942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900" b="1" dirty="0">
                <a:effectLst/>
                <a:ea typeface="Calibri" panose="020F0502020204030204" pitchFamily="34" charset="0"/>
                <a:cs typeface="Times New Roman" panose="02020603050405020304" pitchFamily="18" charset="0"/>
              </a:rPr>
              <a:t>Personification</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ea typeface="Calibri" panose="020F0502020204030204" pitchFamily="34" charset="0"/>
                <a:cs typeface="Times New Roman" panose="02020603050405020304" pitchFamily="18" charset="0"/>
              </a:rPr>
              <a:t> </a:t>
            </a:r>
          </a:p>
        </p:txBody>
      </p:sp>
      <p:sp>
        <p:nvSpPr>
          <p:cNvPr id="9" name="Text Box 7"/>
          <p:cNvSpPr txBox="1"/>
          <p:nvPr/>
        </p:nvSpPr>
        <p:spPr>
          <a:xfrm>
            <a:off x="289009" y="4347427"/>
            <a:ext cx="1713230"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a:effectLst/>
                <a:ea typeface="Calibri" panose="020F0502020204030204" pitchFamily="34" charset="0"/>
                <a:cs typeface="Times New Roman" panose="02020603050405020304" pitchFamily="18" charset="0"/>
              </a:rPr>
              <a:t>Assonance</a:t>
            </a:r>
            <a:endParaRPr lang="en-GB" sz="1100">
              <a:effectLst/>
              <a:ea typeface="Calibri" panose="020F0502020204030204" pitchFamily="34" charset="0"/>
              <a:cs typeface="Times New Roman" panose="02020603050405020304" pitchFamily="18" charset="0"/>
            </a:endParaRPr>
          </a:p>
          <a:p>
            <a:pPr>
              <a:lnSpc>
                <a:spcPct val="115000"/>
              </a:lnSpc>
              <a:spcAft>
                <a:spcPts val="1000"/>
              </a:spcAft>
            </a:pPr>
            <a:r>
              <a:rPr lang="en-GB" sz="1100">
                <a:effectLst/>
                <a:ea typeface="Calibri" panose="020F0502020204030204" pitchFamily="34" charset="0"/>
                <a:cs typeface="Times New Roman" panose="02020603050405020304" pitchFamily="18" charset="0"/>
              </a:rPr>
              <a:t> </a:t>
            </a:r>
          </a:p>
        </p:txBody>
      </p:sp>
      <p:sp>
        <p:nvSpPr>
          <p:cNvPr id="10" name="Text Box 6"/>
          <p:cNvSpPr txBox="1"/>
          <p:nvPr/>
        </p:nvSpPr>
        <p:spPr>
          <a:xfrm>
            <a:off x="289009" y="5194357"/>
            <a:ext cx="1698625"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a:effectLst/>
                <a:ea typeface="Calibri" panose="020F0502020204030204" pitchFamily="34" charset="0"/>
                <a:cs typeface="Times New Roman" panose="02020603050405020304" pitchFamily="18" charset="0"/>
              </a:rPr>
              <a:t>Sibilance</a:t>
            </a:r>
            <a:endParaRPr lang="en-GB" sz="1100">
              <a:effectLst/>
              <a:ea typeface="Calibri" panose="020F0502020204030204" pitchFamily="34" charset="0"/>
              <a:cs typeface="Times New Roman" panose="02020603050405020304" pitchFamily="18" charset="0"/>
            </a:endParaRPr>
          </a:p>
          <a:p>
            <a:pPr>
              <a:lnSpc>
                <a:spcPct val="115000"/>
              </a:lnSpc>
              <a:spcAft>
                <a:spcPts val="1000"/>
              </a:spcAft>
            </a:pPr>
            <a:r>
              <a:rPr lang="en-GB" sz="1100">
                <a:effectLst/>
                <a:ea typeface="Calibri" panose="020F0502020204030204" pitchFamily="34" charset="0"/>
                <a:cs typeface="Times New Roman" panose="02020603050405020304" pitchFamily="18" charset="0"/>
              </a:rPr>
              <a:t> </a:t>
            </a:r>
          </a:p>
        </p:txBody>
      </p:sp>
      <p:sp>
        <p:nvSpPr>
          <p:cNvPr id="11" name="Text Box 5"/>
          <p:cNvSpPr txBox="1"/>
          <p:nvPr/>
        </p:nvSpPr>
        <p:spPr>
          <a:xfrm>
            <a:off x="270911" y="6029424"/>
            <a:ext cx="1713230" cy="7486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2000" b="1" dirty="0">
                <a:effectLst/>
                <a:ea typeface="Calibri" panose="020F0502020204030204" pitchFamily="34" charset="0"/>
                <a:cs typeface="Times New Roman" panose="02020603050405020304" pitchFamily="18" charset="0"/>
              </a:rPr>
              <a:t>Alliteration</a:t>
            </a:r>
            <a:endParaRPr lang="en-GB"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ea typeface="Calibri" panose="020F0502020204030204" pitchFamily="34" charset="0"/>
                <a:cs typeface="Times New Roman" panose="02020603050405020304" pitchFamily="18" charset="0"/>
              </a:rPr>
              <a:t> </a:t>
            </a:r>
          </a:p>
        </p:txBody>
      </p:sp>
      <p:sp>
        <p:nvSpPr>
          <p:cNvPr id="12" name="Text Box 10"/>
          <p:cNvSpPr txBox="1"/>
          <p:nvPr/>
        </p:nvSpPr>
        <p:spPr>
          <a:xfrm>
            <a:off x="3846624" y="826168"/>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A figure of speech that shows a resemblance between things of different kinds = usually formed with “like” or “as”.</a:t>
            </a:r>
            <a:endParaRPr lang="en-GB" sz="1100" dirty="0">
              <a:effectLst/>
              <a:ea typeface="Calibri" panose="020F0502020204030204" pitchFamily="34" charset="0"/>
              <a:cs typeface="Times New Roman" panose="02020603050405020304" pitchFamily="18" charset="0"/>
            </a:endParaRPr>
          </a:p>
        </p:txBody>
      </p:sp>
      <p:sp>
        <p:nvSpPr>
          <p:cNvPr id="13" name="Text Box 11"/>
          <p:cNvSpPr txBox="1"/>
          <p:nvPr/>
        </p:nvSpPr>
        <p:spPr>
          <a:xfrm>
            <a:off x="8076754" y="826168"/>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A form of metaphor in which animals, ideas and things are presented as having </a:t>
            </a:r>
            <a:r>
              <a:rPr lang="en-GB" sz="1400" dirty="0" smtClean="0">
                <a:effectLst/>
                <a:ea typeface="Calibri" panose="020F0502020204030204" pitchFamily="34" charset="0"/>
                <a:cs typeface="Times New Roman" panose="02020603050405020304" pitchFamily="18" charset="0"/>
              </a:rPr>
              <a:t>human </a:t>
            </a:r>
            <a:r>
              <a:rPr lang="en-GB" sz="1400" dirty="0">
                <a:effectLst/>
                <a:ea typeface="Calibri" panose="020F0502020204030204" pitchFamily="34" charset="0"/>
                <a:cs typeface="Times New Roman" panose="02020603050405020304" pitchFamily="18" charset="0"/>
              </a:rPr>
              <a:t>qualities = The drums were weeping today.</a:t>
            </a:r>
            <a:endParaRPr lang="en-GB" sz="1100" dirty="0">
              <a:effectLst/>
              <a:ea typeface="Calibri" panose="020F0502020204030204" pitchFamily="34" charset="0"/>
              <a:cs typeface="Times New Roman" panose="02020603050405020304" pitchFamily="18" charset="0"/>
            </a:endParaRPr>
          </a:p>
        </p:txBody>
      </p:sp>
      <p:sp>
        <p:nvSpPr>
          <p:cNvPr id="14" name="Text Box 12"/>
          <p:cNvSpPr txBox="1"/>
          <p:nvPr/>
        </p:nvSpPr>
        <p:spPr>
          <a:xfrm>
            <a:off x="3846624" y="2271572"/>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A group of words that create a mental image. Usually refers to the five senses = sight, touch, smell, hearing and taste.</a:t>
            </a:r>
            <a:endParaRPr lang="en-GB" sz="1100" dirty="0">
              <a:effectLst/>
              <a:ea typeface="Calibri" panose="020F0502020204030204" pitchFamily="34" charset="0"/>
              <a:cs typeface="Times New Roman" panose="02020603050405020304" pitchFamily="18" charset="0"/>
            </a:endParaRPr>
          </a:p>
        </p:txBody>
      </p:sp>
      <p:sp>
        <p:nvSpPr>
          <p:cNvPr id="15" name="Text Box 13"/>
          <p:cNvSpPr txBox="1"/>
          <p:nvPr/>
        </p:nvSpPr>
        <p:spPr>
          <a:xfrm>
            <a:off x="8076754" y="2271572"/>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300" dirty="0">
                <a:effectLst/>
                <a:ea typeface="Calibri" panose="020F0502020204030204" pitchFamily="34" charset="0"/>
                <a:cs typeface="Times New Roman" panose="02020603050405020304" pitchFamily="18" charset="0"/>
              </a:rPr>
              <a:t>The repetition of vowel sounds in a sequence of nearby words = The monster spoke in a low mellow tone – the repetition of the “O” sound.</a:t>
            </a:r>
            <a:endParaRPr lang="en-GB" sz="1100" dirty="0">
              <a:effectLst/>
              <a:ea typeface="Calibri" panose="020F0502020204030204" pitchFamily="34" charset="0"/>
              <a:cs typeface="Times New Roman" panose="02020603050405020304" pitchFamily="18" charset="0"/>
            </a:endParaRPr>
          </a:p>
        </p:txBody>
      </p:sp>
      <p:sp>
        <p:nvSpPr>
          <p:cNvPr id="16" name="Text Box 14"/>
          <p:cNvSpPr txBox="1"/>
          <p:nvPr/>
        </p:nvSpPr>
        <p:spPr>
          <a:xfrm>
            <a:off x="3846624" y="3735604"/>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a:effectLst/>
                <a:ea typeface="Calibri" panose="020F0502020204030204" pitchFamily="34" charset="0"/>
                <a:cs typeface="Times New Roman" panose="02020603050405020304" pitchFamily="18" charset="0"/>
              </a:rPr>
              <a:t>The repetition of the same sound, a consonant at the beginning of two or more words immediately succeeding each other.</a:t>
            </a:r>
            <a:endParaRPr lang="en-GB" sz="1100">
              <a:effectLst/>
              <a:ea typeface="Calibri" panose="020F0502020204030204" pitchFamily="34" charset="0"/>
              <a:cs typeface="Times New Roman" panose="02020603050405020304" pitchFamily="18" charset="0"/>
            </a:endParaRPr>
          </a:p>
        </p:txBody>
      </p:sp>
      <p:sp>
        <p:nvSpPr>
          <p:cNvPr id="17" name="Text Box 15"/>
          <p:cNvSpPr txBox="1"/>
          <p:nvPr/>
        </p:nvSpPr>
        <p:spPr>
          <a:xfrm>
            <a:off x="8076754" y="3737174"/>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A figure of speech in which one thing is described as if it were another = “Life is just a bowl of cherries”.</a:t>
            </a:r>
            <a:endParaRPr lang="en-GB" sz="1100" dirty="0">
              <a:effectLst/>
              <a:ea typeface="Calibri" panose="020F0502020204030204" pitchFamily="34" charset="0"/>
              <a:cs typeface="Times New Roman" panose="02020603050405020304" pitchFamily="18" charset="0"/>
            </a:endParaRPr>
          </a:p>
        </p:txBody>
      </p:sp>
      <p:sp>
        <p:nvSpPr>
          <p:cNvPr id="18" name="Text Box 16"/>
          <p:cNvSpPr txBox="1"/>
          <p:nvPr/>
        </p:nvSpPr>
        <p:spPr>
          <a:xfrm>
            <a:off x="3846624" y="5198874"/>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Sound systems which over emphasise the “s” or “</a:t>
            </a:r>
            <a:r>
              <a:rPr lang="en-GB" sz="1400" dirty="0" err="1">
                <a:effectLst/>
                <a:ea typeface="Calibri" panose="020F0502020204030204" pitchFamily="34" charset="0"/>
                <a:cs typeface="Times New Roman" panose="02020603050405020304" pitchFamily="18" charset="0"/>
              </a:rPr>
              <a:t>Ch</a:t>
            </a:r>
            <a:r>
              <a:rPr lang="en-GB" sz="1400" dirty="0">
                <a:effectLst/>
                <a:ea typeface="Calibri" panose="020F0502020204030204" pitchFamily="34" charset="0"/>
                <a:cs typeface="Times New Roman" panose="02020603050405020304" pitchFamily="18" charset="0"/>
              </a:rPr>
              <a:t>” sounds and produce a hissing sound.</a:t>
            </a:r>
            <a:endParaRPr lang="en-GB" sz="1100" dirty="0">
              <a:effectLst/>
              <a:ea typeface="Calibri" panose="020F0502020204030204" pitchFamily="34" charset="0"/>
              <a:cs typeface="Times New Roman" panose="02020603050405020304" pitchFamily="18" charset="0"/>
            </a:endParaRPr>
          </a:p>
        </p:txBody>
      </p:sp>
      <p:sp>
        <p:nvSpPr>
          <p:cNvPr id="19" name="Text Box 17"/>
          <p:cNvSpPr txBox="1"/>
          <p:nvPr/>
        </p:nvSpPr>
        <p:spPr>
          <a:xfrm>
            <a:off x="8076754" y="5194356"/>
            <a:ext cx="3477260" cy="98615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1400" dirty="0">
                <a:effectLst/>
                <a:ea typeface="Calibri" panose="020F0502020204030204" pitchFamily="34" charset="0"/>
                <a:cs typeface="Times New Roman" panose="02020603050405020304" pitchFamily="18" charset="0"/>
              </a:rPr>
              <a:t>The term used to describe words whose pronunciations suggest their meaning = bang, buzz, </a:t>
            </a:r>
            <a:r>
              <a:rPr lang="en-GB" sz="1400" dirty="0" smtClean="0">
                <a:effectLst/>
                <a:ea typeface="Calibri" panose="020F0502020204030204" pitchFamily="34" charset="0"/>
                <a:cs typeface="Times New Roman" panose="02020603050405020304" pitchFamily="18" charset="0"/>
              </a:rPr>
              <a:t>slap, fizz.</a:t>
            </a:r>
            <a:endParaRPr lang="en-GB" sz="1100" dirty="0">
              <a:effectLst/>
              <a:ea typeface="Calibri" panose="020F0502020204030204" pitchFamily="34" charset="0"/>
              <a:cs typeface="Times New Roman" panose="02020603050405020304" pitchFamily="18" charset="0"/>
            </a:endParaRPr>
          </a:p>
        </p:txBody>
      </p:sp>
      <p:cxnSp>
        <p:nvCxnSpPr>
          <p:cNvPr id="3" name="Straight Arrow Connector 2"/>
          <p:cNvCxnSpPr/>
          <p:nvPr/>
        </p:nvCxnSpPr>
        <p:spPr>
          <a:xfrm>
            <a:off x="1828800" y="601362"/>
            <a:ext cx="7076303" cy="5341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1565189" y="1408670"/>
            <a:ext cx="2693773" cy="152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1680519" y="1507524"/>
            <a:ext cx="2652584" cy="764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1828800" y="3015049"/>
            <a:ext cx="6985686" cy="1416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1565189" y="1614616"/>
            <a:ext cx="7232822" cy="2430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1771135" y="3015049"/>
            <a:ext cx="7043351" cy="18205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771135" y="5387546"/>
            <a:ext cx="2850292" cy="444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1828800" y="4530811"/>
            <a:ext cx="3328086" cy="1845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5366951" y="19428"/>
            <a:ext cx="4357816" cy="707886"/>
          </a:xfrm>
          <a:prstGeom prst="rect">
            <a:avLst/>
          </a:prstGeom>
          <a:noFill/>
        </p:spPr>
        <p:txBody>
          <a:bodyPr wrap="square" rtlCol="0">
            <a:spAutoFit/>
          </a:bodyPr>
          <a:lstStyle/>
          <a:p>
            <a:pPr algn="ctr"/>
            <a:r>
              <a:rPr lang="en-GB" sz="4000" b="1" dirty="0" smtClean="0">
                <a:solidFill>
                  <a:srgbClr val="7030A0"/>
                </a:solidFill>
              </a:rPr>
              <a:t>The Answers!</a:t>
            </a:r>
            <a:endParaRPr lang="en-GB" sz="4000" b="1" dirty="0">
              <a:solidFill>
                <a:srgbClr val="7030A0"/>
              </a:solidFill>
            </a:endParaRPr>
          </a:p>
        </p:txBody>
      </p:sp>
    </p:spTree>
    <p:extLst>
      <p:ext uri="{BB962C8B-B14F-4D97-AF65-F5344CB8AC3E}">
        <p14:creationId xmlns:p14="http://schemas.microsoft.com/office/powerpoint/2010/main" val="2308681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730" y="1446685"/>
            <a:ext cx="10515600" cy="4351338"/>
          </a:xfrm>
        </p:spPr>
        <p:txBody>
          <a:bodyPr/>
          <a:lstStyle/>
          <a:p>
            <a:r>
              <a:rPr lang="en-GB" dirty="0" smtClean="0"/>
              <a:t>Pick 2 devices which create a sound and 2 devices which create an image in your head</a:t>
            </a:r>
          </a:p>
          <a:p>
            <a:r>
              <a:rPr lang="en-GB" dirty="0" smtClean="0"/>
              <a:t>Using your artistic talents, draw them:</a:t>
            </a:r>
            <a:endParaRPr lang="en-GB" dirty="0"/>
          </a:p>
        </p:txBody>
      </p:sp>
      <p:sp>
        <p:nvSpPr>
          <p:cNvPr id="4" name="Title 1"/>
          <p:cNvSpPr>
            <a:spLocks noGrp="1"/>
          </p:cNvSpPr>
          <p:nvPr>
            <p:ph type="title"/>
          </p:nvPr>
        </p:nvSpPr>
        <p:spPr>
          <a:xfrm>
            <a:off x="269789" y="307460"/>
            <a:ext cx="5562600" cy="771697"/>
          </a:xfrm>
          <a:ln>
            <a:solidFill>
              <a:srgbClr val="7030A0"/>
            </a:solidFill>
          </a:ln>
        </p:spPr>
        <p:txBody>
          <a:bodyPr/>
          <a:lstStyle/>
          <a:p>
            <a:r>
              <a:rPr lang="en-GB" dirty="0" smtClean="0">
                <a:latin typeface="+mn-lt"/>
              </a:rPr>
              <a:t>Sights and Sounds</a:t>
            </a:r>
            <a:endParaRPr lang="en-GB" dirty="0">
              <a:latin typeface="+mn-lt"/>
            </a:endParaRPr>
          </a:p>
        </p:txBody>
      </p:sp>
      <p:sp>
        <p:nvSpPr>
          <p:cNvPr id="6" name="TextBox 5"/>
          <p:cNvSpPr txBox="1"/>
          <p:nvPr/>
        </p:nvSpPr>
        <p:spPr>
          <a:xfrm>
            <a:off x="3344556" y="2934022"/>
            <a:ext cx="2759675" cy="1902941"/>
          </a:xfrm>
          <a:prstGeom prst="rect">
            <a:avLst/>
          </a:prstGeom>
          <a:noFill/>
          <a:ln>
            <a:solidFill>
              <a:srgbClr val="7030A0"/>
            </a:solidFill>
          </a:ln>
        </p:spPr>
        <p:txBody>
          <a:bodyPr wrap="square" rtlCol="0">
            <a:spAutoFit/>
          </a:bodyPr>
          <a:lstStyle/>
          <a:p>
            <a:endParaRPr lang="en-GB" dirty="0"/>
          </a:p>
        </p:txBody>
      </p:sp>
      <p:sp>
        <p:nvSpPr>
          <p:cNvPr id="7" name="TextBox 6"/>
          <p:cNvSpPr txBox="1"/>
          <p:nvPr/>
        </p:nvSpPr>
        <p:spPr>
          <a:xfrm>
            <a:off x="3334268" y="4821904"/>
            <a:ext cx="2759675" cy="1902941"/>
          </a:xfrm>
          <a:prstGeom prst="rect">
            <a:avLst/>
          </a:prstGeom>
          <a:noFill/>
          <a:ln>
            <a:solidFill>
              <a:srgbClr val="7030A0"/>
            </a:solidFill>
          </a:ln>
        </p:spPr>
        <p:txBody>
          <a:bodyPr wrap="square" rtlCol="0">
            <a:spAutoFit/>
          </a:bodyPr>
          <a:lstStyle/>
          <a:p>
            <a:endParaRPr lang="en-GB" dirty="0"/>
          </a:p>
        </p:txBody>
      </p:sp>
      <p:sp>
        <p:nvSpPr>
          <p:cNvPr id="8" name="TextBox 7"/>
          <p:cNvSpPr txBox="1"/>
          <p:nvPr/>
        </p:nvSpPr>
        <p:spPr>
          <a:xfrm>
            <a:off x="6104235" y="2924432"/>
            <a:ext cx="2759675" cy="1902941"/>
          </a:xfrm>
          <a:prstGeom prst="rect">
            <a:avLst/>
          </a:prstGeom>
          <a:noFill/>
          <a:ln>
            <a:solidFill>
              <a:srgbClr val="7030A0"/>
            </a:solidFill>
          </a:ln>
        </p:spPr>
        <p:txBody>
          <a:bodyPr wrap="square" rtlCol="0">
            <a:spAutoFit/>
          </a:bodyPr>
          <a:lstStyle/>
          <a:p>
            <a:endParaRPr lang="en-GB" dirty="0"/>
          </a:p>
        </p:txBody>
      </p:sp>
      <p:sp>
        <p:nvSpPr>
          <p:cNvPr id="9" name="TextBox 8"/>
          <p:cNvSpPr txBox="1"/>
          <p:nvPr/>
        </p:nvSpPr>
        <p:spPr>
          <a:xfrm>
            <a:off x="6104233" y="4827372"/>
            <a:ext cx="2759675" cy="1902941"/>
          </a:xfrm>
          <a:prstGeom prst="rect">
            <a:avLst/>
          </a:prstGeom>
          <a:noFill/>
          <a:ln>
            <a:solidFill>
              <a:srgbClr val="7030A0"/>
            </a:solidFill>
          </a:ln>
        </p:spPr>
        <p:txBody>
          <a:bodyPr wrap="square" rtlCol="0">
            <a:spAutoFit/>
          </a:bodyPr>
          <a:lstStyle/>
          <a:p>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104" y="2924432"/>
            <a:ext cx="2790575" cy="192424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979" y="4878495"/>
            <a:ext cx="2566827" cy="175620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372" y="2954852"/>
            <a:ext cx="2611399" cy="179584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570" y="4880917"/>
            <a:ext cx="2388159" cy="1730332"/>
          </a:xfrm>
          <a:prstGeom prst="rect">
            <a:avLst/>
          </a:prstGeom>
        </p:spPr>
      </p:pic>
      <p:sp>
        <p:nvSpPr>
          <p:cNvPr id="17" name="TextBox 16"/>
          <p:cNvSpPr txBox="1"/>
          <p:nvPr/>
        </p:nvSpPr>
        <p:spPr>
          <a:xfrm>
            <a:off x="329513" y="4560294"/>
            <a:ext cx="2603157" cy="523220"/>
          </a:xfrm>
          <a:prstGeom prst="rect">
            <a:avLst/>
          </a:prstGeom>
          <a:noFill/>
          <a:ln>
            <a:solidFill>
              <a:srgbClr val="7030A0"/>
            </a:solidFill>
          </a:ln>
        </p:spPr>
        <p:txBody>
          <a:bodyPr wrap="square" rtlCol="0">
            <a:spAutoFit/>
          </a:bodyPr>
          <a:lstStyle/>
          <a:p>
            <a:pPr algn="ctr"/>
            <a:r>
              <a:rPr lang="en-GB" sz="2800" b="1" dirty="0" smtClean="0">
                <a:solidFill>
                  <a:srgbClr val="7030A0"/>
                </a:solidFill>
              </a:rPr>
              <a:t>Onomatopoeia</a:t>
            </a:r>
          </a:p>
        </p:txBody>
      </p:sp>
      <p:sp>
        <p:nvSpPr>
          <p:cNvPr id="18" name="TextBox 17"/>
          <p:cNvSpPr txBox="1"/>
          <p:nvPr/>
        </p:nvSpPr>
        <p:spPr>
          <a:xfrm>
            <a:off x="9222259" y="4560294"/>
            <a:ext cx="2603157" cy="523220"/>
          </a:xfrm>
          <a:prstGeom prst="rect">
            <a:avLst/>
          </a:prstGeom>
          <a:noFill/>
          <a:ln>
            <a:solidFill>
              <a:srgbClr val="7030A0"/>
            </a:solidFill>
          </a:ln>
        </p:spPr>
        <p:txBody>
          <a:bodyPr wrap="square" rtlCol="0">
            <a:spAutoFit/>
          </a:bodyPr>
          <a:lstStyle/>
          <a:p>
            <a:pPr algn="ctr"/>
            <a:r>
              <a:rPr lang="en-GB" sz="2800" b="1" dirty="0" smtClean="0">
                <a:solidFill>
                  <a:srgbClr val="7030A0"/>
                </a:solidFill>
              </a:rPr>
              <a:t>Personification</a:t>
            </a:r>
          </a:p>
        </p:txBody>
      </p:sp>
    </p:spTree>
    <p:extLst>
      <p:ext uri="{BB962C8B-B14F-4D97-AF65-F5344CB8AC3E}">
        <p14:creationId xmlns:p14="http://schemas.microsoft.com/office/powerpoint/2010/main" val="64006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1238</Words>
  <Application>Microsoft Office PowerPoint</Application>
  <PresentationFormat>Custom</PresentationFormat>
  <Paragraphs>149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Private Reading – 10 Mins</vt:lpstr>
      <vt:lpstr>Reading is fun! </vt:lpstr>
      <vt:lpstr>PowerPoint Presentation</vt:lpstr>
      <vt:lpstr>Language Devices</vt:lpstr>
      <vt:lpstr>PowerPoint Presentation</vt:lpstr>
      <vt:lpstr>PowerPoint Presentation</vt:lpstr>
      <vt:lpstr>Sights and Sounds</vt:lpstr>
      <vt:lpstr>Writing your own examples</vt:lpstr>
      <vt:lpstr>PowerPoint Presentation</vt:lpstr>
      <vt:lpstr>PowerPoint Presentation</vt:lpstr>
      <vt:lpstr>Private Reading – 10 Mins</vt:lpstr>
      <vt:lpstr>Can you find examples in this piece of writing? </vt:lpstr>
      <vt:lpstr>Can you write your own description? </vt:lpstr>
      <vt:lpstr>Reading and Writing</vt:lpstr>
      <vt:lpstr>PowerPoint Presentation</vt:lpstr>
    </vt:vector>
  </TitlesOfParts>
  <Company>The Holt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Mirza</dc:creator>
  <cp:lastModifiedBy>Emily Waddilove</cp:lastModifiedBy>
  <cp:revision>2</cp:revision>
  <dcterms:created xsi:type="dcterms:W3CDTF">2017-10-12T09:32:31Z</dcterms:created>
  <dcterms:modified xsi:type="dcterms:W3CDTF">2017-11-20T13:32:36Z</dcterms:modified>
</cp:coreProperties>
</file>