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3" autoAdjust="0"/>
    <p:restoredTop sz="94660"/>
  </p:normalViewPr>
  <p:slideViewPr>
    <p:cSldViewPr snapToGrid="0">
      <p:cViewPr varScale="1">
        <p:scale>
          <a:sx n="70" d="100"/>
          <a:sy n="70" d="100"/>
        </p:scale>
        <p:origin x="-54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D9D01D-07E1-4313-8838-ED1D6B6E3602}"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286205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9D01D-07E1-4313-8838-ED1D6B6E3602}"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365704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9D01D-07E1-4313-8838-ED1D6B6E3602}"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49378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9D01D-07E1-4313-8838-ED1D6B6E3602}"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321324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9D01D-07E1-4313-8838-ED1D6B6E3602}"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72421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D9D01D-07E1-4313-8838-ED1D6B6E3602}"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49911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D9D01D-07E1-4313-8838-ED1D6B6E3602}" type="datetimeFigureOut">
              <a:rPr lang="en-GB" smtClean="0"/>
              <a:t>09/11/2017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111431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D9D01D-07E1-4313-8838-ED1D6B6E3602}" type="datetimeFigureOut">
              <a:rPr lang="en-GB" smtClean="0"/>
              <a:t>09/11/2017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159994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9D01D-07E1-4313-8838-ED1D6B6E3602}" type="datetimeFigureOut">
              <a:rPr lang="en-GB" smtClean="0"/>
              <a:t>09/11/2017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124204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9D01D-07E1-4313-8838-ED1D6B6E3602}"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17362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9D01D-07E1-4313-8838-ED1D6B6E3602}"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93571F-6394-491E-8010-DAEC3D5E1B8F}" type="slidenum">
              <a:rPr lang="en-GB" smtClean="0"/>
              <a:t>‹#›</a:t>
            </a:fld>
            <a:endParaRPr lang="en-GB"/>
          </a:p>
        </p:txBody>
      </p:sp>
    </p:spTree>
    <p:extLst>
      <p:ext uri="{BB962C8B-B14F-4D97-AF65-F5344CB8AC3E}">
        <p14:creationId xmlns:p14="http://schemas.microsoft.com/office/powerpoint/2010/main" val="36812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9D01D-07E1-4313-8838-ED1D6B6E3602}" type="datetimeFigureOut">
              <a:rPr lang="en-GB" smtClean="0"/>
              <a:t>09/11/2017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3571F-6394-491E-8010-DAEC3D5E1B8F}" type="slidenum">
              <a:rPr lang="en-GB" smtClean="0"/>
              <a:t>‹#›</a:t>
            </a:fld>
            <a:endParaRPr lang="en-GB"/>
          </a:p>
        </p:txBody>
      </p:sp>
    </p:spTree>
    <p:extLst>
      <p:ext uri="{BB962C8B-B14F-4D97-AF65-F5344CB8AC3E}">
        <p14:creationId xmlns:p14="http://schemas.microsoft.com/office/powerpoint/2010/main" val="1232442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5.gif"/><Relationship Id="rId2" Type="http://schemas.openxmlformats.org/officeDocument/2006/relationships/image" Target="../media/image6.png"/><Relationship Id="rId16"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www.google.co.uk/url?sa=i&amp;rct=j&amp;q=&amp;esrc=s&amp;source=images&amp;cd=&amp;cad=rja&amp;uact=8&amp;ved=0ahUKEwjSvNDK8tvNAhWIIMAKHZeYDWcQjRwIBw&amp;url=http://www.fg-a.com/animated_backgrounds28.shtml&amp;bvm=bv.126130881,d.ZGg&amp;psig=AFQjCNGg5SHufa5ncHTz1WEUA0p-tRm9vw&amp;ust=1467793377809774" TargetMode="External"/><Relationship Id="rId5" Type="http://schemas.openxmlformats.org/officeDocument/2006/relationships/image" Target="../media/image9.png"/><Relationship Id="rId15" Type="http://schemas.openxmlformats.org/officeDocument/2006/relationships/image" Target="../media/image18.jpe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gif"/><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5.gif"/><Relationship Id="rId2" Type="http://schemas.openxmlformats.org/officeDocument/2006/relationships/image" Target="../media/image6.png"/><Relationship Id="rId16"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www.google.co.uk/url?sa=i&amp;rct=j&amp;q=&amp;esrc=s&amp;source=images&amp;cd=&amp;cad=rja&amp;uact=8&amp;ved=0ahUKEwjSvNDK8tvNAhWIIMAKHZeYDWcQjRwIBw&amp;url=http://www.fg-a.com/animated_backgrounds28.shtml&amp;bvm=bv.126130881,d.ZGg&amp;psig=AFQjCNGg5SHufa5ncHTz1WEUA0p-tRm9vw&amp;ust=1467793377809774" TargetMode="External"/><Relationship Id="rId5" Type="http://schemas.openxmlformats.org/officeDocument/2006/relationships/image" Target="../media/image9.png"/><Relationship Id="rId15" Type="http://schemas.openxmlformats.org/officeDocument/2006/relationships/image" Target="../media/image18.jpe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gif"/><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2430" y="375393"/>
            <a:ext cx="9131121" cy="1600438"/>
          </a:xfrm>
          <a:prstGeom prst="rect">
            <a:avLst/>
          </a:prstGeom>
          <a:solidFill>
            <a:srgbClr val="9933FF"/>
          </a:solidFill>
          <a:ln>
            <a:solidFill>
              <a:schemeClr val="tx1"/>
            </a:solidFill>
          </a:ln>
        </p:spPr>
        <p:txBody>
          <a:bodyPr wrap="square" rtlCol="0">
            <a:spAutoFit/>
          </a:bodyPr>
          <a:lstStyle/>
          <a:p>
            <a:pPr algn="ctr"/>
            <a:r>
              <a:rPr lang="en-GB" sz="6600" b="1" dirty="0" smtClean="0">
                <a:solidFill>
                  <a:schemeClr val="bg1"/>
                </a:solidFill>
              </a:rPr>
              <a:t>Lessons 3 and 4</a:t>
            </a:r>
          </a:p>
          <a:p>
            <a:pPr algn="ctr"/>
            <a:endParaRPr lang="en-GB" sz="3200" b="1" dirty="0">
              <a:solidFill>
                <a:schemeClr val="bg1"/>
              </a:solidFill>
            </a:endParaRPr>
          </a:p>
        </p:txBody>
      </p:sp>
      <p:sp>
        <p:nvSpPr>
          <p:cNvPr id="5" name="TextBox 4"/>
          <p:cNvSpPr txBox="1"/>
          <p:nvPr/>
        </p:nvSpPr>
        <p:spPr>
          <a:xfrm>
            <a:off x="1442430" y="2293178"/>
            <a:ext cx="9131121" cy="3785652"/>
          </a:xfrm>
          <a:prstGeom prst="rect">
            <a:avLst/>
          </a:prstGeom>
          <a:noFill/>
          <a:ln>
            <a:solidFill>
              <a:srgbClr val="9933FF"/>
            </a:solidFill>
          </a:ln>
        </p:spPr>
        <p:txBody>
          <a:bodyPr wrap="square" rtlCol="0">
            <a:spAutoFit/>
          </a:bodyPr>
          <a:lstStyle/>
          <a:p>
            <a:pPr algn="ctr"/>
            <a:r>
              <a:rPr lang="en-GB" sz="4000" b="1" dirty="0" smtClean="0"/>
              <a:t>Learning Objectives:</a:t>
            </a:r>
          </a:p>
          <a:p>
            <a:pPr algn="ctr"/>
            <a:endParaRPr lang="en-GB" sz="4000" b="1" dirty="0" smtClean="0"/>
          </a:p>
          <a:p>
            <a:pPr marL="342900" indent="-342900">
              <a:buFont typeface="Arial" panose="020B0604020202020204" pitchFamily="34" charset="0"/>
              <a:buChar char="•"/>
            </a:pPr>
            <a:r>
              <a:rPr lang="en-GB" sz="2400" b="1" dirty="0" smtClean="0"/>
              <a:t>To work in pairs and clearly share our ideas</a:t>
            </a:r>
          </a:p>
          <a:p>
            <a:pPr marL="342900" indent="-342900">
              <a:buFont typeface="Arial" panose="020B0604020202020204" pitchFamily="34" charset="0"/>
              <a:buChar char="•"/>
            </a:pPr>
            <a:r>
              <a:rPr lang="en-GB" sz="2400" b="1" dirty="0" smtClean="0"/>
              <a:t>To use images to help understand a poem and its ideas</a:t>
            </a:r>
          </a:p>
          <a:p>
            <a:pPr marL="342900" indent="-342900">
              <a:buFont typeface="Arial" panose="020B0604020202020204" pitchFamily="34" charset="0"/>
              <a:buChar char="•"/>
            </a:pPr>
            <a:r>
              <a:rPr lang="en-GB" sz="2400" b="1" dirty="0" smtClean="0"/>
              <a:t>To understand and find the 4 parts of a PEEL paragraph</a:t>
            </a:r>
          </a:p>
          <a:p>
            <a:pPr marL="342900" indent="-342900">
              <a:buFont typeface="Arial" panose="020B0604020202020204" pitchFamily="34" charset="0"/>
              <a:buChar char="•"/>
            </a:pPr>
            <a:r>
              <a:rPr lang="en-GB" sz="2400" b="1" dirty="0" smtClean="0"/>
              <a:t>To create a PEEL paragraph from scratch</a:t>
            </a:r>
          </a:p>
          <a:p>
            <a:pPr marL="342900" indent="-342900">
              <a:buFont typeface="Arial" panose="020B0604020202020204" pitchFamily="34" charset="0"/>
              <a:buChar char="•"/>
            </a:pPr>
            <a:r>
              <a:rPr lang="en-GB" sz="2400" b="1" dirty="0" smtClean="0"/>
              <a:t>To begin to give feedback to our peers using WWW and EBI.</a:t>
            </a:r>
          </a:p>
          <a:p>
            <a:endParaRPr lang="en-GB" sz="4000" b="1" dirty="0"/>
          </a:p>
        </p:txBody>
      </p:sp>
    </p:spTree>
    <p:extLst>
      <p:ext uri="{BB962C8B-B14F-4D97-AF65-F5344CB8AC3E}">
        <p14:creationId xmlns:p14="http://schemas.microsoft.com/office/powerpoint/2010/main" val="3318432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4" y="1678480"/>
            <a:ext cx="10515600" cy="4351338"/>
          </a:xfrm>
        </p:spPr>
        <p:txBody>
          <a:bodyPr/>
          <a:lstStyle/>
          <a:p>
            <a:pPr marL="0" indent="0" algn="ctr">
              <a:buNone/>
            </a:pPr>
            <a:endParaRPr lang="en-GB" dirty="0" smtClean="0"/>
          </a:p>
          <a:p>
            <a:pPr marL="0" indent="0" algn="ctr">
              <a:buNone/>
            </a:pPr>
            <a:r>
              <a:rPr lang="en-GB" sz="3600" b="1" dirty="0" smtClean="0"/>
              <a:t>What do we learn about the relationship between  parents and their children in Michael Rosen’s poem, “Parents’ Sayings”?</a:t>
            </a:r>
          </a:p>
          <a:p>
            <a:pPr marL="0" indent="0" algn="ctr">
              <a:buNone/>
            </a:pPr>
            <a:endParaRPr lang="en-GB" sz="3600" b="1" dirty="0"/>
          </a:p>
          <a:p>
            <a:pPr marL="0" indent="0" algn="ctr">
              <a:buNone/>
            </a:pPr>
            <a:endParaRPr lang="en-GB" sz="3600" b="1" dirty="0"/>
          </a:p>
        </p:txBody>
      </p:sp>
      <p:sp>
        <p:nvSpPr>
          <p:cNvPr id="4" name="Title 1"/>
          <p:cNvSpPr txBox="1">
            <a:spLocks/>
          </p:cNvSpPr>
          <p:nvPr/>
        </p:nvSpPr>
        <p:spPr>
          <a:xfrm>
            <a:off x="378374" y="239003"/>
            <a:ext cx="5833240"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Question to Consider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738" y="4086560"/>
            <a:ext cx="3389751" cy="2227201"/>
          </a:xfrm>
          <a:prstGeom prst="rect">
            <a:avLst/>
          </a:prstGeom>
        </p:spPr>
      </p:pic>
    </p:spTree>
    <p:extLst>
      <p:ext uri="{BB962C8B-B14F-4D97-AF65-F5344CB8AC3E}">
        <p14:creationId xmlns:p14="http://schemas.microsoft.com/office/powerpoint/2010/main" val="100200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0124" y="1954924"/>
            <a:ext cx="8644760" cy="4351338"/>
          </a:xfrm>
        </p:spPr>
        <p:txBody>
          <a:bodyPr>
            <a:normAutofit/>
          </a:bodyPr>
          <a:lstStyle/>
          <a:p>
            <a:pPr marL="0" indent="0">
              <a:buNone/>
            </a:pPr>
            <a:r>
              <a:rPr lang="en-GB" dirty="0" smtClean="0">
                <a:solidFill>
                  <a:srgbClr val="7030A0"/>
                </a:solidFill>
              </a:rPr>
              <a:t>The opening lines of Rosen’s poem show how the parent is clearly not happy doing everything for the child.</a:t>
            </a:r>
            <a:r>
              <a:rPr lang="en-GB" dirty="0" smtClean="0"/>
              <a:t> </a:t>
            </a:r>
            <a:r>
              <a:rPr lang="en-GB" dirty="0" smtClean="0">
                <a:solidFill>
                  <a:srgbClr val="00B050"/>
                </a:solidFill>
              </a:rPr>
              <a:t>For example, “You’re old enough to wash your own socks”. </a:t>
            </a:r>
            <a:r>
              <a:rPr lang="en-GB" dirty="0" smtClean="0">
                <a:solidFill>
                  <a:srgbClr val="0070C0"/>
                </a:solidFill>
              </a:rPr>
              <a:t>This shows how the parent would like their child do some things for themselves rather than always relying on them. </a:t>
            </a:r>
            <a:r>
              <a:rPr lang="en-GB" dirty="0" smtClean="0">
                <a:solidFill>
                  <a:srgbClr val="FF0000"/>
                </a:solidFill>
              </a:rPr>
              <a:t>Rosen is telling us how sometimes parents can get annoyed with their children but they still love them.</a:t>
            </a:r>
            <a:endParaRPr lang="en-GB" dirty="0">
              <a:solidFill>
                <a:srgbClr val="0070C0"/>
              </a:solidFill>
            </a:endParaRPr>
          </a:p>
        </p:txBody>
      </p:sp>
      <p:sp>
        <p:nvSpPr>
          <p:cNvPr id="4" name="Title 1"/>
          <p:cNvSpPr txBox="1">
            <a:spLocks/>
          </p:cNvSpPr>
          <p:nvPr/>
        </p:nvSpPr>
        <p:spPr>
          <a:xfrm>
            <a:off x="378374" y="239003"/>
            <a:ext cx="6327226"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A Model PEEL Paragraph</a:t>
            </a:r>
          </a:p>
        </p:txBody>
      </p:sp>
      <p:cxnSp>
        <p:nvCxnSpPr>
          <p:cNvPr id="6" name="Straight Arrow Connector 5"/>
          <p:cNvCxnSpPr/>
          <p:nvPr/>
        </p:nvCxnSpPr>
        <p:spPr>
          <a:xfrm flipV="1">
            <a:off x="7514897" y="924910"/>
            <a:ext cx="1292772" cy="1030014"/>
          </a:xfrm>
          <a:prstGeom prst="straightConnector1">
            <a:avLst/>
          </a:prstGeom>
          <a:ln>
            <a:solidFill>
              <a:srgbClr val="9933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630104" y="2655066"/>
            <a:ext cx="806669" cy="125902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65324" y="601842"/>
            <a:ext cx="1902373" cy="584775"/>
          </a:xfrm>
          <a:prstGeom prst="rect">
            <a:avLst/>
          </a:prstGeom>
          <a:noFill/>
          <a:ln>
            <a:solidFill>
              <a:srgbClr val="9933FF"/>
            </a:solidFill>
          </a:ln>
        </p:spPr>
        <p:txBody>
          <a:bodyPr wrap="square" rtlCol="0">
            <a:spAutoFit/>
          </a:bodyPr>
          <a:lstStyle/>
          <a:p>
            <a:pPr algn="ctr"/>
            <a:r>
              <a:rPr lang="en-GB" sz="3200" b="1" dirty="0" smtClean="0">
                <a:solidFill>
                  <a:srgbClr val="9933FF"/>
                </a:solidFill>
              </a:rPr>
              <a:t>Point</a:t>
            </a:r>
            <a:endParaRPr lang="en-GB" sz="3200" b="1" dirty="0">
              <a:solidFill>
                <a:srgbClr val="9933FF"/>
              </a:solidFill>
            </a:endParaRPr>
          </a:p>
        </p:txBody>
      </p:sp>
      <p:sp>
        <p:nvSpPr>
          <p:cNvPr id="14" name="TextBox 13"/>
          <p:cNvSpPr txBox="1"/>
          <p:nvPr/>
        </p:nvSpPr>
        <p:spPr>
          <a:xfrm>
            <a:off x="378374" y="5437680"/>
            <a:ext cx="2201918" cy="584775"/>
          </a:xfrm>
          <a:prstGeom prst="rect">
            <a:avLst/>
          </a:prstGeom>
          <a:noFill/>
          <a:ln>
            <a:solidFill>
              <a:srgbClr val="0070C0"/>
            </a:solidFill>
          </a:ln>
        </p:spPr>
        <p:txBody>
          <a:bodyPr wrap="square" rtlCol="0">
            <a:spAutoFit/>
          </a:bodyPr>
          <a:lstStyle/>
          <a:p>
            <a:pPr algn="ctr"/>
            <a:r>
              <a:rPr lang="en-GB" sz="3200" b="1" dirty="0" smtClean="0">
                <a:solidFill>
                  <a:srgbClr val="0070C0"/>
                </a:solidFill>
              </a:rPr>
              <a:t>Explanation</a:t>
            </a:r>
          </a:p>
        </p:txBody>
      </p:sp>
      <p:sp>
        <p:nvSpPr>
          <p:cNvPr id="15" name="TextBox 14"/>
          <p:cNvSpPr txBox="1"/>
          <p:nvPr/>
        </p:nvSpPr>
        <p:spPr>
          <a:xfrm>
            <a:off x="10300138" y="4018411"/>
            <a:ext cx="1728952" cy="584775"/>
          </a:xfrm>
          <a:prstGeom prst="rect">
            <a:avLst/>
          </a:prstGeom>
          <a:noFill/>
          <a:ln>
            <a:solidFill>
              <a:srgbClr val="00B050"/>
            </a:solidFill>
          </a:ln>
        </p:spPr>
        <p:txBody>
          <a:bodyPr wrap="square" rtlCol="0">
            <a:spAutoFit/>
          </a:bodyPr>
          <a:lstStyle/>
          <a:p>
            <a:pPr algn="ctr"/>
            <a:r>
              <a:rPr lang="en-GB" sz="3200" b="1" dirty="0" smtClean="0">
                <a:solidFill>
                  <a:srgbClr val="00B050"/>
                </a:solidFill>
              </a:rPr>
              <a:t>Evidence</a:t>
            </a:r>
          </a:p>
        </p:txBody>
      </p:sp>
      <p:sp>
        <p:nvSpPr>
          <p:cNvPr id="27" name="TextBox 26"/>
          <p:cNvSpPr txBox="1"/>
          <p:nvPr/>
        </p:nvSpPr>
        <p:spPr>
          <a:xfrm>
            <a:off x="8807669" y="5702032"/>
            <a:ext cx="1329560" cy="584775"/>
          </a:xfrm>
          <a:prstGeom prst="rect">
            <a:avLst/>
          </a:prstGeom>
          <a:noFill/>
          <a:ln>
            <a:solidFill>
              <a:srgbClr val="FF0000"/>
            </a:solidFill>
          </a:ln>
        </p:spPr>
        <p:txBody>
          <a:bodyPr wrap="square" rtlCol="0">
            <a:spAutoFit/>
          </a:bodyPr>
          <a:lstStyle/>
          <a:p>
            <a:pPr algn="ctr"/>
            <a:r>
              <a:rPr lang="en-GB" sz="3200" b="1" dirty="0" smtClean="0">
                <a:solidFill>
                  <a:srgbClr val="FF0000"/>
                </a:solidFill>
              </a:rPr>
              <a:t>Link</a:t>
            </a:r>
          </a:p>
        </p:txBody>
      </p:sp>
      <p:cxnSp>
        <p:nvCxnSpPr>
          <p:cNvPr id="29" name="Straight Arrow Connector 28"/>
          <p:cNvCxnSpPr/>
          <p:nvPr/>
        </p:nvCxnSpPr>
        <p:spPr>
          <a:xfrm>
            <a:off x="7767145" y="4703351"/>
            <a:ext cx="882869" cy="1166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45628" y="3373821"/>
            <a:ext cx="588579" cy="191288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62538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8518" y="1857156"/>
            <a:ext cx="8652641" cy="2872499"/>
          </a:xfrm>
        </p:spPr>
        <p:txBody>
          <a:bodyPr>
            <a:noAutofit/>
          </a:bodyPr>
          <a:lstStyle/>
          <a:p>
            <a:pPr marL="0" indent="0">
              <a:buNone/>
            </a:pPr>
            <a:r>
              <a:rPr lang="en-GB" sz="3200" dirty="0" smtClean="0">
                <a:solidFill>
                  <a:srgbClr val="9933FF"/>
                </a:solidFill>
              </a:rPr>
              <a:t>Rosen shows us how parents can be quite demanding of their children. </a:t>
            </a:r>
            <a:r>
              <a:rPr lang="en-GB" sz="3200" dirty="0" smtClean="0"/>
              <a:t>For example, “</a:t>
            </a:r>
            <a:r>
              <a:rPr lang="en-GB" sz="3200" dirty="0" smtClean="0">
                <a:solidFill>
                  <a:srgbClr val="00B050"/>
                </a:solidFill>
              </a:rPr>
              <a:t>do you know what a Hoover is?” </a:t>
            </a:r>
            <a:r>
              <a:rPr lang="en-GB" sz="3200" dirty="0" smtClean="0"/>
              <a:t>The parent would like their child to clean up after themselves, rather than leaving it up to others. Rosen is trying to show how the parent would like their child to help around the house.</a:t>
            </a:r>
            <a:endParaRPr lang="en-GB" sz="3200" dirty="0"/>
          </a:p>
        </p:txBody>
      </p:sp>
      <p:sp>
        <p:nvSpPr>
          <p:cNvPr id="4" name="Title 1"/>
          <p:cNvSpPr txBox="1">
            <a:spLocks/>
          </p:cNvSpPr>
          <p:nvPr/>
        </p:nvSpPr>
        <p:spPr>
          <a:xfrm>
            <a:off x="378373" y="239003"/>
            <a:ext cx="9942786"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Text Detective – Locate and Label </a:t>
            </a:r>
            <a:r>
              <a:rPr lang="en-GB" b="1" dirty="0"/>
              <a:t>t</a:t>
            </a:r>
            <a:r>
              <a:rPr lang="en-GB" b="1" dirty="0" smtClean="0"/>
              <a:t>he PEEL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35882">
            <a:off x="10573685" y="297842"/>
            <a:ext cx="1386240" cy="11552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579" y="4960883"/>
            <a:ext cx="1788939" cy="1675518"/>
          </a:xfrm>
          <a:prstGeom prst="rect">
            <a:avLst/>
          </a:prstGeom>
        </p:spPr>
      </p:pic>
      <p:sp>
        <p:nvSpPr>
          <p:cNvPr id="7" name="TextBox 6"/>
          <p:cNvSpPr txBox="1"/>
          <p:nvPr/>
        </p:nvSpPr>
        <p:spPr>
          <a:xfrm>
            <a:off x="8765628" y="1272381"/>
            <a:ext cx="1460938" cy="584775"/>
          </a:xfrm>
          <a:prstGeom prst="rect">
            <a:avLst/>
          </a:prstGeom>
          <a:noFill/>
          <a:ln>
            <a:solidFill>
              <a:srgbClr val="9933FF"/>
            </a:solidFill>
          </a:ln>
        </p:spPr>
        <p:txBody>
          <a:bodyPr wrap="square" rtlCol="0">
            <a:spAutoFit/>
          </a:bodyPr>
          <a:lstStyle/>
          <a:p>
            <a:pPr algn="ctr"/>
            <a:r>
              <a:rPr lang="en-GB" sz="3200" b="1" dirty="0" smtClean="0">
                <a:solidFill>
                  <a:srgbClr val="9933FF"/>
                </a:solidFill>
              </a:rPr>
              <a:t>Point</a:t>
            </a:r>
            <a:endParaRPr lang="en-GB" sz="3200" b="1" dirty="0">
              <a:solidFill>
                <a:srgbClr val="9933FF"/>
              </a:solidFill>
            </a:endParaRPr>
          </a:p>
        </p:txBody>
      </p:sp>
      <p:sp>
        <p:nvSpPr>
          <p:cNvPr id="8" name="TextBox 7"/>
          <p:cNvSpPr txBox="1"/>
          <p:nvPr/>
        </p:nvSpPr>
        <p:spPr>
          <a:xfrm>
            <a:off x="10226566" y="3125032"/>
            <a:ext cx="1728952" cy="584775"/>
          </a:xfrm>
          <a:prstGeom prst="rect">
            <a:avLst/>
          </a:prstGeom>
          <a:noFill/>
          <a:ln>
            <a:solidFill>
              <a:srgbClr val="00B050"/>
            </a:solidFill>
          </a:ln>
        </p:spPr>
        <p:txBody>
          <a:bodyPr wrap="square" rtlCol="0">
            <a:spAutoFit/>
          </a:bodyPr>
          <a:lstStyle/>
          <a:p>
            <a:pPr algn="ctr"/>
            <a:r>
              <a:rPr lang="en-GB" sz="3200" b="1" dirty="0" smtClean="0">
                <a:solidFill>
                  <a:srgbClr val="00B050"/>
                </a:solidFill>
              </a:rPr>
              <a:t>Evidence</a:t>
            </a:r>
          </a:p>
        </p:txBody>
      </p:sp>
      <p:cxnSp>
        <p:nvCxnSpPr>
          <p:cNvPr id="9" name="Straight Arrow Connector 8"/>
          <p:cNvCxnSpPr/>
          <p:nvPr/>
        </p:nvCxnSpPr>
        <p:spPr>
          <a:xfrm flipV="1">
            <a:off x="8128857" y="1698873"/>
            <a:ext cx="567559" cy="158283"/>
          </a:xfrm>
          <a:prstGeom prst="straightConnector1">
            <a:avLst/>
          </a:prstGeom>
          <a:ln>
            <a:solidFill>
              <a:srgbClr val="9933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166579" y="2617076"/>
            <a:ext cx="837752" cy="4309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750514" y="5472713"/>
            <a:ext cx="2609374" cy="584775"/>
          </a:xfrm>
          <a:prstGeom prst="rect">
            <a:avLst/>
          </a:prstGeom>
          <a:noFill/>
          <a:ln>
            <a:solidFill>
              <a:srgbClr val="0070C0"/>
            </a:solidFill>
          </a:ln>
        </p:spPr>
        <p:txBody>
          <a:bodyPr wrap="square" rtlCol="0">
            <a:spAutoFit/>
          </a:bodyPr>
          <a:lstStyle/>
          <a:p>
            <a:pPr algn="ctr"/>
            <a:r>
              <a:rPr lang="en-GB" sz="3200" b="1" dirty="0" smtClean="0">
                <a:solidFill>
                  <a:srgbClr val="0070C0"/>
                </a:solidFill>
              </a:rPr>
              <a:t>Explanation?</a:t>
            </a:r>
          </a:p>
        </p:txBody>
      </p:sp>
      <p:sp>
        <p:nvSpPr>
          <p:cNvPr id="13" name="TextBox 12"/>
          <p:cNvSpPr txBox="1"/>
          <p:nvPr/>
        </p:nvSpPr>
        <p:spPr>
          <a:xfrm>
            <a:off x="7083076" y="5472713"/>
            <a:ext cx="1329560" cy="584775"/>
          </a:xfrm>
          <a:prstGeom prst="rect">
            <a:avLst/>
          </a:prstGeom>
          <a:noFill/>
          <a:ln>
            <a:solidFill>
              <a:srgbClr val="FF0000"/>
            </a:solidFill>
          </a:ln>
        </p:spPr>
        <p:txBody>
          <a:bodyPr wrap="square" rtlCol="0">
            <a:spAutoFit/>
          </a:bodyPr>
          <a:lstStyle/>
          <a:p>
            <a:pPr algn="ctr"/>
            <a:r>
              <a:rPr lang="en-GB" sz="3200" b="1" dirty="0" smtClean="0">
                <a:solidFill>
                  <a:srgbClr val="FF0000"/>
                </a:solidFill>
              </a:rPr>
              <a:t>Link?</a:t>
            </a:r>
          </a:p>
        </p:txBody>
      </p:sp>
    </p:spTree>
    <p:extLst>
      <p:ext uri="{BB962C8B-B14F-4D97-AF65-F5344CB8AC3E}">
        <p14:creationId xmlns:p14="http://schemas.microsoft.com/office/powerpoint/2010/main" val="263499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solidFill>
                  <a:srgbClr val="9933FF"/>
                </a:solidFill>
              </a:rPr>
              <a:t>The parent in this poem seems quite annoyed. </a:t>
            </a:r>
            <a:r>
              <a:rPr lang="en-GB" dirty="0" smtClean="0"/>
              <a:t>This is shown when Rosen says </a:t>
            </a:r>
            <a:r>
              <a:rPr lang="en-GB" dirty="0" smtClean="0">
                <a:solidFill>
                  <a:srgbClr val="00B050"/>
                </a:solidFill>
              </a:rPr>
              <a:t>“he’s not coming through that door again”. </a:t>
            </a:r>
            <a:r>
              <a:rPr lang="en-GB" dirty="0" smtClean="0">
                <a:solidFill>
                  <a:srgbClr val="0070C0"/>
                </a:solidFill>
              </a:rPr>
              <a:t>The parent is upset with their child. It could be the child has not done what they have asked.</a:t>
            </a:r>
            <a:endParaRPr lang="en-GB" dirty="0">
              <a:solidFill>
                <a:srgbClr val="0070C0"/>
              </a:solidFill>
            </a:endParaRPr>
          </a:p>
        </p:txBody>
      </p:sp>
      <p:sp>
        <p:nvSpPr>
          <p:cNvPr id="4" name="Title 1"/>
          <p:cNvSpPr txBox="1">
            <a:spLocks/>
          </p:cNvSpPr>
          <p:nvPr/>
        </p:nvSpPr>
        <p:spPr>
          <a:xfrm>
            <a:off x="378373" y="365127"/>
            <a:ext cx="9196552" cy="941211"/>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Your turn – </a:t>
            </a:r>
            <a:r>
              <a:rPr lang="en-GB" b="1" dirty="0"/>
              <a:t>h</a:t>
            </a:r>
            <a:r>
              <a:rPr lang="en-GB" b="1" dirty="0" smtClean="0"/>
              <a:t>ave a go at this one…</a:t>
            </a:r>
          </a:p>
        </p:txBody>
      </p:sp>
      <p:sp>
        <p:nvSpPr>
          <p:cNvPr id="5" name="TextBox 4"/>
          <p:cNvSpPr txBox="1"/>
          <p:nvPr/>
        </p:nvSpPr>
        <p:spPr>
          <a:xfrm>
            <a:off x="2051789" y="4421707"/>
            <a:ext cx="2459421" cy="1384995"/>
          </a:xfrm>
          <a:prstGeom prst="rect">
            <a:avLst/>
          </a:prstGeom>
          <a:noFill/>
          <a:ln>
            <a:solidFill>
              <a:srgbClr val="0070C0"/>
            </a:solidFill>
          </a:ln>
        </p:spPr>
        <p:txBody>
          <a:bodyPr wrap="square" rtlCol="0">
            <a:spAutoFit/>
          </a:bodyPr>
          <a:lstStyle/>
          <a:p>
            <a:r>
              <a:rPr lang="en-GB" sz="2800" b="1" dirty="0" smtClean="0">
                <a:solidFill>
                  <a:srgbClr val="0070C0"/>
                </a:solidFill>
              </a:rPr>
              <a:t>Can you add to the above explanation?</a:t>
            </a:r>
            <a:endParaRPr lang="en-GB" dirty="0" smtClean="0">
              <a:solidFill>
                <a:srgbClr val="0070C0"/>
              </a:solidFill>
            </a:endParaRPr>
          </a:p>
        </p:txBody>
      </p:sp>
      <p:sp>
        <p:nvSpPr>
          <p:cNvPr id="6" name="TextBox 5"/>
          <p:cNvSpPr txBox="1"/>
          <p:nvPr/>
        </p:nvSpPr>
        <p:spPr>
          <a:xfrm>
            <a:off x="6881293" y="4421707"/>
            <a:ext cx="2459421" cy="1384995"/>
          </a:xfrm>
          <a:prstGeom prst="rect">
            <a:avLst/>
          </a:prstGeom>
          <a:noFill/>
          <a:ln>
            <a:solidFill>
              <a:srgbClr val="FF0000"/>
            </a:solidFill>
          </a:ln>
        </p:spPr>
        <p:txBody>
          <a:bodyPr wrap="square" rtlCol="0">
            <a:spAutoFit/>
          </a:bodyPr>
          <a:lstStyle/>
          <a:p>
            <a:r>
              <a:rPr lang="en-GB" sz="2800" b="1" dirty="0" smtClean="0">
                <a:solidFill>
                  <a:srgbClr val="FF0000"/>
                </a:solidFill>
              </a:rPr>
              <a:t>Can you write a link back to the question?</a:t>
            </a:r>
            <a:endParaRPr lang="en-GB" dirty="0" smtClean="0">
              <a:solidFill>
                <a:srgbClr val="FF0000"/>
              </a:solidFill>
            </a:endParaRPr>
          </a:p>
        </p:txBody>
      </p:sp>
    </p:spTree>
    <p:extLst>
      <p:ext uri="{BB962C8B-B14F-4D97-AF65-F5344CB8AC3E}">
        <p14:creationId xmlns:p14="http://schemas.microsoft.com/office/powerpoint/2010/main" val="1399706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solidFill>
                  <a:srgbClr val="9933FF"/>
                </a:solidFill>
              </a:rPr>
              <a:t>The parent in Rosen’s poem is moaning about a lot of things.</a:t>
            </a:r>
            <a:endParaRPr lang="en-GB" dirty="0"/>
          </a:p>
        </p:txBody>
      </p:sp>
      <p:sp>
        <p:nvSpPr>
          <p:cNvPr id="4" name="Title 1"/>
          <p:cNvSpPr txBox="1">
            <a:spLocks/>
          </p:cNvSpPr>
          <p:nvPr/>
        </p:nvSpPr>
        <p:spPr>
          <a:xfrm>
            <a:off x="378372" y="374202"/>
            <a:ext cx="10594427" cy="941211"/>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Your getting good at this…what about this one?</a:t>
            </a:r>
          </a:p>
        </p:txBody>
      </p:sp>
      <p:sp>
        <p:nvSpPr>
          <p:cNvPr id="5" name="TextBox 4"/>
          <p:cNvSpPr txBox="1"/>
          <p:nvPr/>
        </p:nvSpPr>
        <p:spPr>
          <a:xfrm>
            <a:off x="3321269" y="3188094"/>
            <a:ext cx="2575034" cy="584775"/>
          </a:xfrm>
          <a:prstGeom prst="rect">
            <a:avLst/>
          </a:prstGeom>
          <a:noFill/>
          <a:ln>
            <a:solidFill>
              <a:srgbClr val="00B050"/>
            </a:solidFill>
          </a:ln>
        </p:spPr>
        <p:txBody>
          <a:bodyPr wrap="square" rtlCol="0">
            <a:spAutoFit/>
          </a:bodyPr>
          <a:lstStyle/>
          <a:p>
            <a:pPr algn="ctr"/>
            <a:r>
              <a:rPr lang="en-GB" sz="3200" b="1" dirty="0" smtClean="0">
                <a:solidFill>
                  <a:srgbClr val="00B050"/>
                </a:solidFill>
              </a:rPr>
              <a:t>Evidence?</a:t>
            </a:r>
          </a:p>
        </p:txBody>
      </p:sp>
      <p:sp>
        <p:nvSpPr>
          <p:cNvPr id="6" name="TextBox 5"/>
          <p:cNvSpPr txBox="1"/>
          <p:nvPr/>
        </p:nvSpPr>
        <p:spPr>
          <a:xfrm>
            <a:off x="3321269" y="4125892"/>
            <a:ext cx="2575034" cy="584775"/>
          </a:xfrm>
          <a:prstGeom prst="rect">
            <a:avLst/>
          </a:prstGeom>
          <a:noFill/>
          <a:ln>
            <a:solidFill>
              <a:srgbClr val="0070C0"/>
            </a:solidFill>
          </a:ln>
        </p:spPr>
        <p:txBody>
          <a:bodyPr wrap="square" rtlCol="0">
            <a:spAutoFit/>
          </a:bodyPr>
          <a:lstStyle/>
          <a:p>
            <a:pPr algn="ctr"/>
            <a:r>
              <a:rPr lang="en-GB" sz="3200" b="1" dirty="0" smtClean="0">
                <a:solidFill>
                  <a:srgbClr val="0070C0"/>
                </a:solidFill>
              </a:rPr>
              <a:t>Explanation?</a:t>
            </a:r>
          </a:p>
        </p:txBody>
      </p:sp>
      <p:sp>
        <p:nvSpPr>
          <p:cNvPr id="7" name="TextBox 6"/>
          <p:cNvSpPr txBox="1"/>
          <p:nvPr/>
        </p:nvSpPr>
        <p:spPr>
          <a:xfrm>
            <a:off x="3321269" y="5063690"/>
            <a:ext cx="2575034" cy="584775"/>
          </a:xfrm>
          <a:prstGeom prst="rect">
            <a:avLst/>
          </a:prstGeom>
          <a:noFill/>
          <a:ln>
            <a:solidFill>
              <a:srgbClr val="FF0000"/>
            </a:solidFill>
          </a:ln>
        </p:spPr>
        <p:txBody>
          <a:bodyPr wrap="square" rtlCol="0">
            <a:spAutoFit/>
          </a:bodyPr>
          <a:lstStyle/>
          <a:p>
            <a:pPr algn="ctr"/>
            <a:r>
              <a:rPr lang="en-GB" sz="3200" b="1" dirty="0" smtClean="0">
                <a:solidFill>
                  <a:srgbClr val="FF0000"/>
                </a:solidFill>
              </a:rPr>
              <a:t>Link?</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397" t="12574" r="44821" b="14088"/>
          <a:stretch/>
        </p:blipFill>
        <p:spPr>
          <a:xfrm>
            <a:off x="8292662" y="2542054"/>
            <a:ext cx="3468414" cy="16765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7851" y="4218582"/>
            <a:ext cx="2409896" cy="2409896"/>
          </a:xfrm>
          <a:prstGeom prst="rect">
            <a:avLst/>
          </a:prstGeom>
        </p:spPr>
      </p:pic>
    </p:spTree>
    <p:extLst>
      <p:ext uri="{BB962C8B-B14F-4D97-AF65-F5344CB8AC3E}">
        <p14:creationId xmlns:p14="http://schemas.microsoft.com/office/powerpoint/2010/main" val="48309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986" y="2077873"/>
            <a:ext cx="8757745" cy="1243396"/>
          </a:xfrm>
        </p:spPr>
        <p:txBody>
          <a:bodyPr>
            <a:normAutofit/>
          </a:bodyPr>
          <a:lstStyle/>
          <a:p>
            <a:pPr marL="0" indent="0">
              <a:buNone/>
            </a:pPr>
            <a:r>
              <a:rPr lang="en-GB" sz="3600" dirty="0" smtClean="0"/>
              <a:t>Please cut and stick the examples of PEEL into your exercise books.</a:t>
            </a:r>
            <a:endParaRPr lang="en-GB" sz="3600" dirty="0"/>
          </a:p>
        </p:txBody>
      </p:sp>
      <p:sp>
        <p:nvSpPr>
          <p:cNvPr id="4" name="Title 1"/>
          <p:cNvSpPr txBox="1">
            <a:spLocks/>
          </p:cNvSpPr>
          <p:nvPr/>
        </p:nvSpPr>
        <p:spPr>
          <a:xfrm>
            <a:off x="378373" y="239003"/>
            <a:ext cx="7514895"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Keeping Track of PEEL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363" y="3708509"/>
            <a:ext cx="1395906" cy="19542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97" y="3708509"/>
            <a:ext cx="1993353" cy="18564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955" y="3560678"/>
            <a:ext cx="1849329" cy="1849329"/>
          </a:xfrm>
          <a:prstGeom prst="rect">
            <a:avLst/>
          </a:prstGeom>
        </p:spPr>
      </p:pic>
      <p:sp>
        <p:nvSpPr>
          <p:cNvPr id="8" name="Plus 7"/>
          <p:cNvSpPr/>
          <p:nvPr/>
        </p:nvSpPr>
        <p:spPr>
          <a:xfrm>
            <a:off x="3846785" y="4221693"/>
            <a:ext cx="578069" cy="507673"/>
          </a:xfrm>
          <a:prstGeom prst="mathPlus">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qual 8"/>
          <p:cNvSpPr/>
          <p:nvPr/>
        </p:nvSpPr>
        <p:spPr>
          <a:xfrm>
            <a:off x="7325956" y="4285044"/>
            <a:ext cx="567312" cy="400599"/>
          </a:xfrm>
          <a:prstGeom prst="mathEqual">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76639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3" y="1678480"/>
            <a:ext cx="10515600" cy="4351338"/>
          </a:xfrm>
        </p:spPr>
        <p:txBody>
          <a:bodyPr/>
          <a:lstStyle/>
          <a:p>
            <a:pPr marL="0" indent="0">
              <a:buNone/>
            </a:pPr>
            <a:r>
              <a:rPr lang="en-GB" dirty="0" smtClean="0"/>
              <a:t>Think carefully about the model paragraphs you have looked at and write your own.</a:t>
            </a:r>
          </a:p>
          <a:p>
            <a:pPr marL="0" indent="0">
              <a:buNone/>
            </a:pPr>
            <a:endParaRPr lang="en-GB" dirty="0"/>
          </a:p>
          <a:p>
            <a:pPr marL="0" indent="0">
              <a:buNone/>
            </a:pPr>
            <a:r>
              <a:rPr lang="en-GB" dirty="0" smtClean="0"/>
              <a:t>Remember to include:</a:t>
            </a:r>
          </a:p>
          <a:p>
            <a:pPr marL="0" indent="0">
              <a:buNone/>
            </a:pPr>
            <a:endParaRPr lang="en-GB" dirty="0"/>
          </a:p>
          <a:p>
            <a:pPr marL="0" indent="0">
              <a:buNone/>
            </a:pPr>
            <a:endParaRPr lang="en-GB" dirty="0" smtClean="0"/>
          </a:p>
          <a:p>
            <a:endParaRPr lang="en-GB" dirty="0"/>
          </a:p>
        </p:txBody>
      </p:sp>
      <p:sp>
        <p:nvSpPr>
          <p:cNvPr id="4" name="Title 1"/>
          <p:cNvSpPr txBox="1">
            <a:spLocks/>
          </p:cNvSpPr>
          <p:nvPr/>
        </p:nvSpPr>
        <p:spPr>
          <a:xfrm>
            <a:off x="378373" y="239003"/>
            <a:ext cx="7514895"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Writing your own PEEL Paragraph</a:t>
            </a:r>
          </a:p>
        </p:txBody>
      </p:sp>
      <p:sp>
        <p:nvSpPr>
          <p:cNvPr id="5" name="TextBox 4"/>
          <p:cNvSpPr txBox="1"/>
          <p:nvPr/>
        </p:nvSpPr>
        <p:spPr>
          <a:xfrm>
            <a:off x="1271752" y="3765456"/>
            <a:ext cx="1902373" cy="584775"/>
          </a:xfrm>
          <a:prstGeom prst="rect">
            <a:avLst/>
          </a:prstGeom>
          <a:noFill/>
          <a:ln>
            <a:solidFill>
              <a:srgbClr val="9933FF"/>
            </a:solidFill>
          </a:ln>
        </p:spPr>
        <p:txBody>
          <a:bodyPr wrap="square" rtlCol="0">
            <a:spAutoFit/>
          </a:bodyPr>
          <a:lstStyle/>
          <a:p>
            <a:pPr algn="ctr"/>
            <a:r>
              <a:rPr lang="en-GB" sz="3200" b="1" dirty="0" smtClean="0">
                <a:solidFill>
                  <a:srgbClr val="9933FF"/>
                </a:solidFill>
              </a:rPr>
              <a:t>Point</a:t>
            </a:r>
            <a:endParaRPr lang="en-GB" sz="3200" b="1" dirty="0">
              <a:solidFill>
                <a:srgbClr val="9933FF"/>
              </a:solidFill>
            </a:endParaRPr>
          </a:p>
        </p:txBody>
      </p:sp>
      <p:sp>
        <p:nvSpPr>
          <p:cNvPr id="6" name="TextBox 5"/>
          <p:cNvSpPr txBox="1"/>
          <p:nvPr/>
        </p:nvSpPr>
        <p:spPr>
          <a:xfrm>
            <a:off x="1271751" y="4760651"/>
            <a:ext cx="1902373" cy="584775"/>
          </a:xfrm>
          <a:prstGeom prst="rect">
            <a:avLst/>
          </a:prstGeom>
          <a:noFill/>
          <a:ln>
            <a:solidFill>
              <a:srgbClr val="00B050"/>
            </a:solidFill>
          </a:ln>
        </p:spPr>
        <p:txBody>
          <a:bodyPr wrap="square" rtlCol="0">
            <a:spAutoFit/>
          </a:bodyPr>
          <a:lstStyle/>
          <a:p>
            <a:pPr algn="ctr"/>
            <a:r>
              <a:rPr lang="en-GB" sz="3200" b="1" dirty="0" smtClean="0">
                <a:solidFill>
                  <a:srgbClr val="00B050"/>
                </a:solidFill>
              </a:rPr>
              <a:t>Evidence</a:t>
            </a:r>
          </a:p>
        </p:txBody>
      </p:sp>
      <p:sp>
        <p:nvSpPr>
          <p:cNvPr id="7" name="TextBox 6"/>
          <p:cNvSpPr txBox="1"/>
          <p:nvPr/>
        </p:nvSpPr>
        <p:spPr>
          <a:xfrm>
            <a:off x="3731172" y="4760650"/>
            <a:ext cx="2201918" cy="584775"/>
          </a:xfrm>
          <a:prstGeom prst="rect">
            <a:avLst/>
          </a:prstGeom>
          <a:noFill/>
          <a:ln>
            <a:solidFill>
              <a:srgbClr val="FF0000"/>
            </a:solidFill>
          </a:ln>
        </p:spPr>
        <p:txBody>
          <a:bodyPr wrap="square" rtlCol="0">
            <a:spAutoFit/>
          </a:bodyPr>
          <a:lstStyle/>
          <a:p>
            <a:pPr algn="ctr"/>
            <a:r>
              <a:rPr lang="en-GB" sz="3200" b="1" dirty="0" smtClean="0">
                <a:solidFill>
                  <a:srgbClr val="FF0000"/>
                </a:solidFill>
              </a:rPr>
              <a:t>Link</a:t>
            </a:r>
          </a:p>
        </p:txBody>
      </p:sp>
      <p:sp>
        <p:nvSpPr>
          <p:cNvPr id="8" name="TextBox 7"/>
          <p:cNvSpPr txBox="1"/>
          <p:nvPr/>
        </p:nvSpPr>
        <p:spPr>
          <a:xfrm>
            <a:off x="3731172" y="3765456"/>
            <a:ext cx="2201918" cy="584775"/>
          </a:xfrm>
          <a:prstGeom prst="rect">
            <a:avLst/>
          </a:prstGeom>
          <a:noFill/>
          <a:ln>
            <a:solidFill>
              <a:srgbClr val="0070C0"/>
            </a:solidFill>
          </a:ln>
        </p:spPr>
        <p:txBody>
          <a:bodyPr wrap="square" rtlCol="0">
            <a:spAutoFit/>
          </a:bodyPr>
          <a:lstStyle/>
          <a:p>
            <a:pPr algn="ctr"/>
            <a:r>
              <a:rPr lang="en-GB" sz="3200" b="1" dirty="0" smtClean="0">
                <a:solidFill>
                  <a:srgbClr val="0070C0"/>
                </a:solidFill>
              </a:rPr>
              <a:t>Explanation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594" y="3578210"/>
            <a:ext cx="2945358" cy="1767215"/>
          </a:xfrm>
          <a:prstGeom prst="rect">
            <a:avLst/>
          </a:prstGeom>
        </p:spPr>
      </p:pic>
      <p:sp>
        <p:nvSpPr>
          <p:cNvPr id="10" name="Equal 9"/>
          <p:cNvSpPr/>
          <p:nvPr/>
        </p:nvSpPr>
        <p:spPr>
          <a:xfrm>
            <a:off x="6726620" y="4182066"/>
            <a:ext cx="1481959" cy="789328"/>
          </a:xfrm>
          <a:prstGeom prst="mathEqual">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4397" t="12574" r="44821" b="14088"/>
          <a:stretch/>
        </p:blipFill>
        <p:spPr>
          <a:xfrm>
            <a:off x="8208579" y="75099"/>
            <a:ext cx="2254889" cy="108991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9664" y="672662"/>
            <a:ext cx="1648253" cy="1755437"/>
          </a:xfrm>
          <a:prstGeom prst="rect">
            <a:avLst/>
          </a:prstGeom>
        </p:spPr>
      </p:pic>
    </p:spTree>
    <p:extLst>
      <p:ext uri="{BB962C8B-B14F-4D97-AF65-F5344CB8AC3E}">
        <p14:creationId xmlns:p14="http://schemas.microsoft.com/office/powerpoint/2010/main" val="131104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3" y="1531336"/>
            <a:ext cx="10515600" cy="3965574"/>
          </a:xfrm>
        </p:spPr>
        <p:txBody>
          <a:bodyPr>
            <a:normAutofit fontScale="77500" lnSpcReduction="20000"/>
          </a:bodyPr>
          <a:lstStyle/>
          <a:p>
            <a:r>
              <a:rPr lang="en-GB" dirty="0" smtClean="0"/>
              <a:t>Swap exercise books with your neighbour.</a:t>
            </a:r>
          </a:p>
          <a:p>
            <a:pPr marL="0" indent="0">
              <a:buNone/>
            </a:pPr>
            <a:endParaRPr lang="en-GB" dirty="0" smtClean="0"/>
          </a:p>
          <a:p>
            <a:r>
              <a:rPr lang="en-GB" dirty="0" smtClean="0"/>
              <a:t>Read their paragraph carefully…can you see the PEEL parts in their paragraph?</a:t>
            </a:r>
          </a:p>
          <a:p>
            <a:pPr marL="0" indent="0">
              <a:buNone/>
            </a:pPr>
            <a:endParaRPr lang="en-GB" dirty="0"/>
          </a:p>
          <a:p>
            <a:r>
              <a:rPr lang="en-GB" dirty="0" smtClean="0"/>
              <a:t>On a separate piece of paper, write down 1 thing you really like about your neighbour’s paragraph – </a:t>
            </a:r>
            <a:r>
              <a:rPr lang="en-GB" b="1" dirty="0" smtClean="0">
                <a:solidFill>
                  <a:srgbClr val="9933FF"/>
                </a:solidFill>
              </a:rPr>
              <a:t>w</a:t>
            </a:r>
            <a:r>
              <a:rPr lang="en-GB" dirty="0" smtClean="0"/>
              <a:t>hat </a:t>
            </a:r>
            <a:r>
              <a:rPr lang="en-GB" b="1" dirty="0" smtClean="0">
                <a:solidFill>
                  <a:srgbClr val="9933FF"/>
                </a:solidFill>
              </a:rPr>
              <a:t>w</a:t>
            </a:r>
            <a:r>
              <a:rPr lang="en-GB" dirty="0" smtClean="0"/>
              <a:t>ent </a:t>
            </a:r>
            <a:r>
              <a:rPr lang="en-GB" b="1" dirty="0" smtClean="0">
                <a:solidFill>
                  <a:srgbClr val="9933FF"/>
                </a:solidFill>
              </a:rPr>
              <a:t>w</a:t>
            </a:r>
            <a:r>
              <a:rPr lang="en-GB" dirty="0" smtClean="0"/>
              <a:t>ell…         </a:t>
            </a:r>
            <a:r>
              <a:rPr lang="en-GB" b="1" dirty="0" smtClean="0">
                <a:solidFill>
                  <a:srgbClr val="9933FF"/>
                </a:solidFill>
              </a:rPr>
              <a:t>(WWW)</a:t>
            </a:r>
          </a:p>
          <a:p>
            <a:pPr marL="0" indent="0">
              <a:buNone/>
            </a:pPr>
            <a:endParaRPr lang="en-GB" dirty="0"/>
          </a:p>
          <a:p>
            <a:r>
              <a:rPr lang="en-GB" dirty="0" smtClean="0"/>
              <a:t>Write down 1 thing your neighbour could do to make their paragraph even better – </a:t>
            </a:r>
            <a:r>
              <a:rPr lang="en-GB" b="1" dirty="0" smtClean="0">
                <a:solidFill>
                  <a:srgbClr val="9933FF"/>
                </a:solidFill>
              </a:rPr>
              <a:t>e</a:t>
            </a:r>
            <a:r>
              <a:rPr lang="en-GB" dirty="0" smtClean="0"/>
              <a:t>ven </a:t>
            </a:r>
            <a:r>
              <a:rPr lang="en-GB" b="1" dirty="0" smtClean="0">
                <a:solidFill>
                  <a:srgbClr val="9933FF"/>
                </a:solidFill>
              </a:rPr>
              <a:t>b</a:t>
            </a:r>
            <a:r>
              <a:rPr lang="en-GB" dirty="0" smtClean="0"/>
              <a:t>etter </a:t>
            </a:r>
            <a:r>
              <a:rPr lang="en-GB" b="1" dirty="0" smtClean="0">
                <a:solidFill>
                  <a:srgbClr val="9933FF"/>
                </a:solidFill>
              </a:rPr>
              <a:t>i</a:t>
            </a:r>
            <a:r>
              <a:rPr lang="en-GB" dirty="0" smtClean="0"/>
              <a:t>f…        </a:t>
            </a:r>
            <a:r>
              <a:rPr lang="en-GB" b="1" dirty="0" smtClean="0">
                <a:solidFill>
                  <a:srgbClr val="9933FF"/>
                </a:solidFill>
              </a:rPr>
              <a:t>(EBI)</a:t>
            </a:r>
            <a:endParaRPr lang="en-GB" b="1" dirty="0">
              <a:solidFill>
                <a:srgbClr val="9933FF"/>
              </a:solidFill>
            </a:endParaRPr>
          </a:p>
          <a:p>
            <a:pPr marL="0" indent="0">
              <a:buNone/>
            </a:pPr>
            <a:endParaRPr lang="en-GB" dirty="0">
              <a:solidFill>
                <a:srgbClr val="9933FF"/>
              </a:solidFill>
            </a:endParaRPr>
          </a:p>
          <a:p>
            <a:r>
              <a:rPr lang="en-GB" dirty="0" smtClean="0"/>
              <a:t>Once you have finished, please return their book to them and give them the piece of paper to stick into their exercise book under their paragraph</a:t>
            </a:r>
            <a:r>
              <a:rPr lang="en-GB" dirty="0"/>
              <a:t>.</a:t>
            </a:r>
            <a:r>
              <a:rPr lang="en-GB" dirty="0" smtClean="0">
                <a:solidFill>
                  <a:srgbClr val="9933FF"/>
                </a:solidFill>
              </a:rPr>
              <a:t> </a:t>
            </a:r>
            <a:endParaRPr lang="en-GB" dirty="0" smtClean="0"/>
          </a:p>
        </p:txBody>
      </p:sp>
      <p:sp>
        <p:nvSpPr>
          <p:cNvPr id="4" name="Title 1"/>
          <p:cNvSpPr txBox="1">
            <a:spLocks/>
          </p:cNvSpPr>
          <p:nvPr/>
        </p:nvSpPr>
        <p:spPr>
          <a:xfrm>
            <a:off x="378373" y="239003"/>
            <a:ext cx="7514895"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Learning from our Peers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731" y="89832"/>
            <a:ext cx="3020877" cy="20485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656" y="5713745"/>
            <a:ext cx="829203" cy="7722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343" y="5623034"/>
            <a:ext cx="681203" cy="9536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268" y="5634915"/>
            <a:ext cx="851092" cy="851092"/>
          </a:xfrm>
          <a:prstGeom prst="rect">
            <a:avLst/>
          </a:prstGeom>
        </p:spPr>
      </p:pic>
      <p:sp>
        <p:nvSpPr>
          <p:cNvPr id="10" name="Plus 9"/>
          <p:cNvSpPr/>
          <p:nvPr/>
        </p:nvSpPr>
        <p:spPr>
          <a:xfrm>
            <a:off x="6024595" y="5942365"/>
            <a:ext cx="252249" cy="315021"/>
          </a:xfrm>
          <a:prstGeom prst="mathPlus">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qual 10"/>
          <p:cNvSpPr/>
          <p:nvPr/>
        </p:nvSpPr>
        <p:spPr>
          <a:xfrm>
            <a:off x="7341599" y="6017619"/>
            <a:ext cx="367616" cy="239767"/>
          </a:xfrm>
          <a:prstGeom prst="mathEqual">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51983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u="sng" dirty="0" smtClean="0">
                <a:solidFill>
                  <a:srgbClr val="9933FF"/>
                </a:solidFill>
              </a:rPr>
              <a:t>FIT </a:t>
            </a:r>
            <a:r>
              <a:rPr lang="en-GB" dirty="0" smtClean="0"/>
              <a:t>is an important part of your learning at secondary schools</a:t>
            </a:r>
          </a:p>
          <a:p>
            <a:r>
              <a:rPr lang="en-GB" dirty="0" smtClean="0"/>
              <a:t>You will experience it across your subjects. Using your EBI target, can you make your paragraph even better?</a:t>
            </a:r>
            <a:endParaRPr lang="en-GB" dirty="0"/>
          </a:p>
        </p:txBody>
      </p:sp>
      <p:sp>
        <p:nvSpPr>
          <p:cNvPr id="4" name="Title 1"/>
          <p:cNvSpPr txBox="1">
            <a:spLocks/>
          </p:cNvSpPr>
          <p:nvPr/>
        </p:nvSpPr>
        <p:spPr>
          <a:xfrm>
            <a:off x="378373" y="239003"/>
            <a:ext cx="7987861"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rgbClr val="9933FF"/>
                </a:solidFill>
              </a:rPr>
              <a:t>F</a:t>
            </a:r>
            <a:r>
              <a:rPr lang="en-GB" b="1" dirty="0" smtClean="0"/>
              <a:t>eedback and </a:t>
            </a:r>
            <a:r>
              <a:rPr lang="en-GB" b="1" u="sng" dirty="0" smtClean="0">
                <a:solidFill>
                  <a:srgbClr val="9933FF"/>
                </a:solidFill>
              </a:rPr>
              <a:t>I</a:t>
            </a:r>
            <a:r>
              <a:rPr lang="en-GB" b="1" dirty="0" smtClean="0"/>
              <a:t>mprovement </a:t>
            </a:r>
            <a:r>
              <a:rPr lang="en-GB" b="1" u="sng" dirty="0" smtClean="0">
                <a:solidFill>
                  <a:srgbClr val="9933FF"/>
                </a:solidFill>
              </a:rPr>
              <a:t>T</a:t>
            </a:r>
            <a:r>
              <a:rPr lang="en-GB" b="1" dirty="0" smtClean="0"/>
              <a:t>ime</a:t>
            </a:r>
          </a:p>
        </p:txBody>
      </p:sp>
      <p:sp>
        <p:nvSpPr>
          <p:cNvPr id="5" name="TextBox 4"/>
          <p:cNvSpPr txBox="1"/>
          <p:nvPr/>
        </p:nvSpPr>
        <p:spPr>
          <a:xfrm>
            <a:off x="3478925" y="4001294"/>
            <a:ext cx="4771697" cy="1569660"/>
          </a:xfrm>
          <a:prstGeom prst="rect">
            <a:avLst/>
          </a:prstGeom>
          <a:noFill/>
          <a:ln>
            <a:solidFill>
              <a:srgbClr val="9933FF"/>
            </a:solidFill>
          </a:ln>
        </p:spPr>
        <p:txBody>
          <a:bodyPr wrap="square" rtlCol="0">
            <a:spAutoFit/>
          </a:bodyPr>
          <a:lstStyle/>
          <a:p>
            <a:r>
              <a:rPr lang="en-GB" sz="2400" b="1" dirty="0" smtClean="0"/>
              <a:t>Challenge</a:t>
            </a:r>
            <a:r>
              <a:rPr lang="en-GB" b="1" dirty="0" smtClean="0"/>
              <a:t> – Can you add another explanation for the quote you have selected?</a:t>
            </a:r>
          </a:p>
          <a:p>
            <a:endParaRPr lang="en-GB" b="1" dirty="0"/>
          </a:p>
          <a:p>
            <a:r>
              <a:rPr lang="en-GB" b="1" dirty="0" smtClean="0"/>
              <a:t>Can you proofread your work to make sure there are no mistakes in it?</a:t>
            </a:r>
            <a:endParaRPr lang="en-GB" b="1" dirty="0"/>
          </a:p>
        </p:txBody>
      </p:sp>
    </p:spTree>
    <p:extLst>
      <p:ext uri="{BB962C8B-B14F-4D97-AF65-F5344CB8AC3E}">
        <p14:creationId xmlns:p14="http://schemas.microsoft.com/office/powerpoint/2010/main" val="1968244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3" y="1415721"/>
            <a:ext cx="10515600" cy="4351338"/>
          </a:xfrm>
        </p:spPr>
        <p:txBody>
          <a:bodyPr/>
          <a:lstStyle/>
          <a:p>
            <a:pPr marL="0" indent="0">
              <a:buNone/>
            </a:pPr>
            <a:r>
              <a:rPr lang="en-GB" dirty="0" smtClean="0"/>
              <a:t>How well do you understand PEEL after these 2 lessons?</a:t>
            </a:r>
            <a:endParaRPr lang="en-GB" dirty="0"/>
          </a:p>
        </p:txBody>
      </p:sp>
      <p:sp>
        <p:nvSpPr>
          <p:cNvPr id="4" name="Title 1"/>
          <p:cNvSpPr txBox="1">
            <a:spLocks/>
          </p:cNvSpPr>
          <p:nvPr/>
        </p:nvSpPr>
        <p:spPr>
          <a:xfrm>
            <a:off x="378373" y="239003"/>
            <a:ext cx="7514895"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Reflection: PEEL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759" y="2566244"/>
            <a:ext cx="1334814" cy="3778839"/>
          </a:xfrm>
          <a:prstGeom prst="rect">
            <a:avLst/>
          </a:prstGeom>
        </p:spPr>
      </p:pic>
      <p:sp>
        <p:nvSpPr>
          <p:cNvPr id="6" name="TextBox 5"/>
          <p:cNvSpPr txBox="1"/>
          <p:nvPr/>
        </p:nvSpPr>
        <p:spPr>
          <a:xfrm>
            <a:off x="6674069" y="2719638"/>
            <a:ext cx="4330262" cy="369332"/>
          </a:xfrm>
          <a:prstGeom prst="rect">
            <a:avLst/>
          </a:prstGeom>
          <a:noFill/>
          <a:ln>
            <a:solidFill>
              <a:srgbClr val="FF0000"/>
            </a:solidFill>
          </a:ln>
        </p:spPr>
        <p:txBody>
          <a:bodyPr wrap="square" rtlCol="0">
            <a:spAutoFit/>
          </a:bodyPr>
          <a:lstStyle/>
          <a:p>
            <a:r>
              <a:rPr lang="en-GB" dirty="0" smtClean="0"/>
              <a:t>This is hard, so much to remember.</a:t>
            </a:r>
            <a:endParaRPr lang="en-GB" dirty="0"/>
          </a:p>
        </p:txBody>
      </p:sp>
      <p:sp>
        <p:nvSpPr>
          <p:cNvPr id="7" name="TextBox 6"/>
          <p:cNvSpPr txBox="1"/>
          <p:nvPr/>
        </p:nvSpPr>
        <p:spPr>
          <a:xfrm>
            <a:off x="6674069" y="5245758"/>
            <a:ext cx="4330262" cy="369332"/>
          </a:xfrm>
          <a:prstGeom prst="rect">
            <a:avLst/>
          </a:prstGeom>
          <a:noFill/>
          <a:ln>
            <a:solidFill>
              <a:srgbClr val="00B050"/>
            </a:solidFill>
          </a:ln>
        </p:spPr>
        <p:txBody>
          <a:bodyPr wrap="square" rtlCol="0">
            <a:spAutoFit/>
          </a:bodyPr>
          <a:lstStyle/>
          <a:p>
            <a:r>
              <a:rPr lang="en-GB" dirty="0" smtClean="0"/>
              <a:t>This makes sense to me, I get it.</a:t>
            </a:r>
            <a:endParaRPr lang="en-GB" dirty="0"/>
          </a:p>
        </p:txBody>
      </p:sp>
      <p:sp>
        <p:nvSpPr>
          <p:cNvPr id="8" name="TextBox 7"/>
          <p:cNvSpPr txBox="1"/>
          <p:nvPr/>
        </p:nvSpPr>
        <p:spPr>
          <a:xfrm>
            <a:off x="6674069" y="3982698"/>
            <a:ext cx="4330262" cy="369332"/>
          </a:xfrm>
          <a:prstGeom prst="rect">
            <a:avLst/>
          </a:prstGeom>
          <a:noFill/>
          <a:ln>
            <a:solidFill>
              <a:schemeClr val="accent4">
                <a:lumMod val="60000"/>
                <a:lumOff val="40000"/>
              </a:schemeClr>
            </a:solidFill>
          </a:ln>
        </p:spPr>
        <p:txBody>
          <a:bodyPr wrap="square" rtlCol="0">
            <a:spAutoFit/>
          </a:bodyPr>
          <a:lstStyle/>
          <a:p>
            <a:r>
              <a:rPr lang="en-GB" dirty="0" smtClean="0"/>
              <a:t>Almost there, need to practise a little more.</a:t>
            </a:r>
            <a:endParaRPr lang="en-GB" dirty="0"/>
          </a:p>
        </p:txBody>
      </p:sp>
      <p:sp>
        <p:nvSpPr>
          <p:cNvPr id="2" name="TextBox 1"/>
          <p:cNvSpPr txBox="1"/>
          <p:nvPr/>
        </p:nvSpPr>
        <p:spPr>
          <a:xfrm>
            <a:off x="515007" y="2566244"/>
            <a:ext cx="3079531" cy="3693319"/>
          </a:xfrm>
          <a:prstGeom prst="rect">
            <a:avLst/>
          </a:prstGeom>
          <a:noFill/>
          <a:ln>
            <a:solidFill>
              <a:srgbClr val="9933FF"/>
            </a:solidFill>
          </a:ln>
        </p:spPr>
        <p:txBody>
          <a:bodyPr wrap="square" rtlCol="0">
            <a:spAutoFit/>
          </a:bodyPr>
          <a:lstStyle/>
          <a:p>
            <a:r>
              <a:rPr lang="en-GB" dirty="0" smtClean="0"/>
              <a:t>You will studying and applying PEEL throughout Year 7. With more practice, it will get easier!</a:t>
            </a:r>
          </a:p>
          <a:p>
            <a:endParaRPr lang="en-GB" dirty="0"/>
          </a:p>
          <a:p>
            <a:r>
              <a:rPr lang="en-GB" dirty="0" smtClean="0"/>
              <a:t>Before you know it, you will be using PEEL on a regular basis…so keep at it!</a:t>
            </a:r>
          </a:p>
          <a:p>
            <a:endParaRPr lang="en-GB" dirty="0"/>
          </a:p>
          <a:p>
            <a:r>
              <a:rPr lang="en-GB" dirty="0" smtClean="0"/>
              <a:t>Being challenged is a good thing…it shows you are learning and working things out.</a:t>
            </a:r>
            <a:endParaRPr lang="en-GB" dirty="0"/>
          </a:p>
        </p:txBody>
      </p:sp>
    </p:spTree>
    <p:extLst>
      <p:ext uri="{BB962C8B-B14F-4D97-AF65-F5344CB8AC3E}">
        <p14:creationId xmlns:p14="http://schemas.microsoft.com/office/powerpoint/2010/main" val="94304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568" y="1421065"/>
            <a:ext cx="10515600" cy="1325563"/>
          </a:xfrm>
          <a:ln>
            <a:solidFill>
              <a:srgbClr val="9933FF"/>
            </a:solidFill>
          </a:ln>
        </p:spPr>
        <p:txBody>
          <a:bodyPr>
            <a:normAutofit fontScale="90000"/>
          </a:bodyPr>
          <a:lstStyle/>
          <a:p>
            <a:pPr algn="ctr"/>
            <a:r>
              <a:rPr lang="en-GB" sz="7200" dirty="0" smtClean="0">
                <a:latin typeface="Comic Sans MS" panose="030F0702030302020204" pitchFamily="66" charset="0"/>
              </a:rPr>
              <a:t>Private Reading – 10 Mins</a:t>
            </a:r>
            <a:endParaRPr lang="en-GB" sz="72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574" y="2918729"/>
            <a:ext cx="3551840" cy="3551840"/>
          </a:xfrm>
        </p:spPr>
      </p:pic>
    </p:spTree>
    <p:extLst>
      <p:ext uri="{BB962C8B-B14F-4D97-AF65-F5344CB8AC3E}">
        <p14:creationId xmlns:p14="http://schemas.microsoft.com/office/powerpoint/2010/main" val="330938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75" y="213674"/>
            <a:ext cx="6190594" cy="875095"/>
          </a:xfrm>
          <a:ln>
            <a:solidFill>
              <a:srgbClr val="7030A0"/>
            </a:solidFill>
          </a:ln>
        </p:spPr>
        <p:txBody>
          <a:bodyPr/>
          <a:lstStyle/>
          <a:p>
            <a:pPr algn="ctr"/>
            <a:r>
              <a:rPr lang="en-GB" b="1" u="sng" dirty="0" smtClean="0"/>
              <a:t>Starter</a:t>
            </a:r>
            <a:r>
              <a:rPr lang="en-GB" b="1" dirty="0" smtClean="0"/>
              <a:t> - Parents’ Sayings</a:t>
            </a:r>
            <a:endParaRPr lang="en-GB" b="1" dirty="0"/>
          </a:p>
        </p:txBody>
      </p:sp>
      <p:sp>
        <p:nvSpPr>
          <p:cNvPr id="3" name="Content Placeholder 2"/>
          <p:cNvSpPr>
            <a:spLocks noGrp="1"/>
          </p:cNvSpPr>
          <p:nvPr>
            <p:ph idx="1"/>
          </p:nvPr>
        </p:nvSpPr>
        <p:spPr>
          <a:xfrm>
            <a:off x="683827" y="1599743"/>
            <a:ext cx="10838793" cy="4351338"/>
          </a:xfrm>
        </p:spPr>
        <p:txBody>
          <a:bodyPr/>
          <a:lstStyle/>
          <a:p>
            <a:pPr marL="0" indent="0">
              <a:buNone/>
            </a:pPr>
            <a:r>
              <a:rPr lang="en-GB" dirty="0" smtClean="0"/>
              <a:t>Parents/Guardians are a key part of us growing up. </a:t>
            </a:r>
          </a:p>
          <a:p>
            <a:pPr marL="0" indent="0">
              <a:buNone/>
            </a:pPr>
            <a:endParaRPr lang="en-GB" dirty="0"/>
          </a:p>
          <a:p>
            <a:pPr marL="0" indent="0">
              <a:buNone/>
            </a:pPr>
            <a:r>
              <a:rPr lang="en-GB" dirty="0" smtClean="0"/>
              <a:t>They have their particular sayings:</a:t>
            </a:r>
          </a:p>
          <a:p>
            <a:r>
              <a:rPr lang="en-GB" dirty="0" smtClean="0">
                <a:solidFill>
                  <a:srgbClr val="7030A0"/>
                </a:solidFill>
              </a:rPr>
              <a:t>“Clean your room – it’s a mess in there!”</a:t>
            </a:r>
          </a:p>
          <a:p>
            <a:r>
              <a:rPr lang="en-GB" dirty="0" smtClean="0">
                <a:solidFill>
                  <a:srgbClr val="7030A0"/>
                </a:solidFill>
              </a:rPr>
              <a:t>“Because I said so!”</a:t>
            </a:r>
          </a:p>
          <a:p>
            <a:pPr marL="0" indent="0">
              <a:buNone/>
            </a:pPr>
            <a:endParaRPr lang="en-GB" dirty="0"/>
          </a:p>
          <a:p>
            <a:pPr marL="0" indent="0">
              <a:buNone/>
            </a:pPr>
            <a:r>
              <a:rPr lang="en-GB" dirty="0" smtClean="0"/>
              <a:t>In pairs, discuss what your Parents/Guardians say to you and write them down on the post-its in front of you. Pick your favourite 2 sayings and be ready to share!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844" y="5576743"/>
            <a:ext cx="1913211" cy="108500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7585"/>
          <a:stretch/>
        </p:blipFill>
        <p:spPr>
          <a:xfrm>
            <a:off x="9242207" y="213674"/>
            <a:ext cx="2609848" cy="2542190"/>
          </a:xfrm>
          <a:prstGeom prst="rect">
            <a:avLst/>
          </a:prstGeom>
        </p:spPr>
      </p:pic>
    </p:spTree>
    <p:extLst>
      <p:ext uri="{BB962C8B-B14F-4D97-AF65-F5344CB8AC3E}">
        <p14:creationId xmlns:p14="http://schemas.microsoft.com/office/powerpoint/2010/main" val="3545930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1738" y="239003"/>
            <a:ext cx="7126013" cy="875095"/>
          </a:xfrm>
          <a:prstGeom prst="rect">
            <a:avLst/>
          </a:prstGeom>
          <a:ln>
            <a:solidFill>
              <a:srgbClr val="7030A0"/>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t>“Parents’ Sayings” by Michael Rosen</a:t>
            </a:r>
            <a:endParaRPr lang="en-GB" b="1" dirty="0"/>
          </a:p>
        </p:txBody>
      </p:sp>
      <p:sp>
        <p:nvSpPr>
          <p:cNvPr id="7" name="Content Placeholder 1"/>
          <p:cNvSpPr>
            <a:spLocks noGrp="1" noChangeArrowheads="1"/>
          </p:cNvSpPr>
          <p:nvPr>
            <p:ph idx="1"/>
          </p:nvPr>
        </p:nvSpPr>
        <p:spPr bwMode="auto">
          <a:xfrm>
            <a:off x="378373" y="1472422"/>
            <a:ext cx="7979979" cy="5213350"/>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You’re old enough to wash your own socks.</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He’s not coming through that door again, I can tell you.</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If it’s true what your teacher said then you can say goodbye to that coat we were going to get you.</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You do it and like it.</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When did you last wash your feet?</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Why don’t you do a Saturday job?</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The answer’s NO.</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The biscuits are for </a:t>
            </a:r>
            <a:r>
              <a:rPr kumimoji="0" lang="en-GB" altLang="en-US" sz="1300" b="0" i="1"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everyone</a:t>
            </a: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 – OK?</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Don’t mind me, I’m just your mother.</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You haven’t ridden that bike of yours for years.</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You try and leave home and I’ll chuck you out on your ear.</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You’re certainly not going to put that up on any wall in this house.</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Do you know what a Hoover is?</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You can pay for the next phone bill.</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If you don’t like this gaff – find another one.</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Just ‘cos he’s doing biology he thinks he’s going to be a brain surgeon.</a:t>
            </a:r>
            <a:endParaRPr kumimoji="0" lang="en-GB"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3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rPr>
              <a:t>Do you remember that lovely Christmas when he was six?</a:t>
            </a:r>
            <a:endParaRPr kumimoji="0" lang="en-GB" altLang="en-US" sz="13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705" y="239003"/>
            <a:ext cx="2263833" cy="1400611"/>
          </a:xfrm>
          <a:prstGeom prst="rect">
            <a:avLst/>
          </a:prstGeom>
        </p:spPr>
      </p:pic>
      <p:sp>
        <p:nvSpPr>
          <p:cNvPr id="2" name="TextBox 1"/>
          <p:cNvSpPr txBox="1"/>
          <p:nvPr/>
        </p:nvSpPr>
        <p:spPr>
          <a:xfrm>
            <a:off x="6989379" y="3436883"/>
            <a:ext cx="4466897" cy="2031325"/>
          </a:xfrm>
          <a:prstGeom prst="rect">
            <a:avLst/>
          </a:prstGeom>
          <a:noFill/>
          <a:ln>
            <a:solidFill>
              <a:srgbClr val="9933FF"/>
            </a:solidFill>
          </a:ln>
        </p:spPr>
        <p:txBody>
          <a:bodyPr wrap="square" rtlCol="0">
            <a:spAutoFit/>
          </a:bodyPr>
          <a:lstStyle/>
          <a:p>
            <a:r>
              <a:rPr lang="en-GB" dirty="0"/>
              <a:t>Read this poem in pairs and </a:t>
            </a:r>
            <a:r>
              <a:rPr lang="en-GB" u="sng" dirty="0"/>
              <a:t>highlight 4 things </a:t>
            </a:r>
            <a:r>
              <a:rPr lang="en-GB" dirty="0"/>
              <a:t>the Parent/Guardian says to their child.</a:t>
            </a:r>
          </a:p>
          <a:p>
            <a:endParaRPr lang="en-GB" dirty="0"/>
          </a:p>
          <a:p>
            <a:r>
              <a:rPr lang="en-GB" dirty="0"/>
              <a:t>Think carefully…what could Rosen be saying to parents? </a:t>
            </a:r>
            <a:endParaRPr lang="en-GB" dirty="0" smtClean="0"/>
          </a:p>
          <a:p>
            <a:endParaRPr lang="en-GB" dirty="0"/>
          </a:p>
          <a:p>
            <a:r>
              <a:rPr lang="en-GB" dirty="0" smtClean="0"/>
              <a:t>Discuss </a:t>
            </a:r>
            <a:r>
              <a:rPr lang="en-GB" dirty="0"/>
              <a:t>as a </a:t>
            </a:r>
            <a:r>
              <a:rPr lang="en-GB" dirty="0" smtClean="0"/>
              <a:t>class.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717" y="4761186"/>
            <a:ext cx="2627589" cy="1808127"/>
          </a:xfrm>
          <a:prstGeom prst="rect">
            <a:avLst/>
          </a:prstGeom>
        </p:spPr>
      </p:pic>
    </p:spTree>
    <p:extLst>
      <p:ext uri="{BB962C8B-B14F-4D97-AF65-F5344CB8AC3E}">
        <p14:creationId xmlns:p14="http://schemas.microsoft.com/office/powerpoint/2010/main" val="222691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8373" y="239003"/>
            <a:ext cx="7126013" cy="875095"/>
          </a:xfrm>
          <a:prstGeom prst="rect">
            <a:avLst/>
          </a:prstGeom>
          <a:ln>
            <a:solidFill>
              <a:srgbClr val="7030A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t>Pictorial Annotation of the Poem</a:t>
            </a:r>
            <a:endParaRPr lang="en-GB" b="1" dirty="0"/>
          </a:p>
        </p:txBody>
      </p:sp>
      <p:sp>
        <p:nvSpPr>
          <p:cNvPr id="5" name="Content Placeholder 1"/>
          <p:cNvSpPr txBox="1">
            <a:spLocks noChangeArrowheads="1"/>
          </p:cNvSpPr>
          <p:nvPr/>
        </p:nvSpPr>
        <p:spPr bwMode="auto">
          <a:xfrm>
            <a:off x="3004615" y="1483054"/>
            <a:ext cx="7979979" cy="5213350"/>
          </a:xfrm>
          <a:prstGeom prst="rect">
            <a:avLst/>
          </a:prstGeom>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You’re old enough to wash your own socks.</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He’s not coming through that door again, I can tell you.</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If it’s true what your teacher said then you can say goodbye to that coat we were going to get you.</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do it and like it.</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When did you last wash your feet?</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Why don’t you do a Saturday job?</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The answer’s NO.</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The biscuits are for </a:t>
            </a:r>
            <a:r>
              <a:rPr lang="en-GB" altLang="en-US" sz="1300" i="1" dirty="0" smtClean="0">
                <a:solidFill>
                  <a:schemeClr val="tx1"/>
                </a:solidFill>
                <a:latin typeface="Comic Sans MS" panose="030F0702030302020204" pitchFamily="66" charset="0"/>
                <a:ea typeface="Times New Roman" panose="02020603050405020304" pitchFamily="18" charset="0"/>
              </a:rPr>
              <a:t>everyone</a:t>
            </a:r>
            <a:r>
              <a:rPr lang="en-GB" altLang="en-US" sz="1300" dirty="0" smtClean="0">
                <a:solidFill>
                  <a:schemeClr val="tx1"/>
                </a:solidFill>
                <a:latin typeface="Comic Sans MS" panose="030F0702030302020204" pitchFamily="66" charset="0"/>
                <a:ea typeface="Times New Roman" panose="02020603050405020304" pitchFamily="18" charset="0"/>
              </a:rPr>
              <a:t> – OK?</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Don’t mind me, I’m just your mother.</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haven’t ridden that bike of yours for years.</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try and leave home and I’ll chuck you out on your ear.</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You’re certainly not going to put that up on any wall in this house.</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Do you know what a Hoover is?</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can pay for the next phone bill.</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If you don’t like this gaff – find another one.</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Just ‘cos he’s doing biology he thinks he’s going to be a brain surgeon.</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Do you remember that lovely Christmas when he was six?</a:t>
            </a:r>
            <a:endParaRPr lang="en-GB" altLang="en-US" sz="1300" dirty="0" smtClean="0">
              <a:solidFill>
                <a:schemeClr val="tx1"/>
              </a:solidFill>
              <a:latin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33591"/>
          <a:stretch/>
        </p:blipFill>
        <p:spPr>
          <a:xfrm>
            <a:off x="2136617" y="4338834"/>
            <a:ext cx="732707" cy="104355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1395" r="10253" b="19963"/>
          <a:stretch/>
        </p:blipFill>
        <p:spPr>
          <a:xfrm>
            <a:off x="2042366" y="5728138"/>
            <a:ext cx="826958" cy="9358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285" y="4493755"/>
            <a:ext cx="869115" cy="86911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270" y="5888274"/>
            <a:ext cx="1106689" cy="82894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7608" y="5105104"/>
            <a:ext cx="849407" cy="84940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1212" y="5105104"/>
            <a:ext cx="887721" cy="767107"/>
          </a:xfrm>
          <a:prstGeom prst="rect">
            <a:avLst/>
          </a:prstGeom>
        </p:spPr>
      </p:pic>
      <p:sp>
        <p:nvSpPr>
          <p:cNvPr id="12" name="TextBox 11"/>
          <p:cNvSpPr txBox="1"/>
          <p:nvPr/>
        </p:nvSpPr>
        <p:spPr>
          <a:xfrm>
            <a:off x="8969483" y="4650916"/>
            <a:ext cx="2977360" cy="2031325"/>
          </a:xfrm>
          <a:prstGeom prst="rect">
            <a:avLst/>
          </a:prstGeom>
          <a:noFill/>
          <a:ln>
            <a:solidFill>
              <a:srgbClr val="9933FF"/>
            </a:solidFill>
          </a:ln>
        </p:spPr>
        <p:txBody>
          <a:bodyPr wrap="square" rtlCol="0">
            <a:spAutoFit/>
          </a:bodyPr>
          <a:lstStyle/>
          <a:p>
            <a:r>
              <a:rPr lang="en-GB" dirty="0" smtClean="0"/>
              <a:t>What clues to we get about the relationship between the Parent/Guardian and the child?</a:t>
            </a:r>
          </a:p>
          <a:p>
            <a:endParaRPr lang="en-GB" dirty="0" smtClean="0"/>
          </a:p>
          <a:p>
            <a:r>
              <a:rPr lang="en-GB" dirty="0" smtClean="0"/>
              <a:t>Discuss your ideas in pairs and then share as a class.</a:t>
            </a:r>
            <a:endParaRPr lang="en-GB" dirty="0"/>
          </a:p>
        </p:txBody>
      </p:sp>
      <p:sp>
        <p:nvSpPr>
          <p:cNvPr id="2" name="TextBox 1"/>
          <p:cNvSpPr txBox="1"/>
          <p:nvPr/>
        </p:nvSpPr>
        <p:spPr>
          <a:xfrm>
            <a:off x="8969483" y="230246"/>
            <a:ext cx="2977360" cy="1477328"/>
          </a:xfrm>
          <a:prstGeom prst="rect">
            <a:avLst/>
          </a:prstGeom>
          <a:noFill/>
          <a:ln>
            <a:solidFill>
              <a:srgbClr val="9933FF"/>
            </a:solidFill>
          </a:ln>
        </p:spPr>
        <p:txBody>
          <a:bodyPr wrap="square" rtlCol="0">
            <a:spAutoFit/>
          </a:bodyPr>
          <a:lstStyle/>
          <a:p>
            <a:r>
              <a:rPr lang="en-GB" dirty="0" smtClean="0"/>
              <a:t>In Pairs = which line do you think each of the images belongs to? Teacher to select pupils to add their ideas to the board.</a:t>
            </a:r>
          </a:p>
        </p:txBody>
      </p: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1547" r="16122" b="9481"/>
          <a:stretch/>
        </p:blipFill>
        <p:spPr>
          <a:xfrm>
            <a:off x="1779609" y="2771675"/>
            <a:ext cx="872358" cy="1043555"/>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9470" y="2771675"/>
            <a:ext cx="1424152" cy="106811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920" y="1387380"/>
            <a:ext cx="992039" cy="1162546"/>
          </a:xfrm>
          <a:prstGeom prst="rect">
            <a:avLst/>
          </a:prstGeom>
        </p:spPr>
      </p:pic>
      <p:sp>
        <p:nvSpPr>
          <p:cNvPr id="18" name="AutoShape 6" descr="data:image/jpeg;base64,/9j/4AAQSkZJRgABAQAAAQABAAD/2wCEAAkGBwgTEhUUEwgKFhUXGR0bGBYYGCIaHBsaIB0bHRwcIh0dISgkHBwlHB4aIjEiJSkrLi4uHB8zODMsNygtLisBCgoKDg0OGxAQGzQkICY0NzY0NCw0OCw0NCw4NDQsNCwsLyw0LCwsNCw0LCwsLCwsLCwsLCwsLCwsLCwsLCwsLP/AABEIAHgAeAMBEQACEQEDEQH/xAAaAAADAQEBAQAAAAAAAAAAAAACAwQFAQAG/8QAQBAAAQMDAwAFCAYJBAMAAAAAAQIEEQADBRIhMRQVIkGhBhMyUVNhkZJSVHGBwdEWM0JEYqKx4fAjJFXxJUNy/8QAGQEAAwEBAQAAAAAAAAAAAAAAAgMEAQAF/8QALBEAAQMCBQQDAQACAwEAAAAAAQACAwQREhMUITFRYZGhQVLhcYGxFSJCI//aAAwDAQACEQMRAD8APM5x/bv3EpdqSArYbbV4tRUzNlIa7Ze5T0sT4muLd1B+kOV7sgvw/Kk6yf7J+ih+q3MRknq7C1qcqKgsAHbgjiniplyC4ne6mdSxCdrcO1kfWTznpKvCptbN9lToofqjs5R0VAeeMSJ49dEyslLgMXygfRwhpIb8LMzOcyKHFxKXiwEqgDbYd3dTqipmZKQDsl09LE+Jri3dQ/pFl/r6vD8qTrJ/sn6KH6rdxOTerbrWpyoqCwATGwImPjVAqZDAXX3upnUsQna3DtZOTkXf1hVS62b7KnRQ/VdsZFxqSPPGJAiiZWSlwGL5QSUcIaTh+Fk5rMZFF+4lDtYSFbDbbj3U2oqpWyua12yXT0sT4muLd1F+keTP76rw/Klayf7J+ih+q2GeWeFqtZcnULgAVtxHHFPFTLp3Oxb3UzqWIVDW4drKBedyQMh6rw/KptZN9v8ASp0UP1TGebyBWgF2sgqAjbfce6ijq5i8DF8oZKOEMJw/C8PKTJd1238ordfN1CzQQ9FruMk6CLRCrcqRJ7I5mnzVUjWsI+QkQ0kb3PB+Ckqy73ftI357IpGvm6hO0EPRU47JOlqIUpGySRsOQNqopqqSRxBPwUippIo2ggfIQJyrg/tI93ZFT6+bqqNBD0QKyrn6SPlFdrpuq7QQ9Pae7fuEi2QbfaTJ7I5mKfNVSMawj5CnhpY3ueD8FI63djvt/LSNdN19KjQQ9Papx+TvrUQSj0SfRFUU1XJI4gn4KnqaSKNoLR8hRjMPPpW/lFTivm6hUaCHolrzLz6Vv5RXa6bqPC7QQ9PaqfZdwlNuFI7SZO07zVE1XI1rCPkXU0FHE5zwRwVOM09+nb+UVPr5uo8KnQQ9PaoYZV0pSgdBhKj6I5Ap9PVyPcQehU9TSRsaC0fIWYfKR9HpWflFI/5CbqPCf/x8PT2tF67CFqSGjWAYHYFNmqSyQtDRt2S4KYPjDi43PdLOVvewbfL4fZSzWuPLR4TBQtHDj5VVh2TaUvzNiQoD0dvvpzagmEyYRcHokupwJhHiNiOqUMjcA2s2B3Tp3/vSRWuHDR4TjQtPLj5XrL9ZUAW9jcgGE1rKslwGEeFj6QBpOI+Vm5bNubd65bTYawlUCUUyepy5C0NG3ZBBTB8YcXHfuo0+VLzaW7Tb+H+9BrXH/wAjwj0LR/6PlbWIya7tlazZbylQTsn3U0T/APxL8IvfolGntMGYjYi/Kel7c3/0rIn1J8KnFa8cNHhPNCw8uPlEh4SQOj2Nz9EUTKslwBaOeiF9IGtJDj5Sn2QCLik9GbQD9EUc9SWSFoaNuyCCmD4w4uO/dJVllmP9u32/hpeueeWjwmaFg4cfK86yd1LddwNm2oLSn0REH8aeyfFEX4RseiS6ntMGYjuOqyLflM7+rtZ/+PjSda4cNHhONCw8uPldbeUF5VxCehsoUpKT2BwTH40cdSXOAwjwhkpQ1pOI7Dqt9b1CiSWVkk/bS3VgJuWBE2jLRYPKJ3dsICT0Ox2kz+FNlmYwNIYNxdKihe8uBedjZJTkQAQGlmCeN6XrBbDgFkzRm+LGbpzZwhWr/a2RCSdh3gTTIJWSOILBwUueJ8bQQ88hZgzvf0Jv40kVTecsJxpXHbMKTczVpRJVi2pJ3J35rXVgcblgWNoy0WEhTnzhohNojFtT5xGredt6bLKxjWkMG4ulRRPe5wLzsbJFnOpSClOPagEgkCe776VrBbDgFkzRm+LGbq7H5fzilDoDcaUKV39wmmwSskcQWDglLnifG0EPPICyh5Ur/wCNa+NL1LB/4CaaVx2zCvK8plKJKsY0JPJ3rXVTSblgWNpHNFg8rXW9shFtXQG/bTq498UcsrGBpDBuLpcUT3ucC87GyA5FBBSWDbSTJG8SKXrBa2AWTNGb3xm6NklotWk49qISTx6hTIJWyEgsHBKXPE+NoIeeQF5BZghXVzWQZG0UoVg5wBNNI4i2YVU5cNUKUnoCTBidR/KjlkhjeW5d7d/xBFHNIwOzLX7fqBT9sqApiNth2/7ULqqNwAMfHf8AFraWVpJEnPb9QPHTK3YVd6uBhQTp1kTMbzG3wprDC6IyZfBtyluEwlEeZyL8LJt+VbdMxiYkEbXe7v8A2aFlREw3az2mPpZXixk9fqVYzGMUpKepBuQP1p9cT6NY2SAkDL9rXRTAE5nHb9V767jbdxSOqkq0mJ1kT90V0skMby3L47/iGKOaRgdmc9v1Kv5ZioJBxQISIANw8fLQuqo3WBj47/iJtLK25EnPb9VLJOMXaVc6rSNKgmNZMyJmYow+ExGTL4NuUDmTCUR5nIvwmW3DFElOMQCQQe2eCII4oG1UbDdsfv8AEbqWR4s6T1+qezbxJIHVKefpnv8AurmVERIGX7/FroZgCcz1+pjy3ira1J6pQdJidZH4GimliY8ty727/iCGOaRgdmc9v1e6yZkJBxYISIH+odh8tC6rjda8fHf8RNpJW3Ik57fqNTpl5pVzq4CFBMaz398x4UYdCYjJl8G3KAtmEojzORfhIt55qndOLA7v1ncef2aBtVG03bH7/ETqSV4s6T1+obWcalSU9UgSQJ85xJj6Nc2WBxAy/aJ0MzWk5nr9Wg4eMFEktr8nfkVz5qd7i5zDc91jIahjQ1rhYdkh64x1vRLW+daZ2VxuRRSCmYGktO4vyhjNS8uAcNjbhS3sri1oNtTFzpJCiNY5HFc2oga0sDTY91pp6gvx4xf+IWDLBXVFIYuAQkmTc9QmihNPIbBh4vyhlNRGLlw5twgt28GlQUGLqQQQdfeONqWJ6cEEMPlMMVSQQXjwnuXeIuLUtbNzqUZMLrnz073FzmG/9QsgqGNDWvFh2XXdjDICCWjntp1CF8bxRyCmYGksO4vyhjNS8uAcNjbhds5TFJSUBm50kyRqHP8An9KEVFOGFmA2PdaaeoLw/ELjsqGN7HXSUhpeEAmdXqrYhTyEgNPF+VkpqIwCXDm3CSh3jQQQ0cbbjtd9LbLTA3wHymOiqSLYx4Tb7vGKJUppfkmT2qJ81O9xcWG57rGQ1DGhoeLDsgd3MXbCZaODrTI7XviikFMwNJadxflBGal5cA4bG3CnXk8SbZt9Cc6SQr0hyKwVFOGFmA2PdEYKgvD8Qv8AxFjrGGuq0hm5Bgn0+4UUQp5CQGHi/KyU1MYBLhzbhUW22HBCg1v7EEdvvpYlpgbhh8ozFUkWLx4SnjzE21qQrpUpMGIifdRSR0zHFpv6WRvqXtDhbf8Aqne5HDXNMh52RAgD/JrXvpngA32QsjqWEkW33TLLPDKtquBbvSDpPEya7KpiwvubLjLUh4ZYXKJlexNpRUA7JKSneO/7q6KSmjNxfiy6WOpkFjZChWGJCZebmO6ga2lJAGJG51UAScKJ02xSFqSoO5BjaKKRlMxxab7IY31L2hwtumOF4tYTJcwkQIjjc/GtfJTPABvtssZHUsJItubrtjH4paCsF1CSB3Tv91cIqcsL97DZcZakPDNrndOZW8faOoKcbgjeO+uikp4zcXXSx1MgsbIbbfGkgQ58DQAUpIG6MmqAJ/6rt9tjkKKZcEjbuopI6Zji032QxyVL2hwtuheIxlzRq6SNCdIiOJJmtfJTvABvssZHUsJItuldVYwoK5dQDB3E7/dWCKmLC/ewXGWpDwza5RNVYm0qR0qSCN47/wAa2OSmjNxfoukjqZBY2XbVzGEgAud9t4oGtpiQBiRudVAE/wDX2kv8fjLtxSy/upKjMaNhRyaaR5cXnfsgjNTGwNDBt3U7rDYhGnVkb/aEghHdxXOgp2AEvO/ZayoqHkgMG3dNaKxCbSrQyF+FKCpKDtAitvTiMx4zv2QkVBkEmAbC3KJuwxdwkJf35AJ9DuHNCyngebNefCJ9RUMF3MHlBZbYkKSoZC92SD+r9W9A1tMCDjPhE51SQRgHlUvU4xa1KLy6JPcjijl08jy4vO/ZDFqI2BgYNu6O5jMeAD02/ChI7HIrnU8DQCXnfsubUTuJAYNu6e3tsEIUgO7h1KBnTER/g+FEDTiMx4zub8ISKgyCTANhbldss2iidLm4SBPoxxQsggebNefCJ887BcsHlcRbZAg9KubH6H96FraYEHGfCJz6kgjAPK84QwWtSi6uiTPoUUgpnvLi879kMZqY2BoYNu6U4tY62E6nd7tCR2Z2rnQU7QCXnfsubPUOJAYNu6Av8QbZR0u9uQZ0GdvdRA0wjMeI7m/CEipMgkwjYW5S2zPG3FQl9fJgn0I2H280MdPA82a8+EUlRPGLuYPKJDXHJIV0y7sQY0/fQtbTAg4z4ROdUuaRgHlFfYNUkhWTtgjmUmf61zqWNpsZB4/VjaqVwuI/f4uZBoxvC2Os7adCdPokzvzztTZGQva0Zg2FuEuJ8zC45fJvypR5PWNJUMtbIG06Dz81BpY8OISbfz9TNXJiwmPf+/iqx+Pa2lFRyNtUpKY0kcj7TRwthjJOYOLcIJnTSADLtvflIRiWkwMpbPd6B/OkiniOwlHj9TDUyjcxe/xNXjWqSQcnbBHI0HY/GtdSxtNjKL/z9WNqpXC4j2/v4qHHQClI6wt9kRwd9/CmSMheGjMGwtx+pcb5mFxy+TflCho10lXWFvSDBVpPNAKWMtxZgt/P1MNVIHYcvf8Av4ntVMEEnrBBkEbA0cLIY3E5gO3RLmdNI22XbfqkpstCYGRtzMDsmlCniO2YPH6nGolAuY/f4uXrbJCilWQtAgwRpO1E6ljabGQX/n6hbVSOFxHt/fxKyKMbd0f+VtDSnT6BM7zPNHIyF4aMwbC3CCN8zC45fJvypU4RqUlYy1vSDBOg8/GgFLHhxZm38/UZqpMWHL3/AL+KjGtWNpRV1nbVKSI0kc9/NHCyGNxOZ8W4S5nTSNAy/m/KNDZnMdaW5P8ACefjSm00Z2zB4/U41Mo3yz5/Eb6w1uXFKGRaCTO6qbNA2SQuDxulQzujjDSw7JN3FIAH++aieJOxHr+ygNFbl4RitvezCqG9iwLSkHINSSoEb7CmCFoiLMY3N0szOMofgNgLIbTFCtg8bq2mB6qW2jxcPCa6sw8sK7aZWJB6a32I7/fXMpmhwOYFj6lxaRllDkMeldxSw8bgKMjc0c0DXvLg8boIZ3MjDTGdlNewwTE5BoJEiSdx8KA0duXhGKy/DDsn2m7UWVW+sWslQMzxFMbC0RFmMbm6W6ZxlD8B2Fkmzi0K9HINTsTAngc0sUeLh4TTWYeWFdsNmoUD1i02IPNcymaHA5gWPqXFpGWUGQYWLl1axlGkKMwSZ/pRzQNkkLg8boIZ3MjDSw7JRwB2/wDINRPG5/Klmjty8bpgrL3sw7K5vj0psLtl81lSgqZMAD7qa2JgiMeMbm6U6V5lD8B2CRawyjw9bcT38evilNo8XDwmurMPLCuWWbcEHrFpsQeT3b+qtbTAOBzAsfUuLSMtykVgHIMdIaD7VisNC/qPK0VzD8HwtB3j1KTaT0pp2EaT2xzNOmpnPDACNh1SYagMc8lp3PRT9RuO6+1j169p+2k6F/Nx5Ttcy9rHwrsXj121EqvN90kbKHJG1Op6cxuJJHB+UmoqBI0AA8j4QJxdzuvN/mFJ0T+o8p2uZ9T4XDjLgMFw3B9RUPGuNE8ckeVwrWHgHwuZRiV6IdNOymD2x65p01MXtYARsOqTDUhjnkg7nook4K9yLzUgd+qR9n20nQvte48p2uZe1j4VuMxF22pSjfbboUkdsckRTqemMbiSRwflIqKkSNAAPI+Fnjycce3a/PSdC/qPKfrmdD4RKwDoGC4aT6isCuNC8ckeVwrmHgHwtS80KkW09JbyhMHtjmadLTue1gBGwtykw1AY55IO56JKsZciekNo9erb/uk6F/Nx5Ttcy9rHwmsmZTql01gpUB2xyRtTqemMbiSRwflJqKkSNAAPI+Fko8n7/HSWfu7YpIoX9R5TjXM6Hwm5vyeyS79xabCSlSpG49Qp9RSSPkLgEmnrImRtaTuFIPJXKj92T8wpGhm6J+vh6rYxeFeob3EKsjUVpIEjiPCqBSyZBZbe6ndVxGcPvtZCvCZD2A+IqbQTdFRr4eq7Zwz8KT/ojYidx66JlDMHA2+UL66EtIup8zgsku9cWmwkpKpHaFNqKOV8hcAl09ZEyJrSeFGfJfKewT8aToJuidr4Oq1WGFfIbXLZsjUq4kjcRAHr7qoFLJkFlt7qZ1XEZw++1krqPI+xSPvFTaCboqdfD1XbOBfhSSbIABBO49dEyhlDgbfKF9dCWkA/C9l8E/uXlrRZTCjsSQKOejlfK5wGxS6esiZE1pO4UQ8m8n7BHzClaCbona+HqrRg33RV2/MjUbiVDtCIAqllLIISy291O6rjM7X32ssz9F8r9XTv36hU+hm6KjXw9UbXyZyybiFFsISpJO44BE0yOjla4EhBJXQuaQDyFonGO/qa6m0U30/0nayH7KbP4Z6vzWlks6UQrjmf+qrlppSxgaOApoKqJrnku5Ky/wBHMp/x1zw/OkaSfoqdbD9lqeT+EfW7iitmpI0LE7ckbU+mp5WuJcPgqaqqYntAa6+4XkYZ99UX8Kk0U30/0qdZD903qp79UX4V2im+n+l2sh+61FMb5RbHmDITBHvniqZ6WRzWAN4Cngqomufd3JU4xbk/u6qm0U30VGsh+ypZMnCSZsq3SQD7yOKqpaaVjiS22xU1VUxPaA119wour3n1ZVS6Kb6KnWQ/dCcU9+qrrtFN9P8AS7WQ/ZJz2IeL8zpbKOlEHjYydqqmppSxga3gKeCpia55LuSs3qHI/UV+H51Po5/qqNZD9lo+T+GfoulSmiwNChO3JHuqmmppWOOIfBU1VVRPaA119wndVu/qqqk0Mv0/0qdbD91n5qxlOkXdCXmkq2jVHhVFS2bMdhBsk074cpuIi/8AhSdGy3sn381IwVHQ+07Mp+o9LXZ2Mh0ZYNpzq84mJmYj+lUNbLp3CxvcKdz4c9puLWKnTYyX0HfjU2XUdHe1RmU/Uek+xbyGpMocxInnYSPwo2Rz4hcHkdUL5IMBsRx2Wi/tOvOLITdidomKOoZMZXYQbf5S6Z8IibiIv/hT6X8/q3HjScufofafmQdR6VtpDo2lSm9q1COZiKpayXIcLG9wpnPiz2m4tYpCel+q/wCNTYKjo72qcdP1b6RJtutQlF7kevj8qNjJ8QuDz3QPkgwmxHHZIyVh4bq9IvkT3THhR1DJjK7CDb/KXTvhETcRF/8ACm6NkPoufGlZdR0PtOzKfqPSbdsv+jLAtuNXnExsZiO6qGslyHCxvdTufDntNxaxWMbWX9m+/mqfBUD4PtUY6fqPSJo2y3nETbexqTM6oid591HG2fGLg+0Mj4MBsRx2U3TMz7Z7/NQ5k/Uosqn6BfRKvvBasELvybfa3MzJ599PnfKGssTwp4I4i59wOUo3nv07+/21Pmz9SqMqn6BVsb7rtal3fQVzPMf1qmlklLziJ4Kmqo4gwYQOQvmy8y/tnnjU2bUdSqcqn6Bc6Xl/bPPGuzKjqV2VT9B6Wu9vvxbsRccAm32oncyeaonfKGssTxup4I4S59wOdlH0rJ+1deNT5s/U+1RlQdB6VWIc5ArVqvOI82rmeY2++qKWSUuOIngqeqjiDRhA5CyS6zP1h78TU+bP1PtU5UHQel1TvMj/ANr3xrcyfqVmVT9B6X0lu48NqyddySjfmZk81RUPlDWWJ4U0EcJc+4HOyWbzz2l7xqbMn6lU5VP0HpPb3nXblV70FRzzpMfCqKV8pecRPBU9THEGjCByF8p0vM+1ffzUnMn6lUZdP0Hpf//Z">
            <a:hlinkClick r:id="rId11"/>
          </p:cNvPr>
          <p:cNvSpPr>
            <a:spLocks noChangeAspect="1" noChangeArrowheads="1"/>
          </p:cNvSpPr>
          <p:nvPr/>
        </p:nvSpPr>
        <p:spPr bwMode="auto">
          <a:xfrm>
            <a:off x="5238750" y="-6858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66380" y="2771675"/>
            <a:ext cx="1230228" cy="106811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35923" y="1867312"/>
            <a:ext cx="858378" cy="1294642"/>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8373" y="2843903"/>
            <a:ext cx="1048588" cy="1443218"/>
          </a:xfrm>
          <a:prstGeom prst="rect">
            <a:avLst/>
          </a:prstGeom>
        </p:spPr>
      </p:pic>
      <p:pic>
        <p:nvPicPr>
          <p:cNvPr id="26" name="Picture 25"/>
          <p:cNvPicPr>
            <a:picLocks noChangeAspect="1"/>
          </p:cNvPicPr>
          <p:nvPr/>
        </p:nvPicPr>
        <p:blipFill rotWithShape="1">
          <a:blip r:embed="rId15" cstate="print">
            <a:extLst>
              <a:ext uri="{28A0092B-C50C-407E-A947-70E740481C1C}">
                <a14:useLocalDpi xmlns:a14="http://schemas.microsoft.com/office/drawing/2010/main" val="0"/>
              </a:ext>
            </a:extLst>
          </a:blip>
          <a:srcRect l="53714" t="14921" b="10809"/>
          <a:stretch/>
        </p:blipFill>
        <p:spPr>
          <a:xfrm>
            <a:off x="6510085" y="2549926"/>
            <a:ext cx="923975" cy="1482596"/>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5980" y="1186679"/>
            <a:ext cx="1139865" cy="1139865"/>
          </a:xfrm>
          <a:prstGeom prst="rect">
            <a:avLst/>
          </a:prstGeom>
        </p:spPr>
      </p:pic>
    </p:spTree>
    <p:extLst>
      <p:ext uri="{BB962C8B-B14F-4D97-AF65-F5344CB8AC3E}">
        <p14:creationId xmlns:p14="http://schemas.microsoft.com/office/powerpoint/2010/main" val="2716932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8373" y="239003"/>
            <a:ext cx="7126013" cy="875095"/>
          </a:xfrm>
          <a:prstGeom prst="rect">
            <a:avLst/>
          </a:prstGeom>
          <a:ln>
            <a:solidFill>
              <a:srgbClr val="7030A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t>Pictorial Annotation of the Poem</a:t>
            </a:r>
            <a:endParaRPr lang="en-GB" b="1" dirty="0"/>
          </a:p>
        </p:txBody>
      </p:sp>
      <p:sp>
        <p:nvSpPr>
          <p:cNvPr id="5" name="Content Placeholder 1"/>
          <p:cNvSpPr txBox="1">
            <a:spLocks noChangeArrowheads="1"/>
          </p:cNvSpPr>
          <p:nvPr/>
        </p:nvSpPr>
        <p:spPr bwMode="auto">
          <a:xfrm>
            <a:off x="3004615" y="1483054"/>
            <a:ext cx="7979979" cy="5213350"/>
          </a:xfrm>
          <a:prstGeom prst="rect">
            <a:avLst/>
          </a:prstGeom>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You’re old enough to wash your own socks.</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He’s not coming through that door again, I can tell you.</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If it’s true what your teacher said then you can say goodbye to that coat we were going to get you.</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do it and like it.</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When did you last wash your feet?</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Why don’t you do a Saturday job?</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The answer’s NO.</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The biscuits are for </a:t>
            </a:r>
            <a:r>
              <a:rPr lang="en-GB" altLang="en-US" sz="1300" i="1" dirty="0" smtClean="0">
                <a:solidFill>
                  <a:schemeClr val="tx1"/>
                </a:solidFill>
                <a:latin typeface="Comic Sans MS" panose="030F0702030302020204" pitchFamily="66" charset="0"/>
                <a:ea typeface="Times New Roman" panose="02020603050405020304" pitchFamily="18" charset="0"/>
              </a:rPr>
              <a:t>everyone</a:t>
            </a:r>
            <a:r>
              <a:rPr lang="en-GB" altLang="en-US" sz="1300" dirty="0" smtClean="0">
                <a:solidFill>
                  <a:schemeClr val="tx1"/>
                </a:solidFill>
                <a:latin typeface="Comic Sans MS" panose="030F0702030302020204" pitchFamily="66" charset="0"/>
                <a:ea typeface="Times New Roman" panose="02020603050405020304" pitchFamily="18" charset="0"/>
              </a:rPr>
              <a:t> – OK?</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Don’t mind me, I’m just your mother.</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haven’t ridden that bike of yours for years.</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try and leave home and I’ll chuck you out on your ear.</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You’re certainly not going to put that up on any wall in this house.</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Do you know what a Hoover is?</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You can pay for the next phone bill.</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If you don’t like this gaff – find another one.</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Just ‘cos he’s doing biology he thinks he’s going to be a brain surgeon.</a:t>
            </a:r>
            <a:endParaRPr lang="en-GB" altLang="en-US" sz="1300" dirty="0" smtClean="0">
              <a:solidFill>
                <a:schemeClr val="tx1"/>
              </a:solidFill>
            </a:endParaRPr>
          </a:p>
          <a:p>
            <a:pPr marL="0" indent="0" eaLnBrk="0" fontAlgn="base" hangingPunct="0">
              <a:lnSpc>
                <a:spcPct val="150000"/>
              </a:lnSpc>
              <a:spcBef>
                <a:spcPct val="0"/>
              </a:spcBef>
              <a:spcAft>
                <a:spcPct val="0"/>
              </a:spcAft>
              <a:buFontTx/>
              <a:buNone/>
            </a:pPr>
            <a:r>
              <a:rPr lang="en-GB" altLang="en-US" sz="1300" dirty="0" smtClean="0">
                <a:solidFill>
                  <a:schemeClr val="tx1"/>
                </a:solidFill>
                <a:latin typeface="Comic Sans MS" panose="030F0702030302020204" pitchFamily="66" charset="0"/>
                <a:ea typeface="Times New Roman" panose="02020603050405020304" pitchFamily="18" charset="0"/>
              </a:rPr>
              <a:t>Do you remember that lovely Christmas when he was six?</a:t>
            </a:r>
            <a:endParaRPr lang="en-GB" altLang="en-US" sz="1300" dirty="0" smtClean="0">
              <a:solidFill>
                <a:schemeClr val="tx1"/>
              </a:solidFill>
              <a:latin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33591"/>
          <a:stretch/>
        </p:blipFill>
        <p:spPr>
          <a:xfrm>
            <a:off x="2136617" y="4338834"/>
            <a:ext cx="732707" cy="104355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1395" r="10253" b="19963"/>
          <a:stretch/>
        </p:blipFill>
        <p:spPr>
          <a:xfrm>
            <a:off x="2042366" y="5728138"/>
            <a:ext cx="826958" cy="9358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285" y="4493755"/>
            <a:ext cx="869115" cy="86911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270" y="5888274"/>
            <a:ext cx="1106689" cy="82894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7608" y="5105104"/>
            <a:ext cx="849407" cy="84940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2187" y="5062502"/>
            <a:ext cx="887721" cy="767107"/>
          </a:xfrm>
          <a:prstGeom prst="rect">
            <a:avLst/>
          </a:prstGeom>
        </p:spPr>
      </p:pic>
      <p:sp>
        <p:nvSpPr>
          <p:cNvPr id="12" name="TextBox 11"/>
          <p:cNvSpPr txBox="1"/>
          <p:nvPr/>
        </p:nvSpPr>
        <p:spPr>
          <a:xfrm>
            <a:off x="8969483" y="4650916"/>
            <a:ext cx="2977360" cy="2031325"/>
          </a:xfrm>
          <a:prstGeom prst="rect">
            <a:avLst/>
          </a:prstGeom>
          <a:noFill/>
          <a:ln>
            <a:solidFill>
              <a:srgbClr val="9933FF"/>
            </a:solidFill>
          </a:ln>
        </p:spPr>
        <p:txBody>
          <a:bodyPr wrap="square" rtlCol="0">
            <a:spAutoFit/>
          </a:bodyPr>
          <a:lstStyle/>
          <a:p>
            <a:r>
              <a:rPr lang="en-GB" dirty="0" smtClean="0"/>
              <a:t>What clues to we get about the relationship between the Parent/Guardian and the child?</a:t>
            </a:r>
          </a:p>
          <a:p>
            <a:endParaRPr lang="en-GB" dirty="0" smtClean="0"/>
          </a:p>
          <a:p>
            <a:r>
              <a:rPr lang="en-GB" dirty="0" smtClean="0"/>
              <a:t>Discuss your ideas in pairs and then share as a class.</a:t>
            </a:r>
            <a:endParaRPr lang="en-GB" dirty="0"/>
          </a:p>
        </p:txBody>
      </p:sp>
      <p:sp>
        <p:nvSpPr>
          <p:cNvPr id="2" name="TextBox 1"/>
          <p:cNvSpPr txBox="1"/>
          <p:nvPr/>
        </p:nvSpPr>
        <p:spPr>
          <a:xfrm>
            <a:off x="8969483" y="230246"/>
            <a:ext cx="2977360" cy="1477328"/>
          </a:xfrm>
          <a:prstGeom prst="rect">
            <a:avLst/>
          </a:prstGeom>
          <a:noFill/>
          <a:ln>
            <a:solidFill>
              <a:srgbClr val="9933FF"/>
            </a:solidFill>
          </a:ln>
        </p:spPr>
        <p:txBody>
          <a:bodyPr wrap="square" rtlCol="0">
            <a:spAutoFit/>
          </a:bodyPr>
          <a:lstStyle/>
          <a:p>
            <a:r>
              <a:rPr lang="en-GB" dirty="0" smtClean="0"/>
              <a:t>In Pairs = which line do you think each of the images belongs to? Teacher to select pupils to add their ideas to the board.</a:t>
            </a:r>
          </a:p>
        </p:txBody>
      </p: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1547" r="16122" b="9481"/>
          <a:stretch/>
        </p:blipFill>
        <p:spPr>
          <a:xfrm>
            <a:off x="1817296" y="2600627"/>
            <a:ext cx="872358" cy="1043555"/>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9470" y="2771675"/>
            <a:ext cx="1424152" cy="106811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920" y="1387380"/>
            <a:ext cx="992039" cy="1162546"/>
          </a:xfrm>
          <a:prstGeom prst="rect">
            <a:avLst/>
          </a:prstGeom>
        </p:spPr>
      </p:pic>
      <p:sp>
        <p:nvSpPr>
          <p:cNvPr id="18" name="AutoShape 6" descr="data:image/jpeg;base64,/9j/4AAQSkZJRgABAQAAAQABAAD/2wCEAAkGBwgTEhUUEwgKFhUXGR0bGBYYGCIaHBsaIB0bHRwcIh0dISgkHBwlHB4aIjEiJSkrLi4uHB8zODMsNygtLisBCgoKDg0OGxAQGzQkICY0NzY0NCw0OCw0NCw4NDQsNCwsLyw0LCwsNCw0LCwsLCwsLCwsLCwsLCwsLCwsLCwsLP/AABEIAHgAeAMBEQACEQEDEQH/xAAaAAADAQEBAQAAAAAAAAAAAAACAwQFAQAG/8QAQBAAAQMDAwAFCAYJBAMAAAAAAQIEEQADBRIhMRQVIkGhBhMyUVNhkZJSVHGBwdEWM0JEYqKx4fAjJFXxJUNy/8QAGQEAAwEBAQAAAAAAAAAAAAAAAgMEAQAF/8QALBEAAQMCBQQDAQACAwEAAAAAAQACAwQREhMUITFRYZGhQVLhcYGxFSJCI//aAAwDAQACEQMRAD8APM5x/bv3EpdqSArYbbV4tRUzNlIa7Ze5T0sT4muLd1B+kOV7sgvw/Kk6yf7J+ih+q3MRknq7C1qcqKgsAHbgjiniplyC4ne6mdSxCdrcO1kfWTznpKvCptbN9lToofqjs5R0VAeeMSJ49dEyslLgMXygfRwhpIb8LMzOcyKHFxKXiwEqgDbYd3dTqipmZKQDsl09LE+Jri3dQ/pFl/r6vD8qTrJ/sn6KH6rdxOTerbrWpyoqCwATGwImPjVAqZDAXX3upnUsQna3DtZOTkXf1hVS62b7KnRQ/VdsZFxqSPPGJAiiZWSlwGL5QSUcIaTh+Fk5rMZFF+4lDtYSFbDbbj3U2oqpWyua12yXT0sT4muLd1F+keTP76rw/Klayf7J+ih+q2GeWeFqtZcnULgAVtxHHFPFTLp3Oxb3UzqWIVDW4drKBedyQMh6rw/KptZN9v8ASp0UP1TGebyBWgF2sgqAjbfce6ijq5i8DF8oZKOEMJw/C8PKTJd1238ordfN1CzQQ9FruMk6CLRCrcqRJ7I5mnzVUjWsI+QkQ0kb3PB+Ckqy73ftI357IpGvm6hO0EPRU47JOlqIUpGySRsOQNqopqqSRxBPwUippIo2ggfIQJyrg/tI93ZFT6+bqqNBD0QKyrn6SPlFdrpuq7QQ9Pae7fuEi2QbfaTJ7I5mKfNVSMawj5CnhpY3ueD8FI63djvt/LSNdN19KjQQ9Papx+TvrUQSj0SfRFUU1XJI4gn4KnqaSKNoLR8hRjMPPpW/lFTivm6hUaCHolrzLz6Vv5RXa6bqPC7QQ9PaqfZdwlNuFI7SZO07zVE1XI1rCPkXU0FHE5zwRwVOM09+nb+UVPr5uo8KnQQ9PaoYZV0pSgdBhKj6I5Ap9PVyPcQehU9TSRsaC0fIWYfKR9HpWflFI/5CbqPCf/x8PT2tF67CFqSGjWAYHYFNmqSyQtDRt2S4KYPjDi43PdLOVvewbfL4fZSzWuPLR4TBQtHDj5VVh2TaUvzNiQoD0dvvpzagmEyYRcHokupwJhHiNiOqUMjcA2s2B3Tp3/vSRWuHDR4TjQtPLj5XrL9ZUAW9jcgGE1rKslwGEeFj6QBpOI+Vm5bNubd65bTYawlUCUUyepy5C0NG3ZBBTB8YcXHfuo0+VLzaW7Tb+H+9BrXH/wAjwj0LR/6PlbWIya7tlazZbylQTsn3U0T/APxL8IvfolGntMGYjYi/Kel7c3/0rIn1J8KnFa8cNHhPNCw8uPlEh4SQOj2Nz9EUTKslwBaOeiF9IGtJDj5Sn2QCLik9GbQD9EUc9SWSFoaNuyCCmD4w4uO/dJVllmP9u32/hpeueeWjwmaFg4cfK86yd1LddwNm2oLSn0REH8aeyfFEX4RseiS6ntMGYjuOqyLflM7+rtZ/+PjSda4cNHhONCw8uPldbeUF5VxCehsoUpKT2BwTH40cdSXOAwjwhkpQ1pOI7Dqt9b1CiSWVkk/bS3VgJuWBE2jLRYPKJ3dsICT0Ox2kz+FNlmYwNIYNxdKihe8uBedjZJTkQAQGlmCeN6XrBbDgFkzRm+LGbpzZwhWr/a2RCSdh3gTTIJWSOILBwUueJ8bQQ88hZgzvf0Jv40kVTecsJxpXHbMKTczVpRJVi2pJ3J35rXVgcblgWNoy0WEhTnzhohNojFtT5xGredt6bLKxjWkMG4ulRRPe5wLzsbJFnOpSClOPagEgkCe776VrBbDgFkzRm+LGbq7H5fzilDoDcaUKV39wmmwSskcQWDglLnifG0EPPICyh5Ur/wCNa+NL1LB/4CaaVx2zCvK8plKJKsY0JPJ3rXVTSblgWNpHNFg8rXW9shFtXQG/bTq498UcsrGBpDBuLpcUT3ucC87GyA5FBBSWDbSTJG8SKXrBa2AWTNGb3xm6NklotWk49qISTx6hTIJWyEgsHBKXPE+NoIeeQF5BZghXVzWQZG0UoVg5wBNNI4i2YVU5cNUKUnoCTBidR/KjlkhjeW5d7d/xBFHNIwOzLX7fqBT9sqApiNth2/7ULqqNwAMfHf8AFraWVpJEnPb9QPHTK3YVd6uBhQTp1kTMbzG3wprDC6IyZfBtyluEwlEeZyL8LJt+VbdMxiYkEbXe7v8A2aFlREw3az2mPpZXixk9fqVYzGMUpKepBuQP1p9cT6NY2SAkDL9rXRTAE5nHb9V767jbdxSOqkq0mJ1kT90V0skMby3L47/iGKOaRgdmc9v1Kv5ZioJBxQISIANw8fLQuqo3WBj47/iJtLK25EnPb9VLJOMXaVc6rSNKgmNZMyJmYow+ExGTL4NuUDmTCUR5nIvwmW3DFElOMQCQQe2eCII4oG1UbDdsfv8AEbqWR4s6T1+qezbxJIHVKefpnv8AurmVERIGX7/FroZgCcz1+pjy3ira1J6pQdJidZH4GimliY8ty727/iCGOaRgdmc9v1e6yZkJBxYISIH+odh8tC6rjda8fHf8RNpJW3Ik57fqNTpl5pVzq4CFBMaz398x4UYdCYjJl8G3KAtmEojzORfhIt55qndOLA7v1ncef2aBtVG03bH7/ETqSV4s6T1+obWcalSU9UgSQJ85xJj6Nc2WBxAy/aJ0MzWk5nr9Wg4eMFEktr8nfkVz5qd7i5zDc91jIahjQ1rhYdkh64x1vRLW+daZ2VxuRRSCmYGktO4vyhjNS8uAcNjbhS3sri1oNtTFzpJCiNY5HFc2oga0sDTY91pp6gvx4xf+IWDLBXVFIYuAQkmTc9QmihNPIbBh4vyhlNRGLlw5twgt28GlQUGLqQQQdfeONqWJ6cEEMPlMMVSQQXjwnuXeIuLUtbNzqUZMLrnz073FzmG/9QsgqGNDWvFh2XXdjDICCWjntp1CF8bxRyCmYGksO4vyhjNS8uAcNjbhds5TFJSUBm50kyRqHP8An9KEVFOGFmA2PdaaeoLw/ELjsqGN7HXSUhpeEAmdXqrYhTyEgNPF+VkpqIwCXDm3CSh3jQQQ0cbbjtd9LbLTA3wHymOiqSLYx4Tb7vGKJUppfkmT2qJ81O9xcWG57rGQ1DGhoeLDsgd3MXbCZaODrTI7XviikFMwNJadxflBGal5cA4bG3CnXk8SbZt9Cc6SQr0hyKwVFOGFmA2PdEYKgvD8Qv8AxFjrGGuq0hm5Bgn0+4UUQp5CQGHi/KyU1MYBLhzbhUW22HBCg1v7EEdvvpYlpgbhh8ozFUkWLx4SnjzE21qQrpUpMGIifdRSR0zHFpv6WRvqXtDhbf8Aqne5HDXNMh52RAgD/JrXvpngA32QsjqWEkW33TLLPDKtquBbvSDpPEya7KpiwvubLjLUh4ZYXKJlexNpRUA7JKSneO/7q6KSmjNxfiy6WOpkFjZChWGJCZebmO6ga2lJAGJG51UAScKJ02xSFqSoO5BjaKKRlMxxab7IY31L2hwtumOF4tYTJcwkQIjjc/GtfJTPABvtssZHUsJItubrtjH4paCsF1CSB3Tv91cIqcsL97DZcZakPDNrndOZW8faOoKcbgjeO+uikp4zcXXSx1MgsbIbbfGkgQ58DQAUpIG6MmqAJ/6rt9tjkKKZcEjbuopI6Zji032QxyVL2hwtuheIxlzRq6SNCdIiOJJmtfJTvABvssZHUsJItuldVYwoK5dQDB3E7/dWCKmLC/ewXGWpDwza5RNVYm0qR0qSCN47/wAa2OSmjNxfoukjqZBY2XbVzGEgAud9t4oGtpiQBiRudVAE/wDX2kv8fjLtxSy/upKjMaNhRyaaR5cXnfsgjNTGwNDBt3U7rDYhGnVkb/aEghHdxXOgp2AEvO/ZayoqHkgMG3dNaKxCbSrQyF+FKCpKDtAitvTiMx4zv2QkVBkEmAbC3KJuwxdwkJf35AJ9DuHNCyngebNefCJ9RUMF3MHlBZbYkKSoZC92SD+r9W9A1tMCDjPhE51SQRgHlUvU4xa1KLy6JPcjijl08jy4vO/ZDFqI2BgYNu6O5jMeAD02/ChI7HIrnU8DQCXnfsubUTuJAYNu6e3tsEIUgO7h1KBnTER/g+FEDTiMx4zub8ISKgyCTANhbldss2iidLm4SBPoxxQsggebNefCJ887BcsHlcRbZAg9KubH6H96FraYEHGfCJz6kgjAPK84QwWtSi6uiTPoUUgpnvLi879kMZqY2BoYNu6U4tY62E6nd7tCR2Z2rnQU7QCXnfsubPUOJAYNu6Av8QbZR0u9uQZ0GdvdRA0wjMeI7m/CEipMgkwjYW5S2zPG3FQl9fJgn0I2H280MdPA82a8+EUlRPGLuYPKJDXHJIV0y7sQY0/fQtbTAg4z4ROdUuaRgHlFfYNUkhWTtgjmUmf61zqWNpsZB4/VjaqVwuI/f4uZBoxvC2Os7adCdPokzvzztTZGQva0Zg2FuEuJ8zC45fJvypR5PWNJUMtbIG06Dz81BpY8OISbfz9TNXJiwmPf+/iqx+Pa2lFRyNtUpKY0kcj7TRwthjJOYOLcIJnTSADLtvflIRiWkwMpbPd6B/OkiniOwlHj9TDUyjcxe/xNXjWqSQcnbBHI0HY/GtdSxtNjKL/z9WNqpXC4j2/v4qHHQClI6wt9kRwd9/CmSMheGjMGwtx+pcb5mFxy+TflCho10lXWFvSDBVpPNAKWMtxZgt/P1MNVIHYcvf8Av4ntVMEEnrBBkEbA0cLIY3E5gO3RLmdNI22XbfqkpstCYGRtzMDsmlCniO2YPH6nGolAuY/f4uXrbJCilWQtAgwRpO1E6ljabGQX/n6hbVSOFxHt/fxKyKMbd0f+VtDSnT6BM7zPNHIyF4aMwbC3CCN8zC45fJvypU4RqUlYy1vSDBOg8/GgFLHhxZm38/UZqpMWHL3/AL+KjGtWNpRV1nbVKSI0kc9/NHCyGNxOZ8W4S5nTSNAy/m/KNDZnMdaW5P8ACefjSm00Z2zB4/U41Mo3yz5/Eb6w1uXFKGRaCTO6qbNA2SQuDxulQzujjDSw7JN3FIAH++aieJOxHr+ygNFbl4RitvezCqG9iwLSkHINSSoEb7CmCFoiLMY3N0szOMofgNgLIbTFCtg8bq2mB6qW2jxcPCa6sw8sK7aZWJB6a32I7/fXMpmhwOYFj6lxaRllDkMeldxSw8bgKMjc0c0DXvLg8boIZ3MjDTGdlNewwTE5BoJEiSdx8KA0duXhGKy/DDsn2m7UWVW+sWslQMzxFMbC0RFmMbm6W6ZxlD8B2Fkmzi0K9HINTsTAngc0sUeLh4TTWYeWFdsNmoUD1i02IPNcymaHA5gWPqXFpGWUGQYWLl1axlGkKMwSZ/pRzQNkkLg8boIZ3MjDSw7JRwB2/wDINRPG5/Klmjty8bpgrL3sw7K5vj0psLtl81lSgqZMAD7qa2JgiMeMbm6U6V5lD8B2CRawyjw9bcT38evilNo8XDwmurMPLCuWWbcEHrFpsQeT3b+qtbTAOBzAsfUuLSMtykVgHIMdIaD7VisNC/qPK0VzD8HwtB3j1KTaT0pp2EaT2xzNOmpnPDACNh1SYagMc8lp3PRT9RuO6+1j169p+2k6F/Nx5Ttcy9rHwrsXj121EqvN90kbKHJG1Op6cxuJJHB+UmoqBI0AA8j4QJxdzuvN/mFJ0T+o8p2uZ9T4XDjLgMFw3B9RUPGuNE8ckeVwrWHgHwuZRiV6IdNOymD2x65p01MXtYARsOqTDUhjnkg7nook4K9yLzUgd+qR9n20nQvte48p2uZe1j4VuMxF22pSjfbboUkdsckRTqemMbiSRwflIqKkSNAAPI+Fnjycce3a/PSdC/qPKfrmdD4RKwDoGC4aT6isCuNC8ckeVwrmHgHwtS80KkW09JbyhMHtjmadLTue1gBGwtykw1AY55IO56JKsZciekNo9erb/uk6F/Nx5Ttcy9rHwmsmZTql01gpUB2xyRtTqemMbiSRwflJqKkSNAAPI+Fko8n7/HSWfu7YpIoX9R5TjXM6Hwm5vyeyS79xabCSlSpG49Qp9RSSPkLgEmnrImRtaTuFIPJXKj92T8wpGhm6J+vh6rYxeFeob3EKsjUVpIEjiPCqBSyZBZbe6ndVxGcPvtZCvCZD2A+IqbQTdFRr4eq7Zwz8KT/ojYidx66JlDMHA2+UL66EtIup8zgsku9cWmwkpKpHaFNqKOV8hcAl09ZEyJrSeFGfJfKewT8aToJuidr4Oq1WGFfIbXLZsjUq4kjcRAHr7qoFLJkFlt7qZ1XEZw++1krqPI+xSPvFTaCboqdfD1XbOBfhSSbIABBO49dEyhlDgbfKF9dCWkA/C9l8E/uXlrRZTCjsSQKOejlfK5wGxS6esiZE1pO4UQ8m8n7BHzClaCbona+HqrRg33RV2/MjUbiVDtCIAqllLIISy291O6rjM7X32ssz9F8r9XTv36hU+hm6KjXw9UbXyZyybiFFsISpJO44BE0yOjla4EhBJXQuaQDyFonGO/qa6m0U30/0nayH7KbP4Z6vzWlks6UQrjmf+qrlppSxgaOApoKqJrnku5Ky/wBHMp/x1zw/OkaSfoqdbD9lqeT+EfW7iitmpI0LE7ckbU+mp5WuJcPgqaqqYntAa6+4XkYZ99UX8Kk0U30/0qdZD903qp79UX4V2im+n+l2sh+61FMb5RbHmDITBHvniqZ6WRzWAN4Cngqomufd3JU4xbk/u6qm0U30VGsh+ypZMnCSZsq3SQD7yOKqpaaVjiS22xU1VUxPaA119wour3n1ZVS6Kb6KnWQ/dCcU9+qrrtFN9P8AS7WQ/ZJz2IeL8zpbKOlEHjYydqqmppSxga3gKeCpia55LuSs3qHI/UV+H51Po5/qqNZD9lo+T+GfoulSmiwNChO3JHuqmmppWOOIfBU1VVRPaA119wndVu/qqqk0Mv0/0qdbD91n5qxlOkXdCXmkq2jVHhVFS2bMdhBsk074cpuIi/8AhSdGy3sn381IwVHQ+07Mp+o9LXZ2Mh0ZYNpzq84mJmYj+lUNbLp3CxvcKdz4c9puLWKnTYyX0HfjU2XUdHe1RmU/Uek+xbyGpMocxInnYSPwo2Rz4hcHkdUL5IMBsRx2Wi/tOvOLITdidomKOoZMZXYQbf5S6Z8IibiIv/hT6X8/q3HjScufofafmQdR6VtpDo2lSm9q1COZiKpayXIcLG9wpnPiz2m4tYpCel+q/wCNTYKjo72qcdP1b6RJtutQlF7kevj8qNjJ8QuDz3QPkgwmxHHZIyVh4bq9IvkT3THhR1DJjK7CDb/KXTvhETcRF/8ACm6NkPoufGlZdR0PtOzKfqPSbdsv+jLAtuNXnExsZiO6qGslyHCxvdTufDntNxaxWMbWX9m+/mqfBUD4PtUY6fqPSJo2y3nETbexqTM6oid591HG2fGLg+0Mj4MBsRx2U3TMz7Z7/NQ5k/Uosqn6BfRKvvBasELvybfa3MzJ599PnfKGssTwp4I4i59wOUo3nv07+/21Pmz9SqMqn6BVsb7rtal3fQVzPMf1qmlklLziJ4Kmqo4gwYQOQvmy8y/tnnjU2bUdSqcqn6Bc6Xl/bPPGuzKjqV2VT9B6Wu9vvxbsRccAm32oncyeaonfKGssTxup4I4S59wOdlH0rJ+1deNT5s/U+1RlQdB6VWIc5ArVqvOI82rmeY2++qKWSUuOIngqeqjiDRhA5CyS6zP1h78TU+bP1PtU5UHQel1TvMj/ANr3xrcyfqVmVT9B6X0lu48NqyddySjfmZk81RUPlDWWJ4U0EcJc+4HOyWbzz2l7xqbMn6lU5VP0HpPb3nXblV70FRzzpMfCqKV8pecRPBU9THEGjCByF8p0vM+1ffzUnMn6lUZdP0Hpf//Z">
            <a:hlinkClick r:id="rId11"/>
          </p:cNvPr>
          <p:cNvSpPr>
            <a:spLocks noChangeAspect="1" noChangeArrowheads="1"/>
          </p:cNvSpPr>
          <p:nvPr/>
        </p:nvSpPr>
        <p:spPr bwMode="auto">
          <a:xfrm>
            <a:off x="5238750" y="-6858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66380" y="2771675"/>
            <a:ext cx="1230228" cy="106811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35923" y="1867312"/>
            <a:ext cx="858378" cy="1294642"/>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7120" y="2881662"/>
            <a:ext cx="1048588" cy="1443218"/>
          </a:xfrm>
          <a:prstGeom prst="rect">
            <a:avLst/>
          </a:prstGeom>
        </p:spPr>
      </p:pic>
      <p:pic>
        <p:nvPicPr>
          <p:cNvPr id="26" name="Picture 25"/>
          <p:cNvPicPr>
            <a:picLocks noChangeAspect="1"/>
          </p:cNvPicPr>
          <p:nvPr/>
        </p:nvPicPr>
        <p:blipFill rotWithShape="1">
          <a:blip r:embed="rId15" cstate="print">
            <a:extLst>
              <a:ext uri="{28A0092B-C50C-407E-A947-70E740481C1C}">
                <a14:useLocalDpi xmlns:a14="http://schemas.microsoft.com/office/drawing/2010/main" val="0"/>
              </a:ext>
            </a:extLst>
          </a:blip>
          <a:srcRect l="53714" t="14921" b="10809"/>
          <a:stretch/>
        </p:blipFill>
        <p:spPr>
          <a:xfrm>
            <a:off x="6510085" y="2549926"/>
            <a:ext cx="923975" cy="1482596"/>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5980" y="1186679"/>
            <a:ext cx="1139865" cy="1139865"/>
          </a:xfrm>
          <a:prstGeom prst="rect">
            <a:avLst/>
          </a:prstGeom>
        </p:spPr>
      </p:pic>
      <p:cxnSp>
        <p:nvCxnSpPr>
          <p:cNvPr id="15" name="Straight Arrow Connector 14"/>
          <p:cNvCxnSpPr/>
          <p:nvPr/>
        </p:nvCxnSpPr>
        <p:spPr>
          <a:xfrm flipH="1">
            <a:off x="2718486" y="1795849"/>
            <a:ext cx="3138617" cy="2697906"/>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43200" y="2075935"/>
            <a:ext cx="2495550" cy="3987114"/>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142956" y="2413686"/>
            <a:ext cx="7350255" cy="2767914"/>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97924" y="2982097"/>
            <a:ext cx="3987114" cy="3303373"/>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27899" y="3865217"/>
            <a:ext cx="3213489" cy="1231406"/>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3" idx="3"/>
          </p:cNvCxnSpPr>
          <p:nvPr/>
        </p:nvCxnSpPr>
        <p:spPr>
          <a:xfrm flipH="1" flipV="1">
            <a:off x="2689654" y="3122405"/>
            <a:ext cx="2656703" cy="947088"/>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238750" y="3921211"/>
            <a:ext cx="4753747" cy="417623"/>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1005016" y="1483054"/>
            <a:ext cx="6310184" cy="3265897"/>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34897" y="5105104"/>
            <a:ext cx="535460" cy="191826"/>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511114" y="3245708"/>
            <a:ext cx="5964194" cy="2042984"/>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418646" y="3630228"/>
            <a:ext cx="3960662" cy="1883108"/>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7315200" y="3839789"/>
            <a:ext cx="617838" cy="2297400"/>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136617" y="1707574"/>
            <a:ext cx="3242691" cy="4890934"/>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55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5312" y="357463"/>
            <a:ext cx="9133488" cy="875095"/>
          </a:xfrm>
          <a:ln>
            <a:solidFill>
              <a:srgbClr val="7030A0"/>
            </a:solidFill>
          </a:ln>
        </p:spPr>
        <p:txBody>
          <a:bodyPr>
            <a:normAutofit fontScale="90000"/>
          </a:bodyPr>
          <a:lstStyle/>
          <a:p>
            <a:r>
              <a:rPr lang="en-GB" b="1" dirty="0" smtClean="0"/>
              <a:t>Introducing PEEL…What does it stand for?</a:t>
            </a:r>
            <a:endParaRPr lang="en-GB"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7493" y="1340003"/>
            <a:ext cx="1231898" cy="1059026"/>
          </a:xfrm>
        </p:spPr>
      </p:pic>
      <p:sp>
        <p:nvSpPr>
          <p:cNvPr id="8" name="Right Arrow 7"/>
          <p:cNvSpPr/>
          <p:nvPr/>
        </p:nvSpPr>
        <p:spPr>
          <a:xfrm>
            <a:off x="3984866" y="1958866"/>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72" y="2676693"/>
            <a:ext cx="1041431" cy="106496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72" y="3986953"/>
            <a:ext cx="1041431" cy="1064967"/>
          </a:xfrm>
          <a:prstGeom prst="rect">
            <a:avLst/>
          </a:prstGeom>
        </p:spPr>
      </p:pic>
      <p:sp>
        <p:nvSpPr>
          <p:cNvPr id="14" name="Right Arrow 13"/>
          <p:cNvSpPr/>
          <p:nvPr/>
        </p:nvSpPr>
        <p:spPr>
          <a:xfrm>
            <a:off x="4032881" y="5782937"/>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3984865" y="4452598"/>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84865" y="3205732"/>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272" y="5329584"/>
            <a:ext cx="1142106" cy="1188587"/>
          </a:xfrm>
          <a:prstGeom prst="rect">
            <a:avLst/>
          </a:prstGeom>
        </p:spPr>
      </p:pic>
      <p:sp>
        <p:nvSpPr>
          <p:cNvPr id="2" name="TextBox 1"/>
          <p:cNvSpPr txBox="1"/>
          <p:nvPr/>
        </p:nvSpPr>
        <p:spPr>
          <a:xfrm>
            <a:off x="8944303" y="2240746"/>
            <a:ext cx="2785242" cy="2308324"/>
          </a:xfrm>
          <a:prstGeom prst="rect">
            <a:avLst/>
          </a:prstGeom>
          <a:noFill/>
          <a:ln>
            <a:solidFill>
              <a:srgbClr val="9933FF"/>
            </a:solidFill>
          </a:ln>
        </p:spPr>
        <p:txBody>
          <a:bodyPr wrap="square" rtlCol="0">
            <a:spAutoFit/>
          </a:bodyPr>
          <a:lstStyle/>
          <a:p>
            <a:r>
              <a:rPr lang="en-GB" sz="2400" b="1" dirty="0" smtClean="0"/>
              <a:t>Have you heard of PEE or PEEL before?</a:t>
            </a:r>
          </a:p>
          <a:p>
            <a:endParaRPr lang="en-GB" sz="2400" b="1" dirty="0"/>
          </a:p>
          <a:p>
            <a:r>
              <a:rPr lang="en-GB" sz="2400" b="1" dirty="0" smtClean="0"/>
              <a:t>Maybe in Year 5 or Year 6?</a:t>
            </a:r>
          </a:p>
          <a:p>
            <a:endParaRPr lang="en-GB" sz="2400" dirty="0" smtClean="0"/>
          </a:p>
        </p:txBody>
      </p:sp>
    </p:spTree>
    <p:extLst>
      <p:ext uri="{BB962C8B-B14F-4D97-AF65-F5344CB8AC3E}">
        <p14:creationId xmlns:p14="http://schemas.microsoft.com/office/powerpoint/2010/main" val="275999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5312" y="357463"/>
            <a:ext cx="9133488" cy="875095"/>
          </a:xfrm>
          <a:ln>
            <a:solidFill>
              <a:srgbClr val="7030A0"/>
            </a:solidFill>
          </a:ln>
        </p:spPr>
        <p:txBody>
          <a:bodyPr>
            <a:normAutofit fontScale="90000"/>
          </a:bodyPr>
          <a:lstStyle/>
          <a:p>
            <a:r>
              <a:rPr lang="en-GB" b="1" dirty="0" smtClean="0"/>
              <a:t>Introducing PEEL…What does it stand for?</a:t>
            </a:r>
            <a:endParaRPr lang="en-GB"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7493" y="1340003"/>
            <a:ext cx="1231898" cy="1059026"/>
          </a:xfrm>
        </p:spPr>
      </p:pic>
      <p:sp>
        <p:nvSpPr>
          <p:cNvPr id="8" name="Right Arrow 7"/>
          <p:cNvSpPr/>
          <p:nvPr/>
        </p:nvSpPr>
        <p:spPr>
          <a:xfrm>
            <a:off x="3984866" y="1958866"/>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72" y="2676693"/>
            <a:ext cx="1041431" cy="106496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72" y="3986953"/>
            <a:ext cx="1041431" cy="1064967"/>
          </a:xfrm>
          <a:prstGeom prst="rect">
            <a:avLst/>
          </a:prstGeom>
        </p:spPr>
      </p:pic>
      <p:sp>
        <p:nvSpPr>
          <p:cNvPr id="14" name="Right Arrow 13"/>
          <p:cNvSpPr/>
          <p:nvPr/>
        </p:nvSpPr>
        <p:spPr>
          <a:xfrm>
            <a:off x="4032881" y="5782937"/>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3984865" y="4452598"/>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84865" y="3205732"/>
            <a:ext cx="1375409" cy="281880"/>
          </a:xfrm>
          <a:prstGeom prst="rightArrow">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493" y="5329583"/>
            <a:ext cx="1142106" cy="1188587"/>
          </a:xfrm>
          <a:prstGeom prst="rect">
            <a:avLst/>
          </a:prstGeom>
        </p:spPr>
      </p:pic>
      <p:sp>
        <p:nvSpPr>
          <p:cNvPr id="21" name="TextBox 20"/>
          <p:cNvSpPr txBox="1"/>
          <p:nvPr/>
        </p:nvSpPr>
        <p:spPr>
          <a:xfrm>
            <a:off x="6589984" y="1569905"/>
            <a:ext cx="3342292" cy="769441"/>
          </a:xfrm>
          <a:prstGeom prst="rect">
            <a:avLst/>
          </a:prstGeom>
          <a:noFill/>
          <a:ln>
            <a:solidFill>
              <a:srgbClr val="9933FF"/>
            </a:solidFill>
          </a:ln>
        </p:spPr>
        <p:txBody>
          <a:bodyPr wrap="square" rtlCol="0">
            <a:spAutoFit/>
          </a:bodyPr>
          <a:lstStyle/>
          <a:p>
            <a:pPr algn="ctr"/>
            <a:r>
              <a:rPr lang="en-GB" sz="4400" b="1" dirty="0" smtClean="0">
                <a:solidFill>
                  <a:srgbClr val="00B050"/>
                </a:solidFill>
              </a:rPr>
              <a:t>Point</a:t>
            </a:r>
          </a:p>
        </p:txBody>
      </p:sp>
      <p:sp>
        <p:nvSpPr>
          <p:cNvPr id="22" name="TextBox 21"/>
          <p:cNvSpPr txBox="1"/>
          <p:nvPr/>
        </p:nvSpPr>
        <p:spPr>
          <a:xfrm>
            <a:off x="6611002" y="2961951"/>
            <a:ext cx="3321274" cy="769441"/>
          </a:xfrm>
          <a:prstGeom prst="rect">
            <a:avLst/>
          </a:prstGeom>
          <a:noFill/>
          <a:ln>
            <a:solidFill>
              <a:srgbClr val="9933FF"/>
            </a:solidFill>
          </a:ln>
        </p:spPr>
        <p:txBody>
          <a:bodyPr wrap="square" rtlCol="0">
            <a:spAutoFit/>
          </a:bodyPr>
          <a:lstStyle/>
          <a:p>
            <a:pPr algn="ctr"/>
            <a:r>
              <a:rPr lang="en-GB" sz="4400" b="1" dirty="0" smtClean="0">
                <a:solidFill>
                  <a:srgbClr val="00B050"/>
                </a:solidFill>
              </a:rPr>
              <a:t>Evidence</a:t>
            </a:r>
          </a:p>
        </p:txBody>
      </p:sp>
      <p:sp>
        <p:nvSpPr>
          <p:cNvPr id="23" name="TextBox 22"/>
          <p:cNvSpPr txBox="1"/>
          <p:nvPr/>
        </p:nvSpPr>
        <p:spPr>
          <a:xfrm>
            <a:off x="6632020" y="4208817"/>
            <a:ext cx="3300256" cy="769441"/>
          </a:xfrm>
          <a:prstGeom prst="rect">
            <a:avLst/>
          </a:prstGeom>
          <a:noFill/>
          <a:ln>
            <a:solidFill>
              <a:srgbClr val="9933FF"/>
            </a:solidFill>
          </a:ln>
        </p:spPr>
        <p:txBody>
          <a:bodyPr wrap="square" rtlCol="0">
            <a:spAutoFit/>
          </a:bodyPr>
          <a:lstStyle/>
          <a:p>
            <a:pPr algn="ctr"/>
            <a:r>
              <a:rPr lang="en-GB" sz="4400" b="1" dirty="0" smtClean="0">
                <a:solidFill>
                  <a:srgbClr val="00B050"/>
                </a:solidFill>
              </a:rPr>
              <a:t>Explanation</a:t>
            </a:r>
          </a:p>
        </p:txBody>
      </p:sp>
      <p:sp>
        <p:nvSpPr>
          <p:cNvPr id="24" name="TextBox 23"/>
          <p:cNvSpPr txBox="1"/>
          <p:nvPr/>
        </p:nvSpPr>
        <p:spPr>
          <a:xfrm>
            <a:off x="6611003" y="5680096"/>
            <a:ext cx="3321274" cy="769441"/>
          </a:xfrm>
          <a:prstGeom prst="rect">
            <a:avLst/>
          </a:prstGeom>
          <a:noFill/>
          <a:ln>
            <a:solidFill>
              <a:srgbClr val="9933FF"/>
            </a:solidFill>
          </a:ln>
        </p:spPr>
        <p:txBody>
          <a:bodyPr wrap="square" rtlCol="0">
            <a:spAutoFit/>
          </a:bodyPr>
          <a:lstStyle/>
          <a:p>
            <a:pPr algn="ctr"/>
            <a:r>
              <a:rPr lang="en-GB" sz="4400" b="1" dirty="0" smtClean="0">
                <a:solidFill>
                  <a:srgbClr val="00B050"/>
                </a:solidFill>
              </a:rPr>
              <a:t>Link</a:t>
            </a:r>
          </a:p>
        </p:txBody>
      </p:sp>
    </p:spTree>
    <p:extLst>
      <p:ext uri="{BB962C8B-B14F-4D97-AF65-F5344CB8AC3E}">
        <p14:creationId xmlns:p14="http://schemas.microsoft.com/office/powerpoint/2010/main" val="2062147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8374" y="239003"/>
            <a:ext cx="9732578"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Writing a PEEL Paragraph…The Burger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819" y="2469931"/>
            <a:ext cx="3802883" cy="2281730"/>
          </a:xfrm>
          <a:prstGeom prst="rect">
            <a:avLst/>
          </a:prstGeom>
        </p:spPr>
      </p:pic>
      <p:cxnSp>
        <p:nvCxnSpPr>
          <p:cNvPr id="6" name="Straight Arrow Connector 5"/>
          <p:cNvCxnSpPr/>
          <p:nvPr/>
        </p:nvCxnSpPr>
        <p:spPr>
          <a:xfrm flipV="1">
            <a:off x="6005542" y="2060028"/>
            <a:ext cx="2476306" cy="787091"/>
          </a:xfrm>
          <a:prstGeom prst="straightConnector1">
            <a:avLst/>
          </a:prstGeom>
          <a:ln>
            <a:solidFill>
              <a:srgbClr val="9933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78714" y="1622983"/>
            <a:ext cx="2459421" cy="1354217"/>
          </a:xfrm>
          <a:prstGeom prst="rect">
            <a:avLst/>
          </a:prstGeom>
          <a:noFill/>
          <a:ln>
            <a:solidFill>
              <a:srgbClr val="9933FF"/>
            </a:solidFill>
          </a:ln>
        </p:spPr>
        <p:txBody>
          <a:bodyPr wrap="square" rtlCol="0">
            <a:spAutoFit/>
          </a:bodyPr>
          <a:lstStyle/>
          <a:p>
            <a:r>
              <a:rPr lang="en-GB" sz="2800" b="1" dirty="0" smtClean="0">
                <a:solidFill>
                  <a:srgbClr val="7030A0"/>
                </a:solidFill>
              </a:rPr>
              <a:t>P</a:t>
            </a:r>
            <a:r>
              <a:rPr lang="en-GB" sz="2800" b="1" dirty="0" smtClean="0"/>
              <a:t>oint</a:t>
            </a:r>
            <a:r>
              <a:rPr lang="en-GB" dirty="0" smtClean="0"/>
              <a:t> =  Your opening sentence which focuses on the question you have been asked. </a:t>
            </a:r>
          </a:p>
        </p:txBody>
      </p:sp>
      <p:sp>
        <p:nvSpPr>
          <p:cNvPr id="10" name="TextBox 9"/>
          <p:cNvSpPr txBox="1"/>
          <p:nvPr/>
        </p:nvSpPr>
        <p:spPr>
          <a:xfrm>
            <a:off x="273376" y="2060028"/>
            <a:ext cx="2459421" cy="1354217"/>
          </a:xfrm>
          <a:prstGeom prst="rect">
            <a:avLst/>
          </a:prstGeom>
          <a:noFill/>
          <a:ln>
            <a:solidFill>
              <a:srgbClr val="9933FF"/>
            </a:solidFill>
          </a:ln>
        </p:spPr>
        <p:txBody>
          <a:bodyPr wrap="square" rtlCol="0">
            <a:spAutoFit/>
          </a:bodyPr>
          <a:lstStyle/>
          <a:p>
            <a:r>
              <a:rPr lang="en-GB" sz="2800" b="1" dirty="0" smtClean="0">
                <a:solidFill>
                  <a:srgbClr val="7030A0"/>
                </a:solidFill>
              </a:rPr>
              <a:t>E</a:t>
            </a:r>
            <a:r>
              <a:rPr lang="en-GB" sz="2800" b="1" dirty="0" smtClean="0"/>
              <a:t>vidence</a:t>
            </a:r>
            <a:r>
              <a:rPr lang="en-GB" dirty="0" smtClean="0"/>
              <a:t> =  The quote you have selected from the text to support your ideas.</a:t>
            </a:r>
          </a:p>
        </p:txBody>
      </p:sp>
      <p:sp>
        <p:nvSpPr>
          <p:cNvPr id="11" name="TextBox 10"/>
          <p:cNvSpPr txBox="1"/>
          <p:nvPr/>
        </p:nvSpPr>
        <p:spPr>
          <a:xfrm>
            <a:off x="8635385" y="4231324"/>
            <a:ext cx="2951134" cy="2185214"/>
          </a:xfrm>
          <a:prstGeom prst="rect">
            <a:avLst/>
          </a:prstGeom>
          <a:noFill/>
          <a:ln>
            <a:solidFill>
              <a:srgbClr val="9933FF"/>
            </a:solidFill>
          </a:ln>
        </p:spPr>
        <p:txBody>
          <a:bodyPr wrap="square" rtlCol="0">
            <a:spAutoFit/>
          </a:bodyPr>
          <a:lstStyle/>
          <a:p>
            <a:r>
              <a:rPr lang="en-GB" sz="2800" b="1" dirty="0" smtClean="0">
                <a:solidFill>
                  <a:srgbClr val="7030A0"/>
                </a:solidFill>
              </a:rPr>
              <a:t>E</a:t>
            </a:r>
            <a:r>
              <a:rPr lang="en-GB" sz="2800" b="1" dirty="0" smtClean="0"/>
              <a:t>xplanation</a:t>
            </a:r>
            <a:r>
              <a:rPr lang="en-GB" dirty="0" smtClean="0"/>
              <a:t> = Your analysis of the quote you have selected. You breaking it apart and explaining it in as much detail as you can to show your understanding of it.</a:t>
            </a:r>
            <a:endParaRPr lang="en-GB" dirty="0"/>
          </a:p>
        </p:txBody>
      </p:sp>
      <p:cxnSp>
        <p:nvCxnSpPr>
          <p:cNvPr id="13" name="Straight Arrow Connector 12"/>
          <p:cNvCxnSpPr/>
          <p:nvPr/>
        </p:nvCxnSpPr>
        <p:spPr>
          <a:xfrm flipH="1" flipV="1">
            <a:off x="2829663" y="3090041"/>
            <a:ext cx="2152240" cy="294290"/>
          </a:xfrm>
          <a:prstGeom prst="straightConnector1">
            <a:avLst/>
          </a:prstGeom>
          <a:ln>
            <a:solidFill>
              <a:srgbClr val="9933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95697" y="3878317"/>
            <a:ext cx="2060027" cy="1028339"/>
          </a:xfrm>
          <a:prstGeom prst="straightConnector1">
            <a:avLst/>
          </a:prstGeom>
          <a:ln>
            <a:solidFill>
              <a:srgbClr val="9933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1390" y="4851579"/>
            <a:ext cx="2459421" cy="1631216"/>
          </a:xfrm>
          <a:prstGeom prst="rect">
            <a:avLst/>
          </a:prstGeom>
          <a:noFill/>
          <a:ln>
            <a:solidFill>
              <a:srgbClr val="9933FF"/>
            </a:solidFill>
          </a:ln>
        </p:spPr>
        <p:txBody>
          <a:bodyPr wrap="square" rtlCol="0">
            <a:spAutoFit/>
          </a:bodyPr>
          <a:lstStyle/>
          <a:p>
            <a:r>
              <a:rPr lang="en-GB" sz="2800" b="1" dirty="0" smtClean="0">
                <a:solidFill>
                  <a:srgbClr val="7030A0"/>
                </a:solidFill>
              </a:rPr>
              <a:t>L</a:t>
            </a:r>
            <a:r>
              <a:rPr lang="en-GB" sz="2800" b="1" dirty="0" smtClean="0"/>
              <a:t>ink</a:t>
            </a:r>
            <a:r>
              <a:rPr lang="en-GB" dirty="0" smtClean="0"/>
              <a:t> =  The link back to the question to keep your answer focused on what you have been asked.</a:t>
            </a:r>
          </a:p>
        </p:txBody>
      </p:sp>
      <p:cxnSp>
        <p:nvCxnSpPr>
          <p:cNvPr id="21" name="Straight Arrow Connector 20"/>
          <p:cNvCxnSpPr/>
          <p:nvPr/>
        </p:nvCxnSpPr>
        <p:spPr>
          <a:xfrm flipH="1">
            <a:off x="3111062" y="4151586"/>
            <a:ext cx="1481959" cy="1502980"/>
          </a:xfrm>
          <a:prstGeom prst="straightConnector1">
            <a:avLst/>
          </a:prstGeom>
          <a:ln>
            <a:solidFill>
              <a:srgbClr val="99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281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1547</Words>
  <Application>Microsoft Office PowerPoint</Application>
  <PresentationFormat>Custom</PresentationFormat>
  <Paragraphs>159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Private Reading – 10 Mins</vt:lpstr>
      <vt:lpstr>Starter - Parents’ Sayings</vt:lpstr>
      <vt:lpstr>PowerPoint Presentation</vt:lpstr>
      <vt:lpstr>PowerPoint Presentation</vt:lpstr>
      <vt:lpstr>PowerPoint Presentation</vt:lpstr>
      <vt:lpstr>Introducing PEEL…What does it stand for?</vt:lpstr>
      <vt:lpstr>Introducing PEEL…What does it stand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Holt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Mirza</dc:creator>
  <cp:lastModifiedBy>Emily Waddilove</cp:lastModifiedBy>
  <cp:revision>1</cp:revision>
  <dcterms:created xsi:type="dcterms:W3CDTF">2017-10-12T09:41:55Z</dcterms:created>
  <dcterms:modified xsi:type="dcterms:W3CDTF">2017-11-09T13:05:29Z</dcterms:modified>
</cp:coreProperties>
</file>