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548262-026F-42DE-A1FE-F31F02ACFDDB}" type="datetimeFigureOut">
              <a:rPr lang="en-GB" smtClean="0"/>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368839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548262-026F-42DE-A1FE-F31F02ACFDDB}" type="datetimeFigureOut">
              <a:rPr lang="en-GB" smtClean="0"/>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308001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548262-026F-42DE-A1FE-F31F02ACFDDB}" type="datetimeFigureOut">
              <a:rPr lang="en-GB" smtClean="0"/>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4122000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58926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70858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94786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18738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950914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66222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66826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1282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548262-026F-42DE-A1FE-F31F02ACFDDB}" type="datetimeFigureOut">
              <a:rPr lang="en-GB" smtClean="0"/>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28448605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40680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17330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1462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48262-026F-42DE-A1FE-F31F02ACFDDB}" type="datetimeFigureOut">
              <a:rPr lang="en-GB" smtClean="0"/>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4039337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548262-026F-42DE-A1FE-F31F02ACFDDB}" type="datetimeFigureOut">
              <a:rPr lang="en-GB" smtClean="0"/>
              <a:t>08/07/2016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399597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548262-026F-42DE-A1FE-F31F02ACFDDB}" type="datetimeFigureOut">
              <a:rPr lang="en-GB" smtClean="0"/>
              <a:t>08/07/2016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232606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548262-026F-42DE-A1FE-F31F02ACFDDB}" type="datetimeFigureOut">
              <a:rPr lang="en-GB" smtClean="0"/>
              <a:t>08/07/2016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281375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48262-026F-42DE-A1FE-F31F02ACFDDB}" type="datetimeFigureOut">
              <a:rPr lang="en-GB" smtClean="0"/>
              <a:t>08/07/2016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108716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48262-026F-42DE-A1FE-F31F02ACFDDB}" type="datetimeFigureOut">
              <a:rPr lang="en-GB" smtClean="0"/>
              <a:t>08/07/2016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135051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48262-026F-42DE-A1FE-F31F02ACFDDB}" type="datetimeFigureOut">
              <a:rPr lang="en-GB" smtClean="0"/>
              <a:t>08/07/2016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E64EF7-6514-483E-B113-BAEF85526F5D}" type="slidenum">
              <a:rPr lang="en-GB" smtClean="0"/>
              <a:t>‹#›</a:t>
            </a:fld>
            <a:endParaRPr lang="en-GB"/>
          </a:p>
        </p:txBody>
      </p:sp>
    </p:spTree>
    <p:extLst>
      <p:ext uri="{BB962C8B-B14F-4D97-AF65-F5344CB8AC3E}">
        <p14:creationId xmlns:p14="http://schemas.microsoft.com/office/powerpoint/2010/main" val="17151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48262-026F-42DE-A1FE-F31F02ACFDDB}" type="datetimeFigureOut">
              <a:rPr lang="en-GB" smtClean="0"/>
              <a:t>08/07/2016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64EF7-6514-483E-B113-BAEF85526F5D}" type="slidenum">
              <a:rPr lang="en-GB" smtClean="0"/>
              <a:t>‹#›</a:t>
            </a:fld>
            <a:endParaRPr lang="en-GB"/>
          </a:p>
        </p:txBody>
      </p:sp>
    </p:spTree>
    <p:extLst>
      <p:ext uri="{BB962C8B-B14F-4D97-AF65-F5344CB8AC3E}">
        <p14:creationId xmlns:p14="http://schemas.microsoft.com/office/powerpoint/2010/main" val="2789780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F38D3-DFAB-42B3-8CFD-BE05CF7B6B11}"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5EFC7-AF64-4B02-A832-C69AE27703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9955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0124" y="1954924"/>
            <a:ext cx="8644760" cy="4351338"/>
          </a:xfrm>
        </p:spPr>
        <p:txBody>
          <a:bodyPr>
            <a:normAutofit/>
          </a:bodyPr>
          <a:lstStyle/>
          <a:p>
            <a:pPr marL="0" indent="0">
              <a:buNone/>
            </a:pPr>
            <a:r>
              <a:rPr lang="en-GB" dirty="0" smtClean="0">
                <a:solidFill>
                  <a:srgbClr val="7030A0"/>
                </a:solidFill>
              </a:rPr>
              <a:t>The opening lines of Rosen’s poem show how the parent is clearly not happy doing everything for the child.</a:t>
            </a:r>
            <a:r>
              <a:rPr lang="en-GB" dirty="0" smtClean="0"/>
              <a:t> </a:t>
            </a:r>
            <a:r>
              <a:rPr lang="en-GB" dirty="0" smtClean="0">
                <a:solidFill>
                  <a:srgbClr val="00B050"/>
                </a:solidFill>
              </a:rPr>
              <a:t>For example, “You’re old enough to wash your own socks”. </a:t>
            </a:r>
            <a:r>
              <a:rPr lang="en-GB" dirty="0" smtClean="0">
                <a:solidFill>
                  <a:srgbClr val="0070C0"/>
                </a:solidFill>
              </a:rPr>
              <a:t>This shows how the parent would like their child do some things for themselves rather than always relying on them. </a:t>
            </a:r>
            <a:r>
              <a:rPr lang="en-GB" dirty="0" smtClean="0">
                <a:solidFill>
                  <a:srgbClr val="FF0000"/>
                </a:solidFill>
              </a:rPr>
              <a:t>Rosen is telling us how sometimes parents can get annoyed with their children but they still love them.</a:t>
            </a:r>
            <a:endParaRPr lang="en-GB" dirty="0">
              <a:solidFill>
                <a:srgbClr val="0070C0"/>
              </a:solidFill>
            </a:endParaRPr>
          </a:p>
        </p:txBody>
      </p:sp>
      <p:sp>
        <p:nvSpPr>
          <p:cNvPr id="4" name="Title 1"/>
          <p:cNvSpPr txBox="1">
            <a:spLocks/>
          </p:cNvSpPr>
          <p:nvPr/>
        </p:nvSpPr>
        <p:spPr>
          <a:xfrm>
            <a:off x="378374" y="239003"/>
            <a:ext cx="6327226" cy="875095"/>
          </a:xfrm>
          <a:prstGeom prst="rect">
            <a:avLst/>
          </a:prstGeom>
          <a:ln>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smtClean="0"/>
              <a:t>A Model PEEL Paragraph</a:t>
            </a:r>
          </a:p>
        </p:txBody>
      </p:sp>
      <p:cxnSp>
        <p:nvCxnSpPr>
          <p:cNvPr id="6" name="Straight Arrow Connector 5"/>
          <p:cNvCxnSpPr/>
          <p:nvPr/>
        </p:nvCxnSpPr>
        <p:spPr>
          <a:xfrm flipV="1">
            <a:off x="7514897" y="924910"/>
            <a:ext cx="1292772" cy="1030014"/>
          </a:xfrm>
          <a:prstGeom prst="straightConnector1">
            <a:avLst/>
          </a:prstGeom>
          <a:ln>
            <a:solidFill>
              <a:srgbClr val="9933FF"/>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630104" y="2655066"/>
            <a:ext cx="806669" cy="125902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965324" y="601842"/>
            <a:ext cx="1902373" cy="584775"/>
          </a:xfrm>
          <a:prstGeom prst="rect">
            <a:avLst/>
          </a:prstGeom>
          <a:noFill/>
          <a:ln>
            <a:solidFill>
              <a:srgbClr val="9933FF"/>
            </a:solidFill>
          </a:ln>
        </p:spPr>
        <p:txBody>
          <a:bodyPr wrap="square" rtlCol="0">
            <a:spAutoFit/>
          </a:bodyPr>
          <a:lstStyle/>
          <a:p>
            <a:pPr algn="ctr"/>
            <a:r>
              <a:rPr lang="en-GB" sz="3200" b="1" dirty="0" smtClean="0">
                <a:solidFill>
                  <a:srgbClr val="9933FF"/>
                </a:solidFill>
              </a:rPr>
              <a:t>Point</a:t>
            </a:r>
            <a:endParaRPr lang="en-GB" sz="3200" b="1" dirty="0">
              <a:solidFill>
                <a:srgbClr val="9933FF"/>
              </a:solidFill>
            </a:endParaRPr>
          </a:p>
        </p:txBody>
      </p:sp>
      <p:sp>
        <p:nvSpPr>
          <p:cNvPr id="14" name="TextBox 13"/>
          <p:cNvSpPr txBox="1"/>
          <p:nvPr/>
        </p:nvSpPr>
        <p:spPr>
          <a:xfrm>
            <a:off x="378374" y="5437680"/>
            <a:ext cx="2201918" cy="584775"/>
          </a:xfrm>
          <a:prstGeom prst="rect">
            <a:avLst/>
          </a:prstGeom>
          <a:noFill/>
          <a:ln>
            <a:solidFill>
              <a:srgbClr val="0070C0"/>
            </a:solidFill>
          </a:ln>
        </p:spPr>
        <p:txBody>
          <a:bodyPr wrap="square" rtlCol="0">
            <a:spAutoFit/>
          </a:bodyPr>
          <a:lstStyle/>
          <a:p>
            <a:pPr algn="ctr"/>
            <a:r>
              <a:rPr lang="en-GB" sz="3200" b="1" dirty="0" smtClean="0">
                <a:solidFill>
                  <a:srgbClr val="0070C0"/>
                </a:solidFill>
              </a:rPr>
              <a:t>Explanation</a:t>
            </a:r>
          </a:p>
        </p:txBody>
      </p:sp>
      <p:sp>
        <p:nvSpPr>
          <p:cNvPr id="15" name="TextBox 14"/>
          <p:cNvSpPr txBox="1"/>
          <p:nvPr/>
        </p:nvSpPr>
        <p:spPr>
          <a:xfrm>
            <a:off x="10300138" y="4018411"/>
            <a:ext cx="1728952" cy="584775"/>
          </a:xfrm>
          <a:prstGeom prst="rect">
            <a:avLst/>
          </a:prstGeom>
          <a:noFill/>
          <a:ln>
            <a:solidFill>
              <a:srgbClr val="00B050"/>
            </a:solidFill>
          </a:ln>
        </p:spPr>
        <p:txBody>
          <a:bodyPr wrap="square" rtlCol="0">
            <a:spAutoFit/>
          </a:bodyPr>
          <a:lstStyle/>
          <a:p>
            <a:pPr algn="ctr"/>
            <a:r>
              <a:rPr lang="en-GB" sz="3200" b="1" dirty="0" smtClean="0">
                <a:solidFill>
                  <a:srgbClr val="00B050"/>
                </a:solidFill>
              </a:rPr>
              <a:t>Evidence</a:t>
            </a:r>
          </a:p>
        </p:txBody>
      </p:sp>
      <p:sp>
        <p:nvSpPr>
          <p:cNvPr id="27" name="TextBox 26"/>
          <p:cNvSpPr txBox="1"/>
          <p:nvPr/>
        </p:nvSpPr>
        <p:spPr>
          <a:xfrm>
            <a:off x="8807669" y="5702032"/>
            <a:ext cx="1329560" cy="584775"/>
          </a:xfrm>
          <a:prstGeom prst="rect">
            <a:avLst/>
          </a:prstGeom>
          <a:noFill/>
          <a:ln>
            <a:solidFill>
              <a:srgbClr val="FF0000"/>
            </a:solidFill>
          </a:ln>
        </p:spPr>
        <p:txBody>
          <a:bodyPr wrap="square" rtlCol="0">
            <a:spAutoFit/>
          </a:bodyPr>
          <a:lstStyle/>
          <a:p>
            <a:pPr algn="ctr"/>
            <a:r>
              <a:rPr lang="en-GB" sz="3200" b="1" dirty="0" smtClean="0">
                <a:solidFill>
                  <a:srgbClr val="FF0000"/>
                </a:solidFill>
              </a:rPr>
              <a:t>Link</a:t>
            </a:r>
          </a:p>
        </p:txBody>
      </p:sp>
      <p:cxnSp>
        <p:nvCxnSpPr>
          <p:cNvPr id="29" name="Straight Arrow Connector 28"/>
          <p:cNvCxnSpPr/>
          <p:nvPr/>
        </p:nvCxnSpPr>
        <p:spPr>
          <a:xfrm>
            <a:off x="7767145" y="4703351"/>
            <a:ext cx="882869" cy="11667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145628" y="3373821"/>
            <a:ext cx="588579" cy="1912882"/>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235185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8518" y="1857156"/>
            <a:ext cx="8652641" cy="2872499"/>
          </a:xfrm>
        </p:spPr>
        <p:txBody>
          <a:bodyPr>
            <a:noAutofit/>
          </a:bodyPr>
          <a:lstStyle/>
          <a:p>
            <a:pPr marL="0" indent="0">
              <a:buNone/>
            </a:pPr>
            <a:r>
              <a:rPr lang="en-GB" sz="3200" dirty="0" smtClean="0">
                <a:solidFill>
                  <a:srgbClr val="9933FF"/>
                </a:solidFill>
              </a:rPr>
              <a:t>Rosen show us how parents can be quite demanding of their children. </a:t>
            </a:r>
            <a:r>
              <a:rPr lang="en-GB" sz="3200" dirty="0" smtClean="0"/>
              <a:t>For example, “</a:t>
            </a:r>
            <a:r>
              <a:rPr lang="en-GB" sz="3200" dirty="0" smtClean="0">
                <a:solidFill>
                  <a:srgbClr val="00B050"/>
                </a:solidFill>
              </a:rPr>
              <a:t>do you know what a Hoover is?” </a:t>
            </a:r>
            <a:r>
              <a:rPr lang="en-GB" sz="3200" dirty="0" smtClean="0"/>
              <a:t>The parent would like their child to clean up after themselves, rather than leaving it up to others. Rosen is trying to show how the parent would like their child to help around the house.</a:t>
            </a:r>
            <a:endParaRPr lang="en-GB" sz="3200" dirty="0"/>
          </a:p>
        </p:txBody>
      </p:sp>
      <p:sp>
        <p:nvSpPr>
          <p:cNvPr id="4" name="Title 1"/>
          <p:cNvSpPr txBox="1">
            <a:spLocks/>
          </p:cNvSpPr>
          <p:nvPr/>
        </p:nvSpPr>
        <p:spPr>
          <a:xfrm>
            <a:off x="378373" y="239003"/>
            <a:ext cx="9942786" cy="875095"/>
          </a:xfrm>
          <a:prstGeom prst="rect">
            <a:avLst/>
          </a:prstGeom>
          <a:ln>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smtClean="0">
                <a:solidFill>
                  <a:prstClr val="black"/>
                </a:solidFill>
              </a:rPr>
              <a:t>Text Detective – Locate and Label </a:t>
            </a:r>
            <a:r>
              <a:rPr lang="en-GB" b="1" dirty="0">
                <a:solidFill>
                  <a:prstClr val="black"/>
                </a:solidFill>
              </a:rPr>
              <a:t>t</a:t>
            </a:r>
            <a:r>
              <a:rPr lang="en-GB" b="1" dirty="0" smtClean="0">
                <a:solidFill>
                  <a:prstClr val="black"/>
                </a:solidFill>
              </a:rPr>
              <a:t>he PEEL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035882">
            <a:off x="10573685" y="297842"/>
            <a:ext cx="1386240" cy="115520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6579" y="4960883"/>
            <a:ext cx="1788939" cy="1675518"/>
          </a:xfrm>
          <a:prstGeom prst="rect">
            <a:avLst/>
          </a:prstGeom>
        </p:spPr>
      </p:pic>
      <p:sp>
        <p:nvSpPr>
          <p:cNvPr id="7" name="TextBox 6"/>
          <p:cNvSpPr txBox="1"/>
          <p:nvPr/>
        </p:nvSpPr>
        <p:spPr>
          <a:xfrm>
            <a:off x="8765628" y="1272381"/>
            <a:ext cx="1460938" cy="584775"/>
          </a:xfrm>
          <a:prstGeom prst="rect">
            <a:avLst/>
          </a:prstGeom>
          <a:noFill/>
          <a:ln>
            <a:solidFill>
              <a:srgbClr val="9933FF"/>
            </a:solidFill>
          </a:ln>
        </p:spPr>
        <p:txBody>
          <a:bodyPr wrap="square" rtlCol="0">
            <a:spAutoFit/>
          </a:bodyPr>
          <a:lstStyle/>
          <a:p>
            <a:pPr algn="ctr"/>
            <a:r>
              <a:rPr lang="en-GB" sz="3200" b="1" dirty="0">
                <a:solidFill>
                  <a:srgbClr val="9933FF"/>
                </a:solidFill>
              </a:rPr>
              <a:t>Point</a:t>
            </a:r>
            <a:endParaRPr lang="en-GB" sz="3200" b="1" dirty="0">
              <a:solidFill>
                <a:srgbClr val="9933FF"/>
              </a:solidFill>
            </a:endParaRPr>
          </a:p>
        </p:txBody>
      </p:sp>
      <p:sp>
        <p:nvSpPr>
          <p:cNvPr id="8" name="TextBox 7"/>
          <p:cNvSpPr txBox="1"/>
          <p:nvPr/>
        </p:nvSpPr>
        <p:spPr>
          <a:xfrm>
            <a:off x="10226566" y="3125032"/>
            <a:ext cx="1728952" cy="584775"/>
          </a:xfrm>
          <a:prstGeom prst="rect">
            <a:avLst/>
          </a:prstGeom>
          <a:noFill/>
          <a:ln>
            <a:solidFill>
              <a:srgbClr val="00B050"/>
            </a:solidFill>
          </a:ln>
        </p:spPr>
        <p:txBody>
          <a:bodyPr wrap="square" rtlCol="0">
            <a:spAutoFit/>
          </a:bodyPr>
          <a:lstStyle/>
          <a:p>
            <a:pPr algn="ctr"/>
            <a:r>
              <a:rPr lang="en-GB" sz="3200" b="1" dirty="0">
                <a:solidFill>
                  <a:srgbClr val="00B050"/>
                </a:solidFill>
              </a:rPr>
              <a:t>Evidence</a:t>
            </a:r>
          </a:p>
        </p:txBody>
      </p:sp>
      <p:cxnSp>
        <p:nvCxnSpPr>
          <p:cNvPr id="9" name="Straight Arrow Connector 8"/>
          <p:cNvCxnSpPr/>
          <p:nvPr/>
        </p:nvCxnSpPr>
        <p:spPr>
          <a:xfrm flipV="1">
            <a:off x="8128857" y="1698873"/>
            <a:ext cx="567559" cy="158283"/>
          </a:xfrm>
          <a:prstGeom prst="straightConnector1">
            <a:avLst/>
          </a:prstGeom>
          <a:ln>
            <a:solidFill>
              <a:srgbClr val="9933FF"/>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0166579" y="2617076"/>
            <a:ext cx="837752" cy="43092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2" name="TextBox 11"/>
          <p:cNvSpPr txBox="1"/>
          <p:nvPr/>
        </p:nvSpPr>
        <p:spPr>
          <a:xfrm>
            <a:off x="750514" y="5472713"/>
            <a:ext cx="2609374" cy="584775"/>
          </a:xfrm>
          <a:prstGeom prst="rect">
            <a:avLst/>
          </a:prstGeom>
          <a:noFill/>
          <a:ln>
            <a:solidFill>
              <a:srgbClr val="0070C0"/>
            </a:solidFill>
          </a:ln>
        </p:spPr>
        <p:txBody>
          <a:bodyPr wrap="square" rtlCol="0">
            <a:spAutoFit/>
          </a:bodyPr>
          <a:lstStyle/>
          <a:p>
            <a:pPr algn="ctr"/>
            <a:r>
              <a:rPr lang="en-GB" sz="3200" b="1" dirty="0">
                <a:solidFill>
                  <a:srgbClr val="0070C0"/>
                </a:solidFill>
              </a:rPr>
              <a:t>Explanation?</a:t>
            </a:r>
          </a:p>
        </p:txBody>
      </p:sp>
      <p:sp>
        <p:nvSpPr>
          <p:cNvPr id="13" name="TextBox 12"/>
          <p:cNvSpPr txBox="1"/>
          <p:nvPr/>
        </p:nvSpPr>
        <p:spPr>
          <a:xfrm>
            <a:off x="7083076" y="5472713"/>
            <a:ext cx="1329560" cy="584775"/>
          </a:xfrm>
          <a:prstGeom prst="rect">
            <a:avLst/>
          </a:prstGeom>
          <a:noFill/>
          <a:ln>
            <a:solidFill>
              <a:srgbClr val="FF0000"/>
            </a:solidFill>
          </a:ln>
        </p:spPr>
        <p:txBody>
          <a:bodyPr wrap="square" rtlCol="0">
            <a:spAutoFit/>
          </a:bodyPr>
          <a:lstStyle/>
          <a:p>
            <a:pPr algn="ctr"/>
            <a:r>
              <a:rPr lang="en-GB" sz="3200" b="1" dirty="0">
                <a:solidFill>
                  <a:srgbClr val="FF0000"/>
                </a:solidFill>
              </a:rPr>
              <a:t>Link?</a:t>
            </a:r>
          </a:p>
        </p:txBody>
      </p:sp>
    </p:spTree>
    <p:extLst>
      <p:ext uri="{BB962C8B-B14F-4D97-AF65-F5344CB8AC3E}">
        <p14:creationId xmlns:p14="http://schemas.microsoft.com/office/powerpoint/2010/main" val="1550340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solidFill>
                  <a:srgbClr val="9933FF"/>
                </a:solidFill>
              </a:rPr>
              <a:t>The parent in this poem seems quite annoyed. </a:t>
            </a:r>
            <a:r>
              <a:rPr lang="en-GB" dirty="0" smtClean="0"/>
              <a:t>This is shown when Rosen says </a:t>
            </a:r>
            <a:r>
              <a:rPr lang="en-GB" dirty="0" smtClean="0">
                <a:solidFill>
                  <a:srgbClr val="00B050"/>
                </a:solidFill>
              </a:rPr>
              <a:t>“he’s not coming through that door again”. </a:t>
            </a:r>
            <a:r>
              <a:rPr lang="en-GB" dirty="0" smtClean="0">
                <a:solidFill>
                  <a:srgbClr val="0070C0"/>
                </a:solidFill>
              </a:rPr>
              <a:t>The parent is upset with their child. It could be the child has not done what they have asked.</a:t>
            </a:r>
            <a:endParaRPr lang="en-GB" dirty="0">
              <a:solidFill>
                <a:srgbClr val="0070C0"/>
              </a:solidFill>
            </a:endParaRPr>
          </a:p>
        </p:txBody>
      </p:sp>
      <p:sp>
        <p:nvSpPr>
          <p:cNvPr id="4" name="Title 1"/>
          <p:cNvSpPr txBox="1">
            <a:spLocks/>
          </p:cNvSpPr>
          <p:nvPr/>
        </p:nvSpPr>
        <p:spPr>
          <a:xfrm>
            <a:off x="378373" y="365127"/>
            <a:ext cx="9196552" cy="941211"/>
          </a:xfrm>
          <a:prstGeom prst="rect">
            <a:avLst/>
          </a:prstGeom>
          <a:ln>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smtClean="0"/>
              <a:t>Your turn – </a:t>
            </a:r>
            <a:r>
              <a:rPr lang="en-GB" b="1" dirty="0"/>
              <a:t>h</a:t>
            </a:r>
            <a:r>
              <a:rPr lang="en-GB" b="1" dirty="0" smtClean="0"/>
              <a:t>ave a go at this one…</a:t>
            </a:r>
          </a:p>
        </p:txBody>
      </p:sp>
      <p:sp>
        <p:nvSpPr>
          <p:cNvPr id="5" name="TextBox 4"/>
          <p:cNvSpPr txBox="1"/>
          <p:nvPr/>
        </p:nvSpPr>
        <p:spPr>
          <a:xfrm>
            <a:off x="2051789" y="4421707"/>
            <a:ext cx="2459421" cy="1384995"/>
          </a:xfrm>
          <a:prstGeom prst="rect">
            <a:avLst/>
          </a:prstGeom>
          <a:noFill/>
          <a:ln>
            <a:solidFill>
              <a:srgbClr val="0070C0"/>
            </a:solidFill>
          </a:ln>
        </p:spPr>
        <p:txBody>
          <a:bodyPr wrap="square" rtlCol="0">
            <a:spAutoFit/>
          </a:bodyPr>
          <a:lstStyle/>
          <a:p>
            <a:r>
              <a:rPr lang="en-GB" sz="2800" b="1" dirty="0" smtClean="0">
                <a:solidFill>
                  <a:srgbClr val="0070C0"/>
                </a:solidFill>
              </a:rPr>
              <a:t>Can you add to the above explanation?</a:t>
            </a:r>
            <a:endParaRPr lang="en-GB" dirty="0" smtClean="0">
              <a:solidFill>
                <a:srgbClr val="0070C0"/>
              </a:solidFill>
            </a:endParaRPr>
          </a:p>
        </p:txBody>
      </p:sp>
      <p:sp>
        <p:nvSpPr>
          <p:cNvPr id="6" name="TextBox 5"/>
          <p:cNvSpPr txBox="1"/>
          <p:nvPr/>
        </p:nvSpPr>
        <p:spPr>
          <a:xfrm>
            <a:off x="6881293" y="4421707"/>
            <a:ext cx="2459421" cy="1384995"/>
          </a:xfrm>
          <a:prstGeom prst="rect">
            <a:avLst/>
          </a:prstGeom>
          <a:noFill/>
          <a:ln>
            <a:solidFill>
              <a:srgbClr val="FF0000"/>
            </a:solidFill>
          </a:ln>
        </p:spPr>
        <p:txBody>
          <a:bodyPr wrap="square" rtlCol="0">
            <a:spAutoFit/>
          </a:bodyPr>
          <a:lstStyle/>
          <a:p>
            <a:r>
              <a:rPr lang="en-GB" sz="2800" b="1" dirty="0" smtClean="0">
                <a:solidFill>
                  <a:srgbClr val="FF0000"/>
                </a:solidFill>
              </a:rPr>
              <a:t>Can you write a link back to the question?</a:t>
            </a:r>
            <a:endParaRPr lang="en-GB" dirty="0" smtClean="0">
              <a:solidFill>
                <a:srgbClr val="FF0000"/>
              </a:solidFill>
            </a:endParaRPr>
          </a:p>
        </p:txBody>
      </p:sp>
    </p:spTree>
    <p:extLst>
      <p:ext uri="{BB962C8B-B14F-4D97-AF65-F5344CB8AC3E}">
        <p14:creationId xmlns:p14="http://schemas.microsoft.com/office/powerpoint/2010/main" val="2778539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Calibri Light</vt:lpstr>
      <vt:lpstr>Office Theme</vt:lpstr>
      <vt:lpstr>1_Office Theme</vt:lpstr>
      <vt:lpstr>PowerPoint Presentation</vt:lpstr>
      <vt:lpstr>PowerPoint Presentation</vt:lpstr>
      <vt:lpstr>PowerPoint Presentation</vt:lpstr>
    </vt:vector>
  </TitlesOfParts>
  <Company>The Holt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L Mirza</dc:creator>
  <cp:lastModifiedBy>Ms L Mirza</cp:lastModifiedBy>
  <cp:revision>1</cp:revision>
  <dcterms:created xsi:type="dcterms:W3CDTF">2016-07-08T12:50:40Z</dcterms:created>
  <dcterms:modified xsi:type="dcterms:W3CDTF">2016-07-08T12:50:51Z</dcterms:modified>
</cp:coreProperties>
</file>