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0160000" cy="7620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addilove" userId="cda6e39d-023b-4ebe-bed6-60e8b6b2844d" providerId="ADAL" clId="{A61176EB-25EA-4297-91F0-E1807836F24E}"/>
    <pc:docChg chg="delSld modSld">
      <pc:chgData name="Emily Waddilove" userId="cda6e39d-023b-4ebe-bed6-60e8b6b2844d" providerId="ADAL" clId="{A61176EB-25EA-4297-91F0-E1807836F24E}" dt="2022-04-28T16:24:46.636" v="2" actId="2696"/>
      <pc:docMkLst>
        <pc:docMk/>
      </pc:docMkLst>
      <pc:sldChg chg="modSp mod">
        <pc:chgData name="Emily Waddilove" userId="cda6e39d-023b-4ebe-bed6-60e8b6b2844d" providerId="ADAL" clId="{A61176EB-25EA-4297-91F0-E1807836F24E}" dt="2022-04-28T16:24:05.429" v="0" actId="255"/>
        <pc:sldMkLst>
          <pc:docMk/>
          <pc:sldMk cId="1810058839" sldId="257"/>
        </pc:sldMkLst>
        <pc:spChg chg="mod">
          <ac:chgData name="Emily Waddilove" userId="cda6e39d-023b-4ebe-bed6-60e8b6b2844d" providerId="ADAL" clId="{A61176EB-25EA-4297-91F0-E1807836F24E}" dt="2022-04-28T16:24:05.429" v="0" actId="255"/>
          <ac:spMkLst>
            <pc:docMk/>
            <pc:sldMk cId="1810058839" sldId="257"/>
            <ac:spMk id="3" creationId="{602609A6-893B-48A7-9E49-3505DF9BACD2}"/>
          </ac:spMkLst>
        </pc:spChg>
      </pc:sldChg>
      <pc:sldChg chg="modSp mod">
        <pc:chgData name="Emily Waddilove" userId="cda6e39d-023b-4ebe-bed6-60e8b6b2844d" providerId="ADAL" clId="{A61176EB-25EA-4297-91F0-E1807836F24E}" dt="2022-04-28T16:24:26.246" v="1" actId="14100"/>
        <pc:sldMkLst>
          <pc:docMk/>
          <pc:sldMk cId="374302129" sldId="259"/>
        </pc:sldMkLst>
        <pc:spChg chg="mod">
          <ac:chgData name="Emily Waddilove" userId="cda6e39d-023b-4ebe-bed6-60e8b6b2844d" providerId="ADAL" clId="{A61176EB-25EA-4297-91F0-E1807836F24E}" dt="2022-04-28T16:24:26.246" v="1" actId="14100"/>
          <ac:spMkLst>
            <pc:docMk/>
            <pc:sldMk cId="374302129" sldId="259"/>
            <ac:spMk id="3" creationId="{C3B76810-55EF-44CF-A7A8-0972DC985166}"/>
          </ac:spMkLst>
        </pc:spChg>
      </pc:sldChg>
      <pc:sldChg chg="del">
        <pc:chgData name="Emily Waddilove" userId="cda6e39d-023b-4ebe-bed6-60e8b6b2844d" providerId="ADAL" clId="{A61176EB-25EA-4297-91F0-E1807836F24E}" dt="2022-04-28T16:24:46.636" v="2" actId="2696"/>
        <pc:sldMkLst>
          <pc:docMk/>
          <pc:sldMk cId="1826325835"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18C5-4028-4FE4-81D1-6E1FD5A21D7C}"/>
              </a:ext>
            </a:extLst>
          </p:cNvPr>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3D91379E-460B-4187-9A4E-422CD28F7575}"/>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B212F8-3638-44F8-B6C8-7D14EEDCC897}"/>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5" name="Footer Placeholder 4">
            <a:extLst>
              <a:ext uri="{FF2B5EF4-FFF2-40B4-BE49-F238E27FC236}">
                <a16:creationId xmlns:a16="http://schemas.microsoft.com/office/drawing/2014/main" id="{F37D13BE-8E2E-49D1-9961-E96FADFD9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F3E03-D739-4753-BE6E-8F166EB62BED}"/>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16573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7E44-DD67-4831-A3B4-19BB527316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6B4EBD-1FAC-4469-A7D0-8DC8642D03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3F70D9-6EC2-44F5-8161-78AAFEC7DD73}"/>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5" name="Footer Placeholder 4">
            <a:extLst>
              <a:ext uri="{FF2B5EF4-FFF2-40B4-BE49-F238E27FC236}">
                <a16:creationId xmlns:a16="http://schemas.microsoft.com/office/drawing/2014/main" id="{4A4DF3C9-8CCC-4AB3-8DD8-DAAFF6557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310AB-0E93-4787-9BBA-48EC2E3A45D6}"/>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231760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55F01-C9F4-409D-B98C-983C280A4A96}"/>
              </a:ext>
            </a:extLst>
          </p:cNvPr>
          <p:cNvSpPr>
            <a:spLocks noGrp="1"/>
          </p:cNvSpPr>
          <p:nvPr>
            <p:ph type="title" orient="vert"/>
          </p:nvPr>
        </p:nvSpPr>
        <p:spPr>
          <a:xfrm>
            <a:off x="7270750" y="405694"/>
            <a:ext cx="2190750" cy="645759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8DC233-559C-4008-BD99-BEBF2C2021DA}"/>
              </a:ext>
            </a:extLst>
          </p:cNvPr>
          <p:cNvSpPr>
            <a:spLocks noGrp="1"/>
          </p:cNvSpPr>
          <p:nvPr>
            <p:ph type="body" orient="vert" idx="1"/>
          </p:nvPr>
        </p:nvSpPr>
        <p:spPr>
          <a:xfrm>
            <a:off x="698500" y="405694"/>
            <a:ext cx="6445250" cy="64575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F893B1-D2FF-4FCA-94F3-33745E03DBE4}"/>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5" name="Footer Placeholder 4">
            <a:extLst>
              <a:ext uri="{FF2B5EF4-FFF2-40B4-BE49-F238E27FC236}">
                <a16:creationId xmlns:a16="http://schemas.microsoft.com/office/drawing/2014/main" id="{C9A56EA6-1802-401E-B9EA-7B267DB9FE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86C2B-F2DE-44D8-8E3A-CFB2D87BE5E3}"/>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236915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DF9B-58A6-464F-A942-7253B41074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88D9EE-8402-4222-A763-B8C08146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24D77-4989-44C0-BEF0-A614CFF31130}"/>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5" name="Footer Placeholder 4">
            <a:extLst>
              <a:ext uri="{FF2B5EF4-FFF2-40B4-BE49-F238E27FC236}">
                <a16:creationId xmlns:a16="http://schemas.microsoft.com/office/drawing/2014/main" id="{36A5B5B4-CBAF-4140-9572-2FE37501E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231DD-16D3-441E-B7F3-1ACEAC4985F3}"/>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212755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499B-668B-406C-9875-A2B48E2356D7}"/>
              </a:ext>
            </a:extLst>
          </p:cNvPr>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BCF5F7-E382-4A52-A747-B17CB1754469}"/>
              </a:ext>
            </a:extLst>
          </p:cNvPr>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43102B-10CA-49C9-9841-FD8DE0206245}"/>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5" name="Footer Placeholder 4">
            <a:extLst>
              <a:ext uri="{FF2B5EF4-FFF2-40B4-BE49-F238E27FC236}">
                <a16:creationId xmlns:a16="http://schemas.microsoft.com/office/drawing/2014/main" id="{D25B800B-C19C-42AD-A760-74F0ECFFC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7F4F85-6459-4C5A-8E1B-34D667FAD8DA}"/>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418483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EFD8-31D8-4ECB-A525-A598C07A11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DAF6D2-CCC2-4D4C-ACAF-B947137E55D6}"/>
              </a:ext>
            </a:extLst>
          </p:cNvPr>
          <p:cNvSpPr>
            <a:spLocks noGrp="1"/>
          </p:cNvSpPr>
          <p:nvPr>
            <p:ph sz="half" idx="1"/>
          </p:nvPr>
        </p:nvSpPr>
        <p:spPr>
          <a:xfrm>
            <a:off x="698500" y="2028472"/>
            <a:ext cx="4318000" cy="483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62D4B5-AC01-4CF7-BDD7-76A218DF88FD}"/>
              </a:ext>
            </a:extLst>
          </p:cNvPr>
          <p:cNvSpPr>
            <a:spLocks noGrp="1"/>
          </p:cNvSpPr>
          <p:nvPr>
            <p:ph sz="half" idx="2"/>
          </p:nvPr>
        </p:nvSpPr>
        <p:spPr>
          <a:xfrm>
            <a:off x="5143500" y="2028472"/>
            <a:ext cx="4318000" cy="4834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176601-947A-4D0C-A6D6-E2D71AD1B61F}"/>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6" name="Footer Placeholder 5">
            <a:extLst>
              <a:ext uri="{FF2B5EF4-FFF2-40B4-BE49-F238E27FC236}">
                <a16:creationId xmlns:a16="http://schemas.microsoft.com/office/drawing/2014/main" id="{70F6DC19-04A4-4EF5-B6B8-98EE480C7B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1E166C-685C-497D-A01E-362C47CD63D8}"/>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35600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85C5-BBEB-485C-A29A-4FE8CE891A1A}"/>
              </a:ext>
            </a:extLst>
          </p:cNvPr>
          <p:cNvSpPr>
            <a:spLocks noGrp="1"/>
          </p:cNvSpPr>
          <p:nvPr>
            <p:ph type="title"/>
          </p:nvPr>
        </p:nvSpPr>
        <p:spPr>
          <a:xfrm>
            <a:off x="699823" y="405696"/>
            <a:ext cx="8763000" cy="147284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161C26-948E-4FB9-AC86-7246E169A72C}"/>
              </a:ext>
            </a:extLst>
          </p:cNvPr>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a:extLst>
              <a:ext uri="{FF2B5EF4-FFF2-40B4-BE49-F238E27FC236}">
                <a16:creationId xmlns:a16="http://schemas.microsoft.com/office/drawing/2014/main" id="{B87BB016-1BE9-4C73-B991-38476B344754}"/>
              </a:ext>
            </a:extLst>
          </p:cNvPr>
          <p:cNvSpPr>
            <a:spLocks noGrp="1"/>
          </p:cNvSpPr>
          <p:nvPr>
            <p:ph sz="half" idx="2"/>
          </p:nvPr>
        </p:nvSpPr>
        <p:spPr>
          <a:xfrm>
            <a:off x="699824" y="2783417"/>
            <a:ext cx="4298156" cy="409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623936-115B-4717-B880-653A0C392A25}"/>
              </a:ext>
            </a:extLst>
          </p:cNvPr>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a:extLst>
              <a:ext uri="{FF2B5EF4-FFF2-40B4-BE49-F238E27FC236}">
                <a16:creationId xmlns:a16="http://schemas.microsoft.com/office/drawing/2014/main" id="{68097400-9859-42FD-8929-7071C9076705}"/>
              </a:ext>
            </a:extLst>
          </p:cNvPr>
          <p:cNvSpPr>
            <a:spLocks noGrp="1"/>
          </p:cNvSpPr>
          <p:nvPr>
            <p:ph sz="quarter" idx="4"/>
          </p:nvPr>
        </p:nvSpPr>
        <p:spPr>
          <a:xfrm>
            <a:off x="5143501" y="2783417"/>
            <a:ext cx="4319323" cy="4093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58322F-98F5-4D22-8123-E3C53FE2158C}"/>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8" name="Footer Placeholder 7">
            <a:extLst>
              <a:ext uri="{FF2B5EF4-FFF2-40B4-BE49-F238E27FC236}">
                <a16:creationId xmlns:a16="http://schemas.microsoft.com/office/drawing/2014/main" id="{65AA96CE-64D9-47D1-8C77-D7E914F42C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AE285E-FEC7-473D-B97D-5D283322892F}"/>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387135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88AF-BCE7-4777-8F7E-C6D195C2EE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03EC15-1115-4ED6-95CD-D62B86EB96B4}"/>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4" name="Footer Placeholder 3">
            <a:extLst>
              <a:ext uri="{FF2B5EF4-FFF2-40B4-BE49-F238E27FC236}">
                <a16:creationId xmlns:a16="http://schemas.microsoft.com/office/drawing/2014/main" id="{0F550108-E318-4191-AEEF-0DE4C7E59E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CFB4C9-CCD2-4D0C-910B-F3EF81136407}"/>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114128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61AB4-5BDC-462B-A046-C5EB57D01E11}"/>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3" name="Footer Placeholder 2">
            <a:extLst>
              <a:ext uri="{FF2B5EF4-FFF2-40B4-BE49-F238E27FC236}">
                <a16:creationId xmlns:a16="http://schemas.microsoft.com/office/drawing/2014/main" id="{A73D4825-6451-4EBA-B58C-1654D66096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0727B-FAA4-45CA-904F-5EBDA6916F66}"/>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197631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B3F7-FAF1-472B-8DFC-A60C9C3C704B}"/>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6363C7-FD23-414D-AB11-DADAF4939C41}"/>
              </a:ext>
            </a:extLst>
          </p:cNvPr>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C9E96E-B931-4FC5-8DB7-75151AB2B141}"/>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938323BB-7732-4A8C-8F48-EEE9DC7F07B7}"/>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6" name="Footer Placeholder 5">
            <a:extLst>
              <a:ext uri="{FF2B5EF4-FFF2-40B4-BE49-F238E27FC236}">
                <a16:creationId xmlns:a16="http://schemas.microsoft.com/office/drawing/2014/main" id="{153A91BB-75E7-4D10-9517-4A263D0C9A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6A341-6CB2-4D52-BB1F-7C4EA46C5651}"/>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246555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0D85-DDAF-4627-A67B-44684522165A}"/>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8A9F86-573E-4FEC-9D8A-CE8ECD4387A3}"/>
              </a:ext>
            </a:extLst>
          </p:cNvPr>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a:extLst>
              <a:ext uri="{FF2B5EF4-FFF2-40B4-BE49-F238E27FC236}">
                <a16:creationId xmlns:a16="http://schemas.microsoft.com/office/drawing/2014/main" id="{76611B2C-DD18-4335-BB45-F04E1C545288}"/>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a:extLst>
              <a:ext uri="{FF2B5EF4-FFF2-40B4-BE49-F238E27FC236}">
                <a16:creationId xmlns:a16="http://schemas.microsoft.com/office/drawing/2014/main" id="{32DCB6B4-BC18-4219-BED9-15B196C48C6C}"/>
              </a:ext>
            </a:extLst>
          </p:cNvPr>
          <p:cNvSpPr>
            <a:spLocks noGrp="1"/>
          </p:cNvSpPr>
          <p:nvPr>
            <p:ph type="dt" sz="half" idx="10"/>
          </p:nvPr>
        </p:nvSpPr>
        <p:spPr/>
        <p:txBody>
          <a:bodyPr/>
          <a:lstStyle/>
          <a:p>
            <a:fld id="{A02A4B3A-A3A2-4A07-9231-7D89FB4C7479}" type="datetimeFigureOut">
              <a:rPr lang="en-GB" smtClean="0"/>
              <a:t>28/04/2022</a:t>
            </a:fld>
            <a:endParaRPr lang="en-GB"/>
          </a:p>
        </p:txBody>
      </p:sp>
      <p:sp>
        <p:nvSpPr>
          <p:cNvPr id="6" name="Footer Placeholder 5">
            <a:extLst>
              <a:ext uri="{FF2B5EF4-FFF2-40B4-BE49-F238E27FC236}">
                <a16:creationId xmlns:a16="http://schemas.microsoft.com/office/drawing/2014/main" id="{395D1CE6-D2A4-4650-A97A-062F720BF9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ED8790-B068-4844-82BC-50448BEA644B}"/>
              </a:ext>
            </a:extLst>
          </p:cNvPr>
          <p:cNvSpPr>
            <a:spLocks noGrp="1"/>
          </p:cNvSpPr>
          <p:nvPr>
            <p:ph type="sldNum" sz="quarter" idx="12"/>
          </p:nvPr>
        </p:nvSpPr>
        <p:spPr/>
        <p:txBody>
          <a:bodyPr/>
          <a:lstStyle/>
          <a:p>
            <a:fld id="{7E172725-23AC-48D8-9531-A85D41B404E3}" type="slidenum">
              <a:rPr lang="en-GB" smtClean="0"/>
              <a:t>‹#›</a:t>
            </a:fld>
            <a:endParaRPr lang="en-GB"/>
          </a:p>
        </p:txBody>
      </p:sp>
    </p:spTree>
    <p:extLst>
      <p:ext uri="{BB962C8B-B14F-4D97-AF65-F5344CB8AC3E}">
        <p14:creationId xmlns:p14="http://schemas.microsoft.com/office/powerpoint/2010/main" val="364915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A3865-6369-46C7-87CF-267DDB849977}"/>
              </a:ext>
            </a:extLst>
          </p:cNvPr>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D166A7-FDF4-435D-8A18-861A898DDA24}"/>
              </a:ext>
            </a:extLst>
          </p:cNvPr>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470D7-DF21-40A8-B291-625705598596}"/>
              </a:ext>
            </a:extLst>
          </p:cNvPr>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A02A4B3A-A3A2-4A07-9231-7D89FB4C7479}" type="datetimeFigureOut">
              <a:rPr lang="en-GB" smtClean="0"/>
              <a:t>28/04/2022</a:t>
            </a:fld>
            <a:endParaRPr lang="en-GB"/>
          </a:p>
        </p:txBody>
      </p:sp>
      <p:sp>
        <p:nvSpPr>
          <p:cNvPr id="5" name="Footer Placeholder 4">
            <a:extLst>
              <a:ext uri="{FF2B5EF4-FFF2-40B4-BE49-F238E27FC236}">
                <a16:creationId xmlns:a16="http://schemas.microsoft.com/office/drawing/2014/main" id="{F87B00C9-7E3A-4290-AE09-81DE667ECE65}"/>
              </a:ext>
            </a:extLst>
          </p:cNvPr>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C9676-C75B-4A73-B818-54A1715DD480}"/>
              </a:ext>
            </a:extLst>
          </p:cNvPr>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7E172725-23AC-48D8-9531-A85D41B404E3}" type="slidenum">
              <a:rPr lang="en-GB" smtClean="0"/>
              <a:t>‹#›</a:t>
            </a:fld>
            <a:endParaRPr lang="en-GB"/>
          </a:p>
        </p:txBody>
      </p:sp>
    </p:spTree>
    <p:extLst>
      <p:ext uri="{BB962C8B-B14F-4D97-AF65-F5344CB8AC3E}">
        <p14:creationId xmlns:p14="http://schemas.microsoft.com/office/powerpoint/2010/main" val="365696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8AFD9-6188-44B9-8CD7-6C125DEDF69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06500" y="177800"/>
            <a:ext cx="7769225" cy="5816473"/>
          </a:xfrm>
          <a:prstGeom prst="rect">
            <a:avLst/>
          </a:prstGeom>
          <a:solidFill>
            <a:scrgbClr r="0" g="0" b="0">
              <a:alpha val="0"/>
            </a:scrgbClr>
          </a:solidFill>
        </p:spPr>
      </p:pic>
      <p:sp>
        <p:nvSpPr>
          <p:cNvPr id="4" name="TextBox 3">
            <a:extLst>
              <a:ext uri="{FF2B5EF4-FFF2-40B4-BE49-F238E27FC236}">
                <a16:creationId xmlns:a16="http://schemas.microsoft.com/office/drawing/2014/main" id="{A503E82A-6454-4A10-AFC1-8C21EA9D6E8C}"/>
              </a:ext>
            </a:extLst>
          </p:cNvPr>
          <p:cNvSpPr txBox="1"/>
          <p:nvPr/>
        </p:nvSpPr>
        <p:spPr>
          <a:xfrm>
            <a:off x="1676400" y="6489700"/>
            <a:ext cx="8103312" cy="507831"/>
          </a:xfrm>
          <a:prstGeom prst="rect">
            <a:avLst/>
          </a:prstGeom>
          <a:noFill/>
        </p:spPr>
        <p:txBody>
          <a:bodyPr vert="horz" rtlCol="0">
            <a:spAutoFit/>
          </a:bodyPr>
          <a:lstStyle/>
          <a:p>
            <a:r>
              <a:rPr lang="en-US" sz="2700" b="1">
                <a:solidFill>
                  <a:srgbClr val="005500"/>
                </a:solidFill>
                <a:latin typeface="Twinkl - 36"/>
              </a:rPr>
              <a:t>Find your letter, sit down and read it!</a:t>
            </a:r>
            <a:endParaRPr lang="en-GB" sz="2700" b="1">
              <a:solidFill>
                <a:srgbClr val="005500"/>
              </a:solidFill>
              <a:latin typeface="Twinkl - 36"/>
            </a:endParaRPr>
          </a:p>
        </p:txBody>
      </p:sp>
      <p:pic>
        <p:nvPicPr>
          <p:cNvPr id="6" name="Picture 5">
            <a:extLst>
              <a:ext uri="{FF2B5EF4-FFF2-40B4-BE49-F238E27FC236}">
                <a16:creationId xmlns:a16="http://schemas.microsoft.com/office/drawing/2014/main" id="{A62CEDCF-E860-4DF9-997F-C091CE991C6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04800" y="6045200"/>
            <a:ext cx="1263523" cy="1360424"/>
          </a:xfrm>
          <a:prstGeom prst="rect">
            <a:avLst/>
          </a:prstGeom>
          <a:solidFill>
            <a:scrgbClr r="0" g="0" b="0">
              <a:alpha val="0"/>
            </a:scrgbClr>
          </a:solidFill>
        </p:spPr>
      </p:pic>
    </p:spTree>
    <p:extLst>
      <p:ext uri="{BB962C8B-B14F-4D97-AF65-F5344CB8AC3E}">
        <p14:creationId xmlns:p14="http://schemas.microsoft.com/office/powerpoint/2010/main" val="67814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A3636-0256-4AFD-907E-41502ED8A085}"/>
              </a:ext>
            </a:extLst>
          </p:cNvPr>
          <p:cNvSpPr txBox="1"/>
          <p:nvPr/>
        </p:nvSpPr>
        <p:spPr>
          <a:xfrm>
            <a:off x="152400" y="127000"/>
            <a:ext cx="7096455" cy="584775"/>
          </a:xfrm>
          <a:prstGeom prst="rect">
            <a:avLst/>
          </a:prstGeom>
          <a:noFill/>
        </p:spPr>
        <p:txBody>
          <a:bodyPr vert="horz" rtlCol="0">
            <a:spAutoFit/>
          </a:bodyPr>
          <a:lstStyle/>
          <a:p>
            <a:r>
              <a:rPr lang="en-GB" sz="1600">
                <a:solidFill>
                  <a:srgbClr val="000000"/>
                </a:solidFill>
                <a:latin typeface="Twinkl - 21"/>
              </a:rPr>
              <a:t>Wednesday 26th June 2019</a:t>
            </a:r>
          </a:p>
          <a:p>
            <a:r>
              <a:rPr lang="en-US" sz="1600">
                <a:solidFill>
                  <a:srgbClr val="000000"/>
                </a:solidFill>
                <a:latin typeface="Twinkl - 21"/>
              </a:rPr>
              <a:t>W</a:t>
            </a:r>
            <a:r>
              <a:rPr lang="en-US" sz="1500">
                <a:solidFill>
                  <a:srgbClr val="000000"/>
                </a:solidFill>
                <a:latin typeface="Twinkl - 20"/>
              </a:rPr>
              <a:t>e are learning to write effectively for audience and purpose.</a:t>
            </a:r>
            <a:endParaRPr lang="en-GB" sz="1500">
              <a:solidFill>
                <a:srgbClr val="000000"/>
              </a:solidFill>
              <a:latin typeface="Twinkl - 20"/>
            </a:endParaRPr>
          </a:p>
        </p:txBody>
      </p:sp>
      <p:sp>
        <p:nvSpPr>
          <p:cNvPr id="3" name="TextBox 2">
            <a:extLst>
              <a:ext uri="{FF2B5EF4-FFF2-40B4-BE49-F238E27FC236}">
                <a16:creationId xmlns:a16="http://schemas.microsoft.com/office/drawing/2014/main" id="{602609A6-893B-48A7-9E49-3505DF9BACD2}"/>
              </a:ext>
            </a:extLst>
          </p:cNvPr>
          <p:cNvSpPr txBox="1"/>
          <p:nvPr/>
        </p:nvSpPr>
        <p:spPr>
          <a:xfrm>
            <a:off x="558800" y="1384300"/>
            <a:ext cx="8728456" cy="5262979"/>
          </a:xfrm>
          <a:prstGeom prst="rect">
            <a:avLst/>
          </a:prstGeom>
          <a:noFill/>
        </p:spPr>
        <p:txBody>
          <a:bodyPr vert="horz" rtlCol="0">
            <a:spAutoFit/>
          </a:bodyPr>
          <a:lstStyle/>
          <a:p>
            <a:r>
              <a:rPr lang="en-GB" dirty="0">
                <a:solidFill>
                  <a:srgbClr val="000000"/>
                </a:solidFill>
                <a:latin typeface="Twinkl - 16"/>
              </a:rPr>
              <a:t>Dear 5 Maple,</a:t>
            </a:r>
          </a:p>
          <a:p>
            <a:r>
              <a:rPr lang="en-GB" dirty="0">
                <a:solidFill>
                  <a:srgbClr val="000000"/>
                </a:solidFill>
                <a:latin typeface="Twinkl - 16"/>
              </a:rPr>
              <a:t>	</a:t>
            </a:r>
            <a:r>
              <a:rPr lang="en-US" dirty="0">
                <a:solidFill>
                  <a:srgbClr val="000000"/>
                </a:solidFill>
                <a:latin typeface="Twinkl - 16"/>
              </a:rPr>
              <a:t>Welcome to your future classroom! We are very pleased to have the opportunity to get to know you all for a whole day and we hope that that when you leave us that you will be excited, enthusiastic and eager to take on the challenges of Year 6 at Emmbrook Junior School. As well as today being your first chance at seeing how Year 6 feels, you also get the opportunity get to know us a bit </a:t>
            </a:r>
            <a:r>
              <a:rPr lang="en-US" dirty="0" err="1">
                <a:solidFill>
                  <a:srgbClr val="000000"/>
                </a:solidFill>
                <a:latin typeface="Twinkl - 16"/>
              </a:rPr>
              <a:t>bette</a:t>
            </a:r>
            <a:r>
              <a:rPr lang="en-US" dirty="0">
                <a:solidFill>
                  <a:srgbClr val="000000"/>
                </a:solidFill>
                <a:latin typeface="Twinkl - 16"/>
              </a:rPr>
              <a:t>, so please do ask any questions about the SATs, Manor and other aspects of Year 6 that may be worrying you or excited about! </a:t>
            </a:r>
          </a:p>
          <a:p>
            <a:r>
              <a:rPr lang="en-GB" dirty="0">
                <a:solidFill>
                  <a:srgbClr val="000000"/>
                </a:solidFill>
                <a:latin typeface="Twinkl - 16"/>
              </a:rPr>
              <a:t>	</a:t>
            </a:r>
            <a:r>
              <a:rPr lang="en-US" dirty="0">
                <a:solidFill>
                  <a:srgbClr val="000000"/>
                </a:solidFill>
                <a:latin typeface="Twinkl - 16"/>
              </a:rPr>
              <a:t>Year 6 is a monumental year for many different reasons: a residential trip away from home, which for some will be the first stay away from your family; taking on responsibilities around the school in the form of House Captains and monitors; a summer production and it is the year of those little national tests… but we mustn’t worry too much about those. This is also the year that you will make choices that will impact the next seven years of your schooling as you will visit many secondary schools and apply to the one of your choosing. No wonder the current Year 6 are exhausted!</a:t>
            </a:r>
          </a:p>
          <a:p>
            <a:r>
              <a:rPr lang="en-GB" dirty="0">
                <a:solidFill>
                  <a:srgbClr val="000000"/>
                </a:solidFill>
                <a:latin typeface="Twinkl - 16"/>
              </a:rPr>
              <a:t>	</a:t>
            </a:r>
            <a:r>
              <a:rPr lang="en-US" dirty="0">
                <a:solidFill>
                  <a:srgbClr val="000000"/>
                </a:solidFill>
                <a:latin typeface="Twinkl - 16"/>
              </a:rPr>
              <a:t>We are both looking forward to guiding you though this year and help prepare you for your next steps in life. We promise that there will be fun and adventure throughout the year, but also be prepared that it will be, what has always been, a year of hard work and dedication to strive to be the very best that you can.</a:t>
            </a:r>
          </a:p>
          <a:p>
            <a:r>
              <a:rPr lang="en-GB" sz="1200" dirty="0">
                <a:solidFill>
                  <a:srgbClr val="000000"/>
                </a:solidFill>
                <a:latin typeface="Twinkl - 16"/>
              </a:rPr>
              <a:t>	</a:t>
            </a:r>
          </a:p>
        </p:txBody>
      </p:sp>
      <p:pic>
        <p:nvPicPr>
          <p:cNvPr id="5" name="Picture 4">
            <a:extLst>
              <a:ext uri="{FF2B5EF4-FFF2-40B4-BE49-F238E27FC236}">
                <a16:creationId xmlns:a16="http://schemas.microsoft.com/office/drawing/2014/main" id="{CA666F53-2661-46C9-A2CA-373BDCB54E9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327900" y="177800"/>
            <a:ext cx="2645410" cy="1515110"/>
          </a:xfrm>
          <a:prstGeom prst="rect">
            <a:avLst/>
          </a:prstGeom>
          <a:solidFill>
            <a:scrgbClr r="0" g="0" b="0">
              <a:alpha val="0"/>
            </a:scrgbClr>
          </a:solidFill>
        </p:spPr>
      </p:pic>
    </p:spTree>
    <p:extLst>
      <p:ext uri="{BB962C8B-B14F-4D97-AF65-F5344CB8AC3E}">
        <p14:creationId xmlns:p14="http://schemas.microsoft.com/office/powerpoint/2010/main" val="181005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F1A31-E181-4379-A293-CA248B7771A7}"/>
              </a:ext>
            </a:extLst>
          </p:cNvPr>
          <p:cNvSpPr txBox="1"/>
          <p:nvPr/>
        </p:nvSpPr>
        <p:spPr>
          <a:xfrm>
            <a:off x="279400" y="127000"/>
            <a:ext cx="7096455" cy="584775"/>
          </a:xfrm>
          <a:prstGeom prst="rect">
            <a:avLst/>
          </a:prstGeom>
          <a:noFill/>
        </p:spPr>
        <p:txBody>
          <a:bodyPr vert="horz" rtlCol="0">
            <a:spAutoFit/>
          </a:bodyPr>
          <a:lstStyle/>
          <a:p>
            <a:r>
              <a:rPr lang="en-GB" sz="1600">
                <a:solidFill>
                  <a:srgbClr val="000000"/>
                </a:solidFill>
                <a:latin typeface="Twinkl - 21"/>
              </a:rPr>
              <a:t>Wednesday 26th June 2019</a:t>
            </a:r>
          </a:p>
          <a:p>
            <a:r>
              <a:rPr lang="en-US" sz="1600">
                <a:solidFill>
                  <a:srgbClr val="000000"/>
                </a:solidFill>
                <a:latin typeface="Twinkl - 21"/>
              </a:rPr>
              <a:t>W</a:t>
            </a:r>
            <a:r>
              <a:rPr lang="en-US" sz="1500">
                <a:solidFill>
                  <a:srgbClr val="000000"/>
                </a:solidFill>
                <a:latin typeface="Twinkl - 20"/>
              </a:rPr>
              <a:t>e are learning to write effectively for audience and purpose.</a:t>
            </a:r>
            <a:endParaRPr lang="en-GB" sz="1500">
              <a:solidFill>
                <a:srgbClr val="000000"/>
              </a:solidFill>
              <a:latin typeface="Twinkl - 20"/>
            </a:endParaRPr>
          </a:p>
        </p:txBody>
      </p:sp>
      <p:sp>
        <p:nvSpPr>
          <p:cNvPr id="3" name="TextBox 2">
            <a:extLst>
              <a:ext uri="{FF2B5EF4-FFF2-40B4-BE49-F238E27FC236}">
                <a16:creationId xmlns:a16="http://schemas.microsoft.com/office/drawing/2014/main" id="{8ACB1E00-70E8-4C0A-9FF9-42D276BEA769}"/>
              </a:ext>
            </a:extLst>
          </p:cNvPr>
          <p:cNvSpPr txBox="1"/>
          <p:nvPr/>
        </p:nvSpPr>
        <p:spPr>
          <a:xfrm>
            <a:off x="431800" y="1943100"/>
            <a:ext cx="9266047" cy="3416320"/>
          </a:xfrm>
          <a:prstGeom prst="rect">
            <a:avLst/>
          </a:prstGeom>
          <a:noFill/>
        </p:spPr>
        <p:txBody>
          <a:bodyPr vert="horz" rtlCol="0">
            <a:spAutoFit/>
          </a:bodyPr>
          <a:lstStyle/>
          <a:p>
            <a:r>
              <a:rPr lang="en-US" dirty="0">
                <a:solidFill>
                  <a:srgbClr val="000000"/>
                </a:solidFill>
                <a:latin typeface="Twinkl - 24"/>
              </a:rPr>
              <a:t>With this, we are looking forward to all of the highs, and the lows, and the only concern that either of us have is that somebody in our class is saddened or unsure by any situation. We are in this together. So let’s take Year 6 by the horns and get stuck in! </a:t>
            </a:r>
          </a:p>
          <a:p>
            <a:r>
              <a:rPr lang="en-GB" dirty="0">
                <a:solidFill>
                  <a:srgbClr val="000000"/>
                </a:solidFill>
                <a:latin typeface="Twinkl - 24"/>
              </a:rPr>
              <a:t>	</a:t>
            </a:r>
            <a:r>
              <a:rPr lang="en-US" dirty="0">
                <a:solidFill>
                  <a:srgbClr val="000000"/>
                </a:solidFill>
                <a:latin typeface="Twinkl - 24"/>
              </a:rPr>
              <a:t>This morning’s task is to write back to us. We would really like to know more about each and every one of you, so construct you letter carefully to describe your strengths (and weaknesses), what you are looking forward to in Year 6, any worries that you might have as well as what you are really looking forward to.  Tell us about your hobbies, if you belong to any extra-curricular clubs or associations, who is your </a:t>
            </a:r>
            <a:r>
              <a:rPr lang="en-US" dirty="0" err="1">
                <a:solidFill>
                  <a:srgbClr val="000000"/>
                </a:solidFill>
                <a:latin typeface="Twinkl - 24"/>
              </a:rPr>
              <a:t>favourite</a:t>
            </a:r>
            <a:r>
              <a:rPr lang="en-US" dirty="0">
                <a:solidFill>
                  <a:srgbClr val="000000"/>
                </a:solidFill>
                <a:latin typeface="Twinkl - 24"/>
              </a:rPr>
              <a:t> author (and why) and in general what you enjoy spending time doing. The more you tell us, the better we can tailor your learning experiences for the word go in September.</a:t>
            </a:r>
          </a:p>
          <a:p>
            <a:r>
              <a:rPr lang="en-GB" dirty="0">
                <a:solidFill>
                  <a:srgbClr val="000000"/>
                </a:solidFill>
                <a:latin typeface="Twinkl - 24"/>
              </a:rPr>
              <a:t>	</a:t>
            </a:r>
            <a:r>
              <a:rPr lang="en-US" dirty="0">
                <a:solidFill>
                  <a:srgbClr val="000000"/>
                </a:solidFill>
                <a:latin typeface="Twinkl - 24"/>
              </a:rPr>
              <a:t>We look forward to reading your replies!</a:t>
            </a:r>
          </a:p>
          <a:p>
            <a:r>
              <a:rPr lang="en-GB" dirty="0">
                <a:solidFill>
                  <a:srgbClr val="000000"/>
                </a:solidFill>
                <a:latin typeface="Twinkl - 24"/>
              </a:rPr>
              <a:t>	</a:t>
            </a:r>
          </a:p>
        </p:txBody>
      </p:sp>
      <p:pic>
        <p:nvPicPr>
          <p:cNvPr id="5" name="Picture 4">
            <a:extLst>
              <a:ext uri="{FF2B5EF4-FFF2-40B4-BE49-F238E27FC236}">
                <a16:creationId xmlns:a16="http://schemas.microsoft.com/office/drawing/2014/main" id="{36DBEB29-FE06-439C-B1FA-012D5092120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429500" y="152400"/>
            <a:ext cx="2645410" cy="1515110"/>
          </a:xfrm>
          <a:prstGeom prst="rect">
            <a:avLst/>
          </a:prstGeom>
          <a:solidFill>
            <a:scrgbClr r="0" g="0" b="0">
              <a:alpha val="0"/>
            </a:scrgbClr>
          </a:solidFill>
        </p:spPr>
      </p:pic>
    </p:spTree>
    <p:extLst>
      <p:ext uri="{BB962C8B-B14F-4D97-AF65-F5344CB8AC3E}">
        <p14:creationId xmlns:p14="http://schemas.microsoft.com/office/powerpoint/2010/main" val="38315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4BD6C2-7156-4EAA-A376-689A417C854A}"/>
              </a:ext>
            </a:extLst>
          </p:cNvPr>
          <p:cNvSpPr txBox="1"/>
          <p:nvPr/>
        </p:nvSpPr>
        <p:spPr>
          <a:xfrm>
            <a:off x="279400" y="127000"/>
            <a:ext cx="9103817" cy="677108"/>
          </a:xfrm>
          <a:prstGeom prst="rect">
            <a:avLst/>
          </a:prstGeom>
          <a:noFill/>
        </p:spPr>
        <p:txBody>
          <a:bodyPr vert="horz" rtlCol="0">
            <a:spAutoFit/>
          </a:bodyPr>
          <a:lstStyle/>
          <a:p>
            <a:r>
              <a:rPr lang="en-GB" sz="1900">
                <a:solidFill>
                  <a:srgbClr val="000000"/>
                </a:solidFill>
                <a:latin typeface="Twinkl - 26"/>
              </a:rPr>
              <a:t>Wednesday 26th June 2019</a:t>
            </a:r>
          </a:p>
          <a:p>
            <a:r>
              <a:rPr lang="en-US" sz="1900">
                <a:solidFill>
                  <a:srgbClr val="000000"/>
                </a:solidFill>
                <a:latin typeface="Twinkl - 26"/>
              </a:rPr>
              <a:t>We are learning to write effectively for audience and purpose.</a:t>
            </a:r>
            <a:endParaRPr lang="en-GB" sz="1900">
              <a:solidFill>
                <a:srgbClr val="000000"/>
              </a:solidFill>
              <a:latin typeface="Twinkl - 26"/>
            </a:endParaRPr>
          </a:p>
        </p:txBody>
      </p:sp>
      <p:sp>
        <p:nvSpPr>
          <p:cNvPr id="3" name="TextBox 2">
            <a:extLst>
              <a:ext uri="{FF2B5EF4-FFF2-40B4-BE49-F238E27FC236}">
                <a16:creationId xmlns:a16="http://schemas.microsoft.com/office/drawing/2014/main" id="{C3B76810-55EF-44CF-A7A8-0972DC985166}"/>
              </a:ext>
            </a:extLst>
          </p:cNvPr>
          <p:cNvSpPr txBox="1"/>
          <p:nvPr/>
        </p:nvSpPr>
        <p:spPr>
          <a:xfrm>
            <a:off x="1841500" y="1422400"/>
            <a:ext cx="7261733" cy="923330"/>
          </a:xfrm>
          <a:prstGeom prst="rect">
            <a:avLst/>
          </a:prstGeom>
          <a:noFill/>
        </p:spPr>
        <p:txBody>
          <a:bodyPr vert="horz" wrap="square" rtlCol="0">
            <a:spAutoFit/>
          </a:bodyPr>
          <a:lstStyle/>
          <a:p>
            <a:r>
              <a:rPr lang="en-US" sz="2100" b="1" dirty="0">
                <a:solidFill>
                  <a:srgbClr val="800080"/>
                </a:solidFill>
                <a:latin typeface="Twinkl - 28"/>
              </a:rPr>
              <a:t>Using our letter to you, what do you think the </a:t>
            </a:r>
            <a:r>
              <a:rPr lang="en-US" sz="2700" b="1" u="sng" dirty="0">
                <a:solidFill>
                  <a:srgbClr val="FF0000"/>
                </a:solidFill>
                <a:latin typeface="Twinkl - 36"/>
              </a:rPr>
              <a:t>success points</a:t>
            </a:r>
            <a:r>
              <a:rPr lang="en-US" sz="2100" b="1" dirty="0">
                <a:solidFill>
                  <a:srgbClr val="800080"/>
                </a:solidFill>
                <a:latin typeface="Twinkl - 28"/>
              </a:rPr>
              <a:t> for your own letter should be?</a:t>
            </a:r>
            <a:endParaRPr lang="en-GB" sz="2100" b="1" dirty="0">
              <a:solidFill>
                <a:srgbClr val="800080"/>
              </a:solidFill>
              <a:latin typeface="Twinkl - 28"/>
            </a:endParaRPr>
          </a:p>
        </p:txBody>
      </p:sp>
      <p:pic>
        <p:nvPicPr>
          <p:cNvPr id="5" name="Picture 4">
            <a:extLst>
              <a:ext uri="{FF2B5EF4-FFF2-40B4-BE49-F238E27FC236}">
                <a16:creationId xmlns:a16="http://schemas.microsoft.com/office/drawing/2014/main" id="{C97C2585-DD5A-4FDA-9066-06A9F3CF44A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57300"/>
            <a:ext cx="1314450" cy="1245997"/>
          </a:xfrm>
          <a:prstGeom prst="rect">
            <a:avLst/>
          </a:prstGeom>
          <a:solidFill>
            <a:scrgbClr r="0" g="0" b="0">
              <a:alpha val="0"/>
            </a:scrgbClr>
          </a:solidFill>
        </p:spPr>
      </p:pic>
      <p:graphicFrame>
        <p:nvGraphicFramePr>
          <p:cNvPr id="6" name="Table 5">
            <a:extLst>
              <a:ext uri="{FF2B5EF4-FFF2-40B4-BE49-F238E27FC236}">
                <a16:creationId xmlns:a16="http://schemas.microsoft.com/office/drawing/2014/main" id="{E608919B-0129-4908-8D10-71475617638D}"/>
              </a:ext>
            </a:extLst>
          </p:cNvPr>
          <p:cNvGraphicFramePr>
            <a:graphicFrameLocks noGrp="1"/>
          </p:cNvGraphicFramePr>
          <p:nvPr>
            <p:extLst>
              <p:ext uri="{D42A27DB-BD31-4B8C-83A1-F6EECF244321}">
                <p14:modId xmlns:p14="http://schemas.microsoft.com/office/powerpoint/2010/main" val="2545740789"/>
              </p:ext>
            </p:extLst>
          </p:nvPr>
        </p:nvGraphicFramePr>
        <p:xfrm>
          <a:off x="825500" y="2997200"/>
          <a:ext cx="8277733" cy="4397248"/>
        </p:xfrm>
        <a:graphic>
          <a:graphicData uri="http://schemas.openxmlformats.org/drawingml/2006/table">
            <a:tbl>
              <a:tblPr firstRow="1" bandRow="1">
                <a:tableStyleId>{5C22544A-7EE6-4342-B048-85BDC9FD1C3A}</a:tableStyleId>
              </a:tblPr>
              <a:tblGrid>
                <a:gridCol w="2759202">
                  <a:extLst>
                    <a:ext uri="{9D8B030D-6E8A-4147-A177-3AD203B41FA5}">
                      <a16:colId xmlns:a16="http://schemas.microsoft.com/office/drawing/2014/main" val="3254100416"/>
                    </a:ext>
                  </a:extLst>
                </a:gridCol>
                <a:gridCol w="2759202">
                  <a:extLst>
                    <a:ext uri="{9D8B030D-6E8A-4147-A177-3AD203B41FA5}">
                      <a16:colId xmlns:a16="http://schemas.microsoft.com/office/drawing/2014/main" val="4110801433"/>
                    </a:ext>
                  </a:extLst>
                </a:gridCol>
                <a:gridCol w="2759329">
                  <a:extLst>
                    <a:ext uri="{9D8B030D-6E8A-4147-A177-3AD203B41FA5}">
                      <a16:colId xmlns:a16="http://schemas.microsoft.com/office/drawing/2014/main" val="2396450284"/>
                    </a:ext>
                  </a:extLst>
                </a:gridCol>
              </a:tblGrid>
              <a:tr h="772795">
                <a:tc>
                  <a:txBody>
                    <a:bodyPr/>
                    <a:lstStyle/>
                    <a:p>
                      <a:r>
                        <a:rPr lang="en-GB" sz="3600" b="1" i="0" u="none" baseline="0">
                          <a:solidFill>
                            <a:srgbClr val="800080"/>
                          </a:solidFill>
                          <a:latin typeface="Twinkl - 36"/>
                        </a:rPr>
                        <a:t>Basics</a:t>
                      </a:r>
                    </a:p>
                  </a:txBody>
                  <a:tcPr>
                    <a:lnL w="38100" cmpd="sng">
                      <a:solidFill>
                        <a:srgbClr val="000080"/>
                      </a:solidFill>
                      <a:prstDash val="solid"/>
                    </a:lnL>
                    <a:lnR w="38100" cmpd="sng">
                      <a:solidFill>
                        <a:srgbClr val="000080"/>
                      </a:solidFill>
                      <a:prstDash val="solid"/>
                    </a:lnR>
                    <a:lnT w="38100" cmpd="sng">
                      <a:solidFill>
                        <a:srgbClr val="000080"/>
                      </a:solidFill>
                      <a:prstDash val="solid"/>
                    </a:lnT>
                    <a:lnB w="38100" cmpd="sng">
                      <a:solidFill>
                        <a:srgbClr val="000080"/>
                      </a:solidFill>
                      <a:prstDash val="solid"/>
                    </a:lnB>
                    <a:solidFill>
                      <a:srgbClr val="FFFFFF">
                        <a:alpha val="99996"/>
                      </a:srgbClr>
                    </a:solidFill>
                  </a:tcPr>
                </a:tc>
                <a:tc>
                  <a:txBody>
                    <a:bodyPr/>
                    <a:lstStyle/>
                    <a:p>
                      <a:r>
                        <a:rPr lang="en-GB" sz="3600" b="1" i="0" u="none" baseline="0">
                          <a:solidFill>
                            <a:srgbClr val="800080"/>
                          </a:solidFill>
                          <a:latin typeface="Twinkl - 36"/>
                        </a:rPr>
                        <a:t>Grammar</a:t>
                      </a:r>
                    </a:p>
                  </a:txBody>
                  <a:tcPr>
                    <a:lnL w="38100" cmpd="sng">
                      <a:solidFill>
                        <a:srgbClr val="000080"/>
                      </a:solidFill>
                      <a:prstDash val="solid"/>
                    </a:lnL>
                    <a:lnR w="38100" cmpd="sng">
                      <a:solidFill>
                        <a:srgbClr val="000080"/>
                      </a:solidFill>
                      <a:prstDash val="solid"/>
                    </a:lnR>
                    <a:lnT w="38100" cmpd="sng">
                      <a:solidFill>
                        <a:srgbClr val="000080"/>
                      </a:solidFill>
                      <a:prstDash val="solid"/>
                    </a:lnT>
                    <a:lnB w="38100" cmpd="sng">
                      <a:solidFill>
                        <a:srgbClr val="000080"/>
                      </a:solidFill>
                      <a:prstDash val="solid"/>
                    </a:lnB>
                    <a:solidFill>
                      <a:srgbClr val="FFFFFF">
                        <a:alpha val="99996"/>
                      </a:srgbClr>
                    </a:solidFill>
                  </a:tcPr>
                </a:tc>
                <a:tc>
                  <a:txBody>
                    <a:bodyPr/>
                    <a:lstStyle/>
                    <a:p>
                      <a:r>
                        <a:rPr lang="en-GB" sz="3600" b="1" i="0" u="none" baseline="0">
                          <a:solidFill>
                            <a:srgbClr val="800080"/>
                          </a:solidFill>
                          <a:latin typeface="Twinkl - 36"/>
                        </a:rPr>
                        <a:t>Vocabulary</a:t>
                      </a:r>
                    </a:p>
                  </a:txBody>
                  <a:tcPr>
                    <a:lnL w="38100" cmpd="sng">
                      <a:solidFill>
                        <a:srgbClr val="000080"/>
                      </a:solidFill>
                      <a:prstDash val="solid"/>
                    </a:lnL>
                    <a:lnR w="38100" cmpd="sng">
                      <a:solidFill>
                        <a:srgbClr val="000080"/>
                      </a:solidFill>
                      <a:prstDash val="solid"/>
                    </a:lnR>
                    <a:lnT w="38100" cmpd="sng">
                      <a:solidFill>
                        <a:srgbClr val="000080"/>
                      </a:solidFill>
                      <a:prstDash val="solid"/>
                    </a:lnT>
                    <a:lnB w="38100" cmpd="sng">
                      <a:solidFill>
                        <a:srgbClr val="000080"/>
                      </a:solidFill>
                      <a:prstDash val="solid"/>
                    </a:lnB>
                    <a:solidFill>
                      <a:srgbClr val="FFFFFF">
                        <a:alpha val="99996"/>
                      </a:srgbClr>
                    </a:solidFill>
                  </a:tcPr>
                </a:tc>
                <a:extLst>
                  <a:ext uri="{0D108BD9-81ED-4DB2-BD59-A6C34878D82A}">
                    <a16:rowId xmlns:a16="http://schemas.microsoft.com/office/drawing/2014/main" val="2746862899"/>
                  </a:ext>
                </a:extLst>
              </a:tr>
              <a:tr h="3624453">
                <a:tc>
                  <a:txBody>
                    <a:bodyPr/>
                    <a:lstStyle/>
                    <a:p>
                      <a:endParaRPr lang="en-GB"/>
                    </a:p>
                  </a:txBody>
                  <a:tcPr>
                    <a:lnL w="38100" cmpd="sng">
                      <a:solidFill>
                        <a:srgbClr val="000080"/>
                      </a:solidFill>
                      <a:prstDash val="solid"/>
                    </a:lnL>
                    <a:lnR w="38100" cmpd="sng">
                      <a:solidFill>
                        <a:srgbClr val="000080"/>
                      </a:solidFill>
                      <a:prstDash val="solid"/>
                    </a:lnR>
                    <a:lnT w="38100" cmpd="sng">
                      <a:solidFill>
                        <a:srgbClr val="000080"/>
                      </a:solidFill>
                      <a:prstDash val="solid"/>
                    </a:lnT>
                    <a:lnB w="38100" cmpd="sng">
                      <a:solidFill>
                        <a:srgbClr val="000080"/>
                      </a:solidFill>
                      <a:prstDash val="solid"/>
                    </a:lnB>
                    <a:solidFill>
                      <a:srgbClr val="FFFFFF">
                        <a:alpha val="99996"/>
                      </a:srgbClr>
                    </a:solidFill>
                  </a:tcPr>
                </a:tc>
                <a:tc>
                  <a:txBody>
                    <a:bodyPr/>
                    <a:lstStyle/>
                    <a:p>
                      <a:endParaRPr lang="en-GB"/>
                    </a:p>
                  </a:txBody>
                  <a:tcPr>
                    <a:lnL w="38100" cmpd="sng">
                      <a:solidFill>
                        <a:srgbClr val="000080"/>
                      </a:solidFill>
                      <a:prstDash val="solid"/>
                    </a:lnL>
                    <a:lnR w="38100" cmpd="sng">
                      <a:solidFill>
                        <a:srgbClr val="000080"/>
                      </a:solidFill>
                      <a:prstDash val="solid"/>
                    </a:lnR>
                    <a:lnT w="38100" cmpd="sng">
                      <a:solidFill>
                        <a:srgbClr val="000080"/>
                      </a:solidFill>
                      <a:prstDash val="solid"/>
                    </a:lnT>
                    <a:lnB w="38100" cmpd="sng">
                      <a:solidFill>
                        <a:srgbClr val="000080"/>
                      </a:solidFill>
                      <a:prstDash val="solid"/>
                    </a:lnB>
                    <a:solidFill>
                      <a:srgbClr val="FFFFFF">
                        <a:alpha val="99996"/>
                      </a:srgbClr>
                    </a:solidFill>
                  </a:tcPr>
                </a:tc>
                <a:tc>
                  <a:txBody>
                    <a:bodyPr/>
                    <a:lstStyle/>
                    <a:p>
                      <a:endParaRPr lang="en-GB"/>
                    </a:p>
                  </a:txBody>
                  <a:tcPr>
                    <a:lnL w="38100" cmpd="sng">
                      <a:solidFill>
                        <a:srgbClr val="000080"/>
                      </a:solidFill>
                      <a:prstDash val="solid"/>
                    </a:lnL>
                    <a:lnR w="38100" cmpd="sng">
                      <a:solidFill>
                        <a:srgbClr val="000080"/>
                      </a:solidFill>
                      <a:prstDash val="solid"/>
                    </a:lnR>
                    <a:lnT w="38100" cmpd="sng">
                      <a:solidFill>
                        <a:srgbClr val="000080"/>
                      </a:solidFill>
                      <a:prstDash val="solid"/>
                    </a:lnT>
                    <a:lnB w="38100" cmpd="sng">
                      <a:solidFill>
                        <a:srgbClr val="000080"/>
                      </a:solidFill>
                      <a:prstDash val="solid"/>
                    </a:lnB>
                    <a:solidFill>
                      <a:srgbClr val="FFFFFF">
                        <a:alpha val="99996"/>
                      </a:srgbClr>
                    </a:solidFill>
                  </a:tcPr>
                </a:tc>
                <a:extLst>
                  <a:ext uri="{0D108BD9-81ED-4DB2-BD59-A6C34878D82A}">
                    <a16:rowId xmlns:a16="http://schemas.microsoft.com/office/drawing/2014/main" val="712302728"/>
                  </a:ext>
                </a:extLst>
              </a:tr>
            </a:tbl>
          </a:graphicData>
        </a:graphic>
      </p:graphicFrame>
    </p:spTree>
    <p:extLst>
      <p:ext uri="{BB962C8B-B14F-4D97-AF65-F5344CB8AC3E}">
        <p14:creationId xmlns:p14="http://schemas.microsoft.com/office/powerpoint/2010/main" val="37430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3D7F1D-4B91-4896-9F7C-77983A14A36F}"/>
              </a:ext>
            </a:extLst>
          </p:cNvPr>
          <p:cNvSpPr txBox="1"/>
          <p:nvPr/>
        </p:nvSpPr>
        <p:spPr>
          <a:xfrm>
            <a:off x="279400" y="127000"/>
            <a:ext cx="8313166" cy="615553"/>
          </a:xfrm>
          <a:prstGeom prst="rect">
            <a:avLst/>
          </a:prstGeom>
          <a:noFill/>
        </p:spPr>
        <p:txBody>
          <a:bodyPr vert="horz" rtlCol="0">
            <a:spAutoFit/>
          </a:bodyPr>
          <a:lstStyle/>
          <a:p>
            <a:r>
              <a:rPr lang="en-GB" sz="1700">
                <a:solidFill>
                  <a:srgbClr val="000000"/>
                </a:solidFill>
                <a:latin typeface="Twinkl - 23"/>
              </a:rPr>
              <a:t>Wednesday 26th June 2019</a:t>
            </a:r>
          </a:p>
          <a:p>
            <a:r>
              <a:rPr lang="en-US" sz="1700">
                <a:solidFill>
                  <a:srgbClr val="000000"/>
                </a:solidFill>
                <a:latin typeface="Twinkl - 23"/>
              </a:rPr>
              <a:t>We are learning to write effectively for audience and purpose.</a:t>
            </a:r>
            <a:endParaRPr lang="en-GB" sz="1700">
              <a:solidFill>
                <a:srgbClr val="000000"/>
              </a:solidFill>
              <a:latin typeface="Twinkl - 23"/>
            </a:endParaRPr>
          </a:p>
        </p:txBody>
      </p:sp>
      <p:pic>
        <p:nvPicPr>
          <p:cNvPr id="4" name="Picture 3">
            <a:extLst>
              <a:ext uri="{FF2B5EF4-FFF2-40B4-BE49-F238E27FC236}">
                <a16:creationId xmlns:a16="http://schemas.microsoft.com/office/drawing/2014/main" id="{95668107-A181-4602-B31A-208BD9AB4C8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149600" y="2476500"/>
            <a:ext cx="3471037" cy="3685413"/>
          </a:xfrm>
          <a:prstGeom prst="rect">
            <a:avLst/>
          </a:prstGeom>
          <a:solidFill>
            <a:scrgbClr r="0" g="0" b="0">
              <a:alpha val="0"/>
            </a:scrgbClr>
          </a:solidFill>
        </p:spPr>
      </p:pic>
      <p:sp>
        <p:nvSpPr>
          <p:cNvPr id="5" name="TextBox 4">
            <a:extLst>
              <a:ext uri="{FF2B5EF4-FFF2-40B4-BE49-F238E27FC236}">
                <a16:creationId xmlns:a16="http://schemas.microsoft.com/office/drawing/2014/main" id="{EF17D229-9F4F-4AF2-BF5B-BC1B69EF6258}"/>
              </a:ext>
            </a:extLst>
          </p:cNvPr>
          <p:cNvSpPr txBox="1"/>
          <p:nvPr/>
        </p:nvSpPr>
        <p:spPr>
          <a:xfrm>
            <a:off x="1854200" y="1663700"/>
            <a:ext cx="6636258" cy="415498"/>
          </a:xfrm>
          <a:prstGeom prst="rect">
            <a:avLst/>
          </a:prstGeom>
          <a:noFill/>
        </p:spPr>
        <p:txBody>
          <a:bodyPr vert="horz" rtlCol="0">
            <a:spAutoFit/>
          </a:bodyPr>
          <a:lstStyle/>
          <a:p>
            <a:r>
              <a:rPr lang="en-US" sz="2100" b="1">
                <a:solidFill>
                  <a:srgbClr val="FF0000"/>
                </a:solidFill>
                <a:latin typeface="Twinkl - 28"/>
              </a:rPr>
              <a:t>What did we ask to find out about you?</a:t>
            </a:r>
            <a:endParaRPr lang="en-GB" sz="2100" b="1">
              <a:solidFill>
                <a:srgbClr val="FF0000"/>
              </a:solidFill>
              <a:latin typeface="Twinkl - 28"/>
            </a:endParaRPr>
          </a:p>
        </p:txBody>
      </p:sp>
      <p:sp>
        <p:nvSpPr>
          <p:cNvPr id="6" name="TextBox 5">
            <a:extLst>
              <a:ext uri="{FF2B5EF4-FFF2-40B4-BE49-F238E27FC236}">
                <a16:creationId xmlns:a16="http://schemas.microsoft.com/office/drawing/2014/main" id="{E873FDA9-9E61-4319-A5EF-B69B7FD62F8E}"/>
              </a:ext>
            </a:extLst>
          </p:cNvPr>
          <p:cNvSpPr txBox="1"/>
          <p:nvPr/>
        </p:nvSpPr>
        <p:spPr>
          <a:xfrm>
            <a:off x="2336800" y="6438900"/>
            <a:ext cx="5418175" cy="507831"/>
          </a:xfrm>
          <a:prstGeom prst="rect">
            <a:avLst/>
          </a:prstGeom>
          <a:noFill/>
        </p:spPr>
        <p:txBody>
          <a:bodyPr vert="horz" rtlCol="0">
            <a:spAutoFit/>
          </a:bodyPr>
          <a:lstStyle/>
          <a:p>
            <a:r>
              <a:rPr lang="en-US" sz="2700" b="1">
                <a:solidFill>
                  <a:srgbClr val="FF0000"/>
                </a:solidFill>
                <a:latin typeface="Twinkl - 36"/>
              </a:rPr>
              <a:t>What is inside you head?</a:t>
            </a:r>
            <a:endParaRPr lang="en-GB" sz="2700" b="1">
              <a:solidFill>
                <a:srgbClr val="FF0000"/>
              </a:solidFill>
              <a:latin typeface="Twinkl - 36"/>
            </a:endParaRPr>
          </a:p>
        </p:txBody>
      </p:sp>
      <p:sp>
        <p:nvSpPr>
          <p:cNvPr id="7" name="Freeform: Shape 6">
            <a:extLst>
              <a:ext uri="{FF2B5EF4-FFF2-40B4-BE49-F238E27FC236}">
                <a16:creationId xmlns:a16="http://schemas.microsoft.com/office/drawing/2014/main" id="{AB99AA44-905D-49B1-9215-3455CFB05B25}"/>
              </a:ext>
            </a:extLst>
          </p:cNvPr>
          <p:cNvSpPr/>
          <p:nvPr/>
        </p:nvSpPr>
        <p:spPr>
          <a:xfrm>
            <a:off x="3058461" y="6140539"/>
            <a:ext cx="3784618" cy="49231"/>
          </a:xfrm>
          <a:custGeom>
            <a:avLst/>
            <a:gdLst/>
            <a:ahLst/>
            <a:cxnLst/>
            <a:rect l="0" t="0" r="0" b="0"/>
            <a:pathLst>
              <a:path w="3784618" h="49231">
                <a:moveTo>
                  <a:pt x="0" y="0"/>
                </a:moveTo>
                <a:lnTo>
                  <a:pt x="3784617" y="0"/>
                </a:lnTo>
                <a:lnTo>
                  <a:pt x="3784617" y="49230"/>
                </a:lnTo>
                <a:lnTo>
                  <a:pt x="0" y="4923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3BAAC74-DFB7-4356-929B-81DEB533E585}"/>
              </a:ext>
            </a:extLst>
          </p:cNvPr>
          <p:cNvCxnSpPr/>
          <p:nvPr/>
        </p:nvCxnSpPr>
        <p:spPr>
          <a:xfrm flipV="1">
            <a:off x="6701536" y="2596896"/>
            <a:ext cx="1113790" cy="510794"/>
          </a:xfrm>
          <a:prstGeom prst="line">
            <a:avLst/>
          </a:prstGeom>
          <a:ln w="38100" cap="flat" cmpd="sng" algn="ctr">
            <a:solidFill>
              <a:srgbClr val="40E0D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A98E96-BD66-4BC7-B4E1-992584FEDD90}"/>
              </a:ext>
            </a:extLst>
          </p:cNvPr>
          <p:cNvCxnSpPr/>
          <p:nvPr/>
        </p:nvCxnSpPr>
        <p:spPr>
          <a:xfrm flipH="1" flipV="1">
            <a:off x="1827657" y="2652268"/>
            <a:ext cx="1243076" cy="510794"/>
          </a:xfrm>
          <a:prstGeom prst="line">
            <a:avLst/>
          </a:prstGeom>
          <a:ln w="38100" cap="flat" cmpd="sng" algn="ctr">
            <a:solidFill>
              <a:srgbClr val="40E0D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20DF53-DE62-4133-B034-EA234E80563C}"/>
              </a:ext>
            </a:extLst>
          </p:cNvPr>
          <p:cNvCxnSpPr/>
          <p:nvPr/>
        </p:nvCxnSpPr>
        <p:spPr>
          <a:xfrm flipH="1">
            <a:off x="1803019" y="4160012"/>
            <a:ext cx="1304671" cy="0"/>
          </a:xfrm>
          <a:prstGeom prst="line">
            <a:avLst/>
          </a:prstGeom>
          <a:ln w="38100" cap="flat" cmpd="sng" algn="ctr">
            <a:solidFill>
              <a:srgbClr val="40E0D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2CDA58-B778-4700-9E1C-A740B4BC72AA}"/>
              </a:ext>
            </a:extLst>
          </p:cNvPr>
          <p:cNvCxnSpPr/>
          <p:nvPr/>
        </p:nvCxnSpPr>
        <p:spPr>
          <a:xfrm flipV="1">
            <a:off x="6670802" y="4153789"/>
            <a:ext cx="1403096" cy="147701"/>
          </a:xfrm>
          <a:prstGeom prst="line">
            <a:avLst/>
          </a:prstGeom>
          <a:ln w="38100" cap="flat" cmpd="sng" algn="ctr">
            <a:solidFill>
              <a:srgbClr val="40E0D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B04B57-02B7-42FB-8011-335154BF3785}"/>
              </a:ext>
            </a:extLst>
          </p:cNvPr>
          <p:cNvCxnSpPr/>
          <p:nvPr/>
        </p:nvCxnSpPr>
        <p:spPr>
          <a:xfrm flipH="1">
            <a:off x="1753870" y="5291328"/>
            <a:ext cx="1341501" cy="504571"/>
          </a:xfrm>
          <a:prstGeom prst="line">
            <a:avLst/>
          </a:prstGeom>
          <a:ln w="38100" cap="flat" cmpd="sng" algn="ctr">
            <a:solidFill>
              <a:srgbClr val="40E0D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99E66-0198-4939-85F6-A833C56778EC}"/>
              </a:ext>
            </a:extLst>
          </p:cNvPr>
          <p:cNvCxnSpPr/>
          <p:nvPr/>
        </p:nvCxnSpPr>
        <p:spPr>
          <a:xfrm>
            <a:off x="6664579" y="5328285"/>
            <a:ext cx="1470787" cy="602996"/>
          </a:xfrm>
          <a:prstGeom prst="line">
            <a:avLst/>
          </a:prstGeom>
          <a:ln w="38100" cap="flat" cmpd="sng" algn="ctr">
            <a:solidFill>
              <a:srgbClr val="40E0D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1C37607-E680-4C70-AF3F-532D82D0DF6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661400" y="177800"/>
            <a:ext cx="1263523" cy="1360424"/>
          </a:xfrm>
          <a:prstGeom prst="rect">
            <a:avLst/>
          </a:prstGeom>
          <a:solidFill>
            <a:scrgbClr r="0" g="0" b="0">
              <a:alpha val="0"/>
            </a:scrgbClr>
          </a:solidFill>
        </p:spPr>
      </p:pic>
    </p:spTree>
    <p:extLst>
      <p:ext uri="{BB962C8B-B14F-4D97-AF65-F5344CB8AC3E}">
        <p14:creationId xmlns:p14="http://schemas.microsoft.com/office/powerpoint/2010/main" val="333448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002B1-7F46-47F4-9B16-C90153C95844}"/>
              </a:ext>
            </a:extLst>
          </p:cNvPr>
          <p:cNvSpPr txBox="1"/>
          <p:nvPr/>
        </p:nvSpPr>
        <p:spPr>
          <a:xfrm>
            <a:off x="279400" y="127000"/>
            <a:ext cx="7091985" cy="553998"/>
          </a:xfrm>
          <a:prstGeom prst="rect">
            <a:avLst/>
          </a:prstGeom>
          <a:noFill/>
        </p:spPr>
        <p:txBody>
          <a:bodyPr vert="horz" rtlCol="0">
            <a:spAutoFit/>
          </a:bodyPr>
          <a:lstStyle/>
          <a:p>
            <a:r>
              <a:rPr lang="en-GB" sz="1500">
                <a:solidFill>
                  <a:srgbClr val="000000"/>
                </a:solidFill>
                <a:latin typeface="Twinkl - 20"/>
              </a:rPr>
              <a:t>Wednesday 26th June 2019</a:t>
            </a:r>
          </a:p>
          <a:p>
            <a:r>
              <a:rPr lang="en-US" sz="1500">
                <a:solidFill>
                  <a:srgbClr val="000000"/>
                </a:solidFill>
                <a:latin typeface="Twinkl - 20"/>
              </a:rPr>
              <a:t>We are learning to write effectively for audience and purpose.</a:t>
            </a:r>
            <a:endParaRPr lang="en-GB" sz="1500">
              <a:solidFill>
                <a:srgbClr val="000000"/>
              </a:solidFill>
              <a:latin typeface="Twinkl - 20"/>
            </a:endParaRPr>
          </a:p>
        </p:txBody>
      </p:sp>
      <p:pic>
        <p:nvPicPr>
          <p:cNvPr id="4" name="Picture 3">
            <a:extLst>
              <a:ext uri="{FF2B5EF4-FFF2-40B4-BE49-F238E27FC236}">
                <a16:creationId xmlns:a16="http://schemas.microsoft.com/office/drawing/2014/main" id="{F98D4961-5664-4855-94C0-A69B042F049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315200" y="139700"/>
            <a:ext cx="2645410" cy="1515110"/>
          </a:xfrm>
          <a:prstGeom prst="rect">
            <a:avLst/>
          </a:prstGeom>
          <a:solidFill>
            <a:scrgbClr r="0" g="0" b="0">
              <a:alpha val="0"/>
            </a:scrgbClr>
          </a:solidFill>
        </p:spPr>
      </p:pic>
      <p:pic>
        <p:nvPicPr>
          <p:cNvPr id="6" name="Picture 5">
            <a:extLst>
              <a:ext uri="{FF2B5EF4-FFF2-40B4-BE49-F238E27FC236}">
                <a16:creationId xmlns:a16="http://schemas.microsoft.com/office/drawing/2014/main" id="{67CE3916-371E-4C1C-98ED-7363DEC7248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6200" y="2108200"/>
            <a:ext cx="10160000" cy="4117467"/>
          </a:xfrm>
          <a:prstGeom prst="rect">
            <a:avLst/>
          </a:prstGeom>
          <a:solidFill>
            <a:scrgbClr r="0" g="0" b="0">
              <a:alpha val="0"/>
            </a:scrgbClr>
          </a:solidFill>
        </p:spPr>
      </p:pic>
      <p:sp>
        <p:nvSpPr>
          <p:cNvPr id="7" name="TextBox 6">
            <a:extLst>
              <a:ext uri="{FF2B5EF4-FFF2-40B4-BE49-F238E27FC236}">
                <a16:creationId xmlns:a16="http://schemas.microsoft.com/office/drawing/2014/main" id="{6BC24739-B54E-439C-8613-E7A96B5567F2}"/>
              </a:ext>
            </a:extLst>
          </p:cNvPr>
          <p:cNvSpPr txBox="1"/>
          <p:nvPr/>
        </p:nvSpPr>
        <p:spPr>
          <a:xfrm>
            <a:off x="368300" y="1206500"/>
            <a:ext cx="4593844" cy="507831"/>
          </a:xfrm>
          <a:prstGeom prst="rect">
            <a:avLst/>
          </a:prstGeom>
          <a:noFill/>
        </p:spPr>
        <p:txBody>
          <a:bodyPr vert="horz" rtlCol="0">
            <a:spAutoFit/>
          </a:bodyPr>
          <a:lstStyle/>
          <a:p>
            <a:r>
              <a:rPr lang="en-GB" sz="2700" b="1">
                <a:solidFill>
                  <a:srgbClr val="00FF00"/>
                </a:solidFill>
                <a:latin typeface="Twinkl - 36"/>
              </a:rPr>
              <a:t>Model write and </a:t>
            </a:r>
            <a:r>
              <a:rPr lang="en-GB" sz="2700" b="1">
                <a:solidFill>
                  <a:srgbClr val="800080"/>
                </a:solidFill>
                <a:latin typeface="Twinkl - 36"/>
              </a:rPr>
              <a:t>edit:</a:t>
            </a:r>
          </a:p>
        </p:txBody>
      </p:sp>
    </p:spTree>
    <p:extLst>
      <p:ext uri="{BB962C8B-B14F-4D97-AF65-F5344CB8AC3E}">
        <p14:creationId xmlns:p14="http://schemas.microsoft.com/office/powerpoint/2010/main" val="381976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ED9EE-9D2F-471B-98ED-5C1AB66DA08A}"/>
              </a:ext>
            </a:extLst>
          </p:cNvPr>
          <p:cNvSpPr txBox="1"/>
          <p:nvPr/>
        </p:nvSpPr>
        <p:spPr>
          <a:xfrm>
            <a:off x="279400" y="127000"/>
            <a:ext cx="8313166" cy="615553"/>
          </a:xfrm>
          <a:prstGeom prst="rect">
            <a:avLst/>
          </a:prstGeom>
          <a:noFill/>
        </p:spPr>
        <p:txBody>
          <a:bodyPr vert="horz" rtlCol="0">
            <a:spAutoFit/>
          </a:bodyPr>
          <a:lstStyle/>
          <a:p>
            <a:r>
              <a:rPr lang="en-GB" sz="1700">
                <a:solidFill>
                  <a:srgbClr val="000000"/>
                </a:solidFill>
                <a:latin typeface="Twinkl - 23"/>
              </a:rPr>
              <a:t>Wednesday 26th June 2019</a:t>
            </a:r>
          </a:p>
          <a:p>
            <a:r>
              <a:rPr lang="en-US" sz="1700">
                <a:solidFill>
                  <a:srgbClr val="000000"/>
                </a:solidFill>
                <a:latin typeface="Twinkl - 23"/>
              </a:rPr>
              <a:t>We are learning to write effectively for audience and purpose.</a:t>
            </a:r>
            <a:endParaRPr lang="en-GB" sz="1700">
              <a:solidFill>
                <a:srgbClr val="000000"/>
              </a:solidFill>
              <a:latin typeface="Twinkl - 23"/>
            </a:endParaRPr>
          </a:p>
        </p:txBody>
      </p:sp>
      <p:sp>
        <p:nvSpPr>
          <p:cNvPr id="3" name="TextBox 2">
            <a:extLst>
              <a:ext uri="{FF2B5EF4-FFF2-40B4-BE49-F238E27FC236}">
                <a16:creationId xmlns:a16="http://schemas.microsoft.com/office/drawing/2014/main" id="{BF114D60-663E-4790-BC1D-1782098A32FB}"/>
              </a:ext>
            </a:extLst>
          </p:cNvPr>
          <p:cNvSpPr txBox="1"/>
          <p:nvPr/>
        </p:nvSpPr>
        <p:spPr>
          <a:xfrm>
            <a:off x="304800" y="1562100"/>
            <a:ext cx="9715500" cy="2169825"/>
          </a:xfrm>
          <a:prstGeom prst="rect">
            <a:avLst/>
          </a:prstGeom>
          <a:noFill/>
        </p:spPr>
        <p:txBody>
          <a:bodyPr vert="horz" rtlCol="0">
            <a:spAutoFit/>
          </a:bodyPr>
          <a:lstStyle/>
          <a:p>
            <a:r>
              <a:rPr lang="en-GB" sz="2700" b="1" u="sng">
                <a:solidFill>
                  <a:srgbClr val="FF0000"/>
                </a:solidFill>
                <a:latin typeface="Twinkl - 36"/>
              </a:rPr>
              <a:t>Write up:</a:t>
            </a:r>
          </a:p>
          <a:p>
            <a:r>
              <a:rPr lang="en-US" sz="2700" b="1" u="sng">
                <a:solidFill>
                  <a:srgbClr val="FF0000"/>
                </a:solidFill>
                <a:latin typeface="Twinkl - 36"/>
              </a:rPr>
              <a:t>1</a:t>
            </a:r>
            <a:r>
              <a:rPr lang="en-US" sz="2700" b="1">
                <a:solidFill>
                  <a:srgbClr val="FF0000"/>
                </a:solidFill>
                <a:latin typeface="Twinkl - 36"/>
              </a:rPr>
              <a:t>) Is your writing successful? What do I mean by that ?</a:t>
            </a:r>
          </a:p>
          <a:p>
            <a:r>
              <a:rPr lang="en-US" sz="2700" b="1">
                <a:solidFill>
                  <a:srgbClr val="FF0000"/>
                </a:solidFill>
                <a:latin typeface="Twinkl - 36"/>
              </a:rPr>
              <a:t>2) Spend 10 min proof-reading and editing your draft.</a:t>
            </a:r>
          </a:p>
          <a:p>
            <a:r>
              <a:rPr lang="en-US" sz="2700" b="1">
                <a:solidFill>
                  <a:srgbClr val="FF0000"/>
                </a:solidFill>
                <a:latin typeface="Twinkl - 36"/>
              </a:rPr>
              <a:t>3) Using paper supplied, present your letter to the best standard that you are capable of.</a:t>
            </a:r>
            <a:endParaRPr lang="en-GB" sz="2700" b="1">
              <a:solidFill>
                <a:srgbClr val="FF0000"/>
              </a:solidFill>
              <a:latin typeface="Twinkl - 36"/>
            </a:endParaRPr>
          </a:p>
        </p:txBody>
      </p:sp>
      <p:sp>
        <p:nvSpPr>
          <p:cNvPr id="4" name="Freeform: Shape 3">
            <a:extLst>
              <a:ext uri="{FF2B5EF4-FFF2-40B4-BE49-F238E27FC236}">
                <a16:creationId xmlns:a16="http://schemas.microsoft.com/office/drawing/2014/main" id="{24CB521F-6ED1-4C66-AFB1-0ECB8A383B77}"/>
              </a:ext>
            </a:extLst>
          </p:cNvPr>
          <p:cNvSpPr/>
          <p:nvPr/>
        </p:nvSpPr>
        <p:spPr>
          <a:xfrm>
            <a:off x="3058461" y="6140539"/>
            <a:ext cx="3784618" cy="49231"/>
          </a:xfrm>
          <a:custGeom>
            <a:avLst/>
            <a:gdLst/>
            <a:ahLst/>
            <a:cxnLst/>
            <a:rect l="0" t="0" r="0" b="0"/>
            <a:pathLst>
              <a:path w="3784618" h="49231">
                <a:moveTo>
                  <a:pt x="0" y="0"/>
                </a:moveTo>
                <a:lnTo>
                  <a:pt x="3784617" y="0"/>
                </a:lnTo>
                <a:lnTo>
                  <a:pt x="3784617" y="49230"/>
                </a:lnTo>
                <a:lnTo>
                  <a:pt x="0" y="4923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AD68393-20F1-4804-9359-D17BF4804E1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661400" y="177800"/>
            <a:ext cx="1263523" cy="1360424"/>
          </a:xfrm>
          <a:prstGeom prst="rect">
            <a:avLst/>
          </a:prstGeom>
          <a:solidFill>
            <a:scrgbClr r="0" g="0" b="0">
              <a:alpha val="0"/>
            </a:scrgbClr>
          </a:solidFill>
        </p:spPr>
      </p:pic>
    </p:spTree>
    <p:extLst>
      <p:ext uri="{BB962C8B-B14F-4D97-AF65-F5344CB8AC3E}">
        <p14:creationId xmlns:p14="http://schemas.microsoft.com/office/powerpoint/2010/main" val="3039593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680</Words>
  <Application>Microsoft Office PowerPoint</Application>
  <PresentationFormat>Custom</PresentationFormat>
  <Paragraphs>33</Paragraphs>
  <Slides>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Calibri Light</vt:lpstr>
      <vt:lpstr>Twinkl - 23</vt:lpstr>
      <vt:lpstr>Twinkl - 28</vt:lpstr>
      <vt:lpstr>Twinkl - 26</vt:lpstr>
      <vt:lpstr>Twinkl - 24</vt:lpstr>
      <vt:lpstr>Twinkl - 16</vt:lpstr>
      <vt:lpstr>Twinkl - 20</vt:lpstr>
      <vt:lpstr>Twinkl - 21</vt:lpstr>
      <vt:lpstr>Twinkl - 36</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Preston</dc:creator>
  <cp:lastModifiedBy>Emily Waddilove</cp:lastModifiedBy>
  <cp:revision>1</cp:revision>
  <dcterms:created xsi:type="dcterms:W3CDTF">2022-04-28T07:24:38Z</dcterms:created>
  <dcterms:modified xsi:type="dcterms:W3CDTF">2022-04-28T16:24:55Z</dcterms:modified>
</cp:coreProperties>
</file>