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6" r:id="rId3"/>
    <p:sldId id="257" r:id="rId4"/>
    <p:sldId id="259" r:id="rId5"/>
    <p:sldId id="258" r:id="rId6"/>
    <p:sldId id="261" r:id="rId7"/>
    <p:sldId id="266" r:id="rId8"/>
    <p:sldId id="260" r:id="rId9"/>
    <p:sldId id="262" r:id="rId10"/>
    <p:sldId id="263" r:id="rId11"/>
    <p:sldId id="264" r:id="rId12"/>
    <p:sldId id="265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052" autoAdjust="0"/>
  </p:normalViewPr>
  <p:slideViewPr>
    <p:cSldViewPr>
      <p:cViewPr varScale="1">
        <p:scale>
          <a:sx n="37" d="100"/>
          <a:sy n="37" d="100"/>
        </p:scale>
        <p:origin x="-23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9E70D-A0E3-4FCE-90D9-4A565E505A9E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5DFF8-0AD7-4B8B-9F21-211722558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84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65EB9-654A-4084-824C-3BE5C0F6A09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A9210-98D6-4E5F-98AF-9B4346198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5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Catch-up</a:t>
            </a:r>
            <a:r>
              <a:rPr lang="en-GB" baseline="0" dirty="0" smtClean="0"/>
              <a:t> strategies booklet:</a:t>
            </a:r>
            <a:endParaRPr lang="en-GB" dirty="0" smtClean="0"/>
          </a:p>
          <a:p>
            <a:r>
              <a:rPr lang="en-GB" dirty="0" smtClean="0"/>
              <a:t>Review </a:t>
            </a:r>
            <a:r>
              <a:rPr lang="en-GB" dirty="0" smtClean="0"/>
              <a:t>of catch</a:t>
            </a:r>
            <a:r>
              <a:rPr lang="en-GB" baseline="0" dirty="0" smtClean="0"/>
              <a:t> up strategies and interventions – support schools to make evidence-informed decisions – summary of evidence of what does and doesn’t work – update to 2012 booklet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Information for each intervention on: Effect </a:t>
            </a:r>
            <a:r>
              <a:rPr lang="en-GB" baseline="0" dirty="0" smtClean="0"/>
              <a:t>on progress; what’s involved; estimated costs; what else should be considered when implementing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Writing interventions – consistently good results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Reading </a:t>
            </a:r>
            <a:r>
              <a:rPr lang="en-GB" baseline="0" dirty="0" smtClean="0"/>
              <a:t>comprehension interventions </a:t>
            </a:r>
            <a:r>
              <a:rPr lang="en-GB" baseline="0" dirty="0" smtClean="0"/>
              <a:t>– positive effect on attitudes to reading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Inconsistent evidence – phonics approaches; summer schools; blended interventions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Less evidence in terms of what works well to support numeracy – few trials have shown interventions to be not effective – but promising evidence from interventions trialled in primary schools</a:t>
            </a:r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Transition: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Equal </a:t>
            </a:r>
            <a:r>
              <a:rPr lang="en-GB" baseline="0" dirty="0" smtClean="0"/>
              <a:t>partnership between primary and secondary schools is important</a:t>
            </a:r>
            <a:endParaRPr lang="en-GB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93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2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 year’s meetings – very valuable discussions and ideas.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Led to some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developments in transition provision on a whole borough basis – CTF; common Year 6 visit days / visit week; Teach meets for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was discussion about many more ideas and other actions agreed. 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Meeting notes from last year – include actions to develop provision across the whole borough / Suggested actions for individual schools/ groups of schools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key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actions are highlighted on these slides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most of which are about whole borough provision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8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9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5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78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  <a:buFont typeface="Symbol"/>
              <a:buNone/>
            </a:pPr>
            <a:r>
              <a:rPr lang="en-GB" sz="1200" dirty="0" smtClean="0">
                <a:solidFill>
                  <a:srgbClr val="00B050"/>
                </a:solidFill>
                <a:effectLst/>
                <a:latin typeface="+mn-lt"/>
                <a:ea typeface="Calibri"/>
                <a:cs typeface="Times New Roman"/>
              </a:rPr>
              <a:t>Visits by secondary school teachers to observe Year 6 PP children in their primary school – and visits by Year 6 teachers to observe PP children in Year 7 – this has taken place as part of transition work led by St Crispin’s with its partner primary schools. This could be developed, and taken up by other schools next year.</a:t>
            </a:r>
            <a:endParaRPr lang="en-GB" sz="12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en-GB" dirty="0" smtClean="0"/>
          </a:p>
          <a:p>
            <a:pPr marL="0" lvl="0" indent="0">
              <a:spcAft>
                <a:spcPts val="0"/>
              </a:spcAft>
              <a:buFont typeface="Symbol"/>
              <a:buNone/>
            </a:pPr>
            <a:r>
              <a:rPr lang="en-GB" sz="1200" dirty="0" smtClean="0">
                <a:effectLst/>
                <a:latin typeface="+mn-lt"/>
                <a:ea typeface="Calibri"/>
                <a:cs typeface="Times New Roman"/>
              </a:rPr>
              <a:t>Teachers from Waingels have taught in primary schools, and primary school teachers have come to observe lessons at Waingels.</a:t>
            </a:r>
          </a:p>
          <a:p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Particular focus on pupil premium and ‘double disadvantaged’ pupils.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This could be core subject teachers, but also teachers of subjects such as PE and arts subjects which pupils may have a particular interest/ talent in – pupils can then be engaged in these activities as much as possible in Year 7.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(This is especially important in light of the presentation on County Lines and the involvement of vulnerable young people, with boredom making pupils especially vulnerable.)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65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School readiness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19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1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9210-98D6-4E5F-98AF-9B43461980B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0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20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0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5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0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4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3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8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60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6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6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B966B-51E0-489A-A46F-E3B142633DB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CB69-9002-4626-AE90-BF9FE7E2F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sh.wokingham.gov.uk/learning-and-teaching/transi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Literacy and numeracy catch-up strategies – </a:t>
            </a:r>
            <a:r>
              <a:rPr lang="en-GB" sz="3600" dirty="0" err="1" smtClean="0"/>
              <a:t>DfE</a:t>
            </a:r>
            <a:r>
              <a:rPr lang="en-GB" sz="3600" dirty="0" smtClean="0"/>
              <a:t> 2018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prstClr val="black"/>
                </a:solidFill>
                <a:ea typeface="+mj-ea"/>
                <a:cs typeface="+mj-cs"/>
              </a:rPr>
              <a:t>Key </a:t>
            </a:r>
            <a:r>
              <a:rPr lang="en-GB" sz="2800" b="1" dirty="0" smtClean="0">
                <a:solidFill>
                  <a:prstClr val="black"/>
                </a:solidFill>
                <a:ea typeface="+mj-ea"/>
                <a:cs typeface="+mj-cs"/>
              </a:rPr>
              <a:t>principles to facilitate primary-secondary transition:</a:t>
            </a:r>
          </a:p>
          <a:p>
            <a:r>
              <a:rPr lang="en-GB" sz="2800" dirty="0" smtClean="0">
                <a:solidFill>
                  <a:prstClr val="black"/>
                </a:solidFill>
                <a:ea typeface="+mj-ea"/>
                <a:cs typeface="+mj-cs"/>
              </a:rPr>
              <a:t>Collaboration before and after transfer </a:t>
            </a:r>
            <a:r>
              <a:rPr lang="en-GB" sz="2800" dirty="0" smtClean="0">
                <a:solidFill>
                  <a:prstClr val="black"/>
                </a:solidFill>
              </a:rPr>
              <a:t>– including: cross-phase </a:t>
            </a:r>
            <a:r>
              <a:rPr lang="en-GB" sz="2800" dirty="0">
                <a:solidFill>
                  <a:prstClr val="black"/>
                </a:solidFill>
              </a:rPr>
              <a:t>networking </a:t>
            </a:r>
            <a:r>
              <a:rPr lang="en-GB" sz="2800" dirty="0" smtClean="0">
                <a:solidFill>
                  <a:prstClr val="black"/>
                </a:solidFill>
              </a:rPr>
              <a:t>meetings; schemes of work</a:t>
            </a:r>
            <a:endParaRPr lang="en-GB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GB" sz="2800" dirty="0" smtClean="0">
                <a:solidFill>
                  <a:prstClr val="black"/>
                </a:solidFill>
                <a:ea typeface="+mj-ea"/>
                <a:cs typeface="+mj-cs"/>
              </a:rPr>
              <a:t>Effective communication - including: exchange of information; teacher visits to each other’s schools to observe lessons and discuss curriculum; involving parents; use of parent and pupil voice </a:t>
            </a:r>
          </a:p>
          <a:p>
            <a:r>
              <a:rPr lang="en-GB" sz="2800" dirty="0" smtClean="0">
                <a:solidFill>
                  <a:prstClr val="black"/>
                </a:solidFill>
                <a:ea typeface="+mj-ea"/>
                <a:cs typeface="+mj-cs"/>
              </a:rPr>
              <a:t>School visits and induction programmes that are well-planned and resourced</a:t>
            </a:r>
          </a:p>
          <a:p>
            <a:r>
              <a:rPr lang="en-GB" sz="2800" dirty="0" smtClean="0">
                <a:solidFill>
                  <a:prstClr val="black"/>
                </a:solidFill>
                <a:ea typeface="+mj-ea"/>
                <a:cs typeface="+mj-cs"/>
              </a:rPr>
              <a:t>Practices for different types of pupils</a:t>
            </a:r>
          </a:p>
          <a:p>
            <a:r>
              <a:rPr lang="en-GB" sz="2800" dirty="0" smtClean="0">
                <a:solidFill>
                  <a:prstClr val="black"/>
                </a:solidFill>
                <a:ea typeface="+mj-ea"/>
                <a:cs typeface="+mj-cs"/>
              </a:rPr>
              <a:t>Clear roles and responsibilities – whole school approach; use of progress data to monitor effectiveness</a:t>
            </a:r>
          </a:p>
          <a:p>
            <a:r>
              <a:rPr lang="en-GB" sz="2800" dirty="0" smtClean="0">
                <a:solidFill>
                  <a:prstClr val="black"/>
                </a:solidFill>
                <a:ea typeface="+mj-ea"/>
                <a:cs typeface="+mj-cs"/>
              </a:rPr>
              <a:t>Evaluation of what works and dissemination of good practice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797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Vulnerable pupils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>
                <a:ea typeface="Calibri"/>
                <a:cs typeface="Times New Roman"/>
              </a:rPr>
              <a:t>More targeted support for vulnerable pupils around managing the demands of secondary school – establish Protective Behaviours / Vulnerable pupil transition groups in every school? </a:t>
            </a:r>
            <a:endParaRPr lang="en-GB" sz="2800" dirty="0" smtClean="0">
              <a:ea typeface="Calibri"/>
              <a:cs typeface="Times New Roman"/>
            </a:endParaRPr>
          </a:p>
          <a:p>
            <a:pPr lvl="0"/>
            <a:r>
              <a:rPr lang="en-GB" sz="2800" dirty="0" smtClean="0">
                <a:ea typeface="Calibri"/>
                <a:cs typeface="Times New Roman"/>
              </a:rPr>
              <a:t>Develop a transition checklist/ guidance document on transition for vulnerable pupils</a:t>
            </a:r>
          </a:p>
          <a:p>
            <a:pPr lvl="0"/>
            <a:r>
              <a:rPr lang="en-GB" sz="2800" dirty="0">
                <a:ea typeface="Calibri"/>
                <a:cs typeface="Times New Roman"/>
              </a:rPr>
              <a:t>Proactive vs </a:t>
            </a:r>
            <a:r>
              <a:rPr lang="en-GB" sz="2800" dirty="0" smtClean="0">
                <a:ea typeface="Calibri"/>
                <a:cs typeface="Times New Roman"/>
              </a:rPr>
              <a:t>reactive </a:t>
            </a:r>
            <a:r>
              <a:rPr lang="en-GB" sz="2800" dirty="0">
                <a:ea typeface="Calibri"/>
                <a:cs typeface="Times New Roman"/>
              </a:rPr>
              <a:t>– 3 Year 7 pupils known to Foundry </a:t>
            </a:r>
            <a:r>
              <a:rPr lang="en-GB" sz="2800" dirty="0" smtClean="0">
                <a:ea typeface="Calibri"/>
                <a:cs typeface="Times New Roman"/>
              </a:rPr>
              <a:t>were </a:t>
            </a:r>
            <a:r>
              <a:rPr lang="en-GB" sz="2800" dirty="0">
                <a:ea typeface="Calibri"/>
                <a:cs typeface="Times New Roman"/>
              </a:rPr>
              <a:t>already school </a:t>
            </a:r>
            <a:r>
              <a:rPr lang="en-GB" sz="2800" dirty="0" smtClean="0">
                <a:ea typeface="Calibri"/>
                <a:cs typeface="Times New Roman"/>
              </a:rPr>
              <a:t>refusing in the autumn term last year. </a:t>
            </a:r>
            <a:r>
              <a:rPr lang="en-GB" sz="2800" dirty="0">
                <a:ea typeface="Calibri"/>
                <a:cs typeface="Times New Roman"/>
              </a:rPr>
              <a:t>How could that have been prevented?</a:t>
            </a:r>
            <a:r>
              <a:rPr lang="en-GB" sz="3000" dirty="0">
                <a:ea typeface="Calibri"/>
                <a:cs typeface="Times New Roman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2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Vulnerable pupils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sz="3000" dirty="0" smtClean="0">
                <a:ea typeface="Calibri"/>
                <a:cs typeface="Times New Roman"/>
              </a:rPr>
              <a:t>Gather </a:t>
            </a:r>
            <a:r>
              <a:rPr lang="en-GB" sz="3000" dirty="0">
                <a:ea typeface="Calibri"/>
                <a:cs typeface="Times New Roman"/>
              </a:rPr>
              <a:t>feedback from vulnerable children: What worked well? What helped them to settle? What could have been better</a:t>
            </a:r>
            <a:r>
              <a:rPr lang="en-GB" sz="3000" dirty="0" smtClean="0">
                <a:ea typeface="Calibri"/>
                <a:cs typeface="Times New Roman"/>
              </a:rPr>
              <a:t>?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000" dirty="0" smtClean="0">
                <a:ea typeface="Calibri"/>
                <a:cs typeface="Times New Roman"/>
              </a:rPr>
              <a:t>     - And parental feedback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000" dirty="0" smtClean="0">
                <a:ea typeface="Calibri"/>
                <a:cs typeface="Times New Roman"/>
              </a:rPr>
              <a:t>    (This feedback to </a:t>
            </a:r>
            <a:r>
              <a:rPr lang="en-GB" sz="3000" dirty="0">
                <a:ea typeface="Calibri"/>
                <a:cs typeface="Times New Roman"/>
              </a:rPr>
              <a:t>i</a:t>
            </a:r>
            <a:r>
              <a:rPr lang="en-GB" sz="3000" dirty="0" smtClean="0">
                <a:ea typeface="Calibri"/>
                <a:cs typeface="Times New Roman"/>
              </a:rPr>
              <a:t>nform the transition checklist. 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000" dirty="0">
                <a:ea typeface="Calibri"/>
                <a:cs typeface="Times New Roman"/>
              </a:rPr>
              <a:t> </a:t>
            </a:r>
            <a:r>
              <a:rPr lang="en-GB" sz="3000" dirty="0" smtClean="0">
                <a:ea typeface="Calibri"/>
                <a:cs typeface="Times New Roman"/>
              </a:rPr>
              <a:t>   Identify </a:t>
            </a:r>
            <a:r>
              <a:rPr lang="en-GB" sz="3000" dirty="0">
                <a:ea typeface="Calibri"/>
                <a:cs typeface="Times New Roman"/>
              </a:rPr>
              <a:t>children to talk to – Oct/ Nov. Produce </a:t>
            </a:r>
            <a:r>
              <a:rPr lang="en-GB" sz="3000" dirty="0" smtClean="0">
                <a:ea typeface="Calibri"/>
                <a:cs typeface="Times New Roman"/>
              </a:rPr>
              <a:t> 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000" dirty="0">
                <a:ea typeface="Calibri"/>
                <a:cs typeface="Times New Roman"/>
              </a:rPr>
              <a:t> </a:t>
            </a:r>
            <a:r>
              <a:rPr lang="en-GB" sz="3000" dirty="0" smtClean="0">
                <a:ea typeface="Calibri"/>
                <a:cs typeface="Times New Roman"/>
              </a:rPr>
              <a:t>    questionnaire.)</a:t>
            </a:r>
            <a:endParaRPr lang="en-GB" sz="3000" dirty="0">
              <a:ea typeface="Calibri"/>
              <a:cs typeface="Times New Roman"/>
            </a:endParaRPr>
          </a:p>
          <a:p>
            <a:pPr lvl="0"/>
            <a:r>
              <a:rPr lang="en-GB" sz="3000" dirty="0">
                <a:ea typeface="Calibri"/>
                <a:cs typeface="Times New Roman"/>
              </a:rPr>
              <a:t>Create an additional transition </a:t>
            </a:r>
            <a:r>
              <a:rPr lang="en-GB" sz="3000" dirty="0" smtClean="0">
                <a:ea typeface="Calibri"/>
                <a:cs typeface="Times New Roman"/>
              </a:rPr>
              <a:t>form -  </a:t>
            </a:r>
            <a:r>
              <a:rPr lang="en-GB" sz="3000" dirty="0">
                <a:ea typeface="Calibri"/>
                <a:cs typeface="Times New Roman"/>
              </a:rPr>
              <a:t>‘All about me’: Things I like/ admire; Things I find tricky; What I like/ don’t like; What helps me to learn; My goal for the move from Year 6 to Year 7.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5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discussions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GB" dirty="0" smtClean="0">
                <a:solidFill>
                  <a:prstClr val="black"/>
                </a:solidFill>
              </a:rPr>
              <a:t>To what extent have the actions discussed last year been achieved? Are there any difficulties with achieving any of the actions?</a:t>
            </a:r>
            <a:endParaRPr lang="en-GB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dirty="0" smtClean="0">
                <a:solidFill>
                  <a:prstClr val="black"/>
                </a:solidFill>
              </a:rPr>
              <a:t>What </a:t>
            </a:r>
            <a:r>
              <a:rPr lang="en-GB" dirty="0">
                <a:solidFill>
                  <a:prstClr val="black"/>
                </a:solidFill>
              </a:rPr>
              <a:t>did you do differently to support transition </a:t>
            </a:r>
            <a:r>
              <a:rPr lang="en-GB" dirty="0" smtClean="0">
                <a:solidFill>
                  <a:prstClr val="black"/>
                </a:solidFill>
              </a:rPr>
              <a:t>this </a:t>
            </a:r>
            <a:r>
              <a:rPr lang="en-GB" dirty="0">
                <a:solidFill>
                  <a:prstClr val="black"/>
                </a:solidFill>
              </a:rPr>
              <a:t>year</a:t>
            </a:r>
            <a:r>
              <a:rPr lang="en-GB" dirty="0" smtClean="0">
                <a:solidFill>
                  <a:prstClr val="black"/>
                </a:solidFill>
              </a:rPr>
              <a:t>? What is your evaluation of any new approaches you used? </a:t>
            </a:r>
            <a:endParaRPr lang="en-GB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dirty="0" smtClean="0">
                <a:solidFill>
                  <a:prstClr val="black"/>
                </a:solidFill>
              </a:rPr>
              <a:t>Next steps: How can we move forward with the suggested actions for this year? What else should we work on?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8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Review of actions from last year’s meetings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5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Pastoral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•"/>
            </a:pPr>
            <a:r>
              <a:rPr lang="en-US" sz="2800" dirty="0" smtClean="0"/>
              <a:t>Secondary schools to g</a:t>
            </a:r>
            <a:r>
              <a:rPr lang="en-US" sz="2800" i="0" u="none" strike="noStrike" baseline="0" dirty="0" smtClean="0"/>
              <a:t>ather feedback on transition visit days from Year 6 pupils and class teachers </a:t>
            </a:r>
          </a:p>
          <a:p>
            <a:pPr marL="457200">
              <a:spcAft>
                <a:spcPts val="0"/>
              </a:spcAft>
            </a:pPr>
            <a:endParaRPr lang="en-GB" dirty="0" smtClean="0">
              <a:ea typeface="Calibri"/>
              <a:cs typeface="Times New Roman"/>
            </a:endParaRPr>
          </a:p>
          <a:p>
            <a:pPr lvl="0">
              <a:buFont typeface="Symbol"/>
              <a:buChar char=""/>
            </a:pPr>
            <a:endParaRPr lang="en-GB" dirty="0" smtClean="0">
              <a:ea typeface="Calibri"/>
              <a:cs typeface="Times New Roman"/>
            </a:endParaRPr>
          </a:p>
          <a:p>
            <a:pPr marL="0" indent="0">
              <a:buClr>
                <a:srgbClr val="00B050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7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342000" indent="-457200"/>
            <a:r>
              <a:rPr lang="en-GB" sz="3000" dirty="0" smtClean="0">
                <a:ea typeface="Calibri"/>
                <a:cs typeface="Times New Roman"/>
              </a:rPr>
              <a:t>A writing </a:t>
            </a:r>
            <a:r>
              <a:rPr lang="en-GB" sz="3000" dirty="0">
                <a:ea typeface="Calibri"/>
                <a:cs typeface="Times New Roman"/>
              </a:rPr>
              <a:t>sample for each Year 6 pupil to be provided to their secondary school. </a:t>
            </a:r>
            <a:r>
              <a:rPr lang="en-GB" sz="3000" dirty="0" smtClean="0">
                <a:ea typeface="Calibri"/>
                <a:cs typeface="Times New Roman"/>
              </a:rPr>
              <a:t>(Secondary </a:t>
            </a:r>
            <a:r>
              <a:rPr lang="en-GB" sz="3000" dirty="0">
                <a:ea typeface="Calibri"/>
                <a:cs typeface="Times New Roman"/>
              </a:rPr>
              <a:t>schools to liaise with primary schools re how this will be obtained/ who they should send it </a:t>
            </a:r>
            <a:r>
              <a:rPr lang="en-GB" sz="3000" dirty="0" smtClean="0">
                <a:ea typeface="Calibri"/>
                <a:cs typeface="Times New Roman"/>
              </a:rPr>
              <a:t>to)</a:t>
            </a:r>
          </a:p>
          <a:p>
            <a:pPr marL="0" indent="0">
              <a:buNone/>
            </a:pPr>
            <a:endParaRPr lang="en-GB" sz="3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000" indent="-457200">
              <a:lnSpc>
                <a:spcPct val="110000"/>
              </a:lnSpc>
            </a:pPr>
            <a:r>
              <a:rPr lang="en-GB" sz="3000" dirty="0" smtClean="0">
                <a:solidFill>
                  <a:prstClr val="black"/>
                </a:solidFill>
                <a:ea typeface="Calibri"/>
                <a:cs typeface="Times New Roman"/>
              </a:rPr>
              <a:t>Contact all </a:t>
            </a:r>
            <a:r>
              <a:rPr lang="en-GB" sz="3000" dirty="0">
                <a:solidFill>
                  <a:prstClr val="black"/>
                </a:solidFill>
                <a:ea typeface="Calibri"/>
                <a:cs typeface="Times New Roman"/>
              </a:rPr>
              <a:t>Year 6 teachers to ask about texts used in Years 5 and 6 </a:t>
            </a:r>
            <a:r>
              <a:rPr lang="en-GB" sz="3000" dirty="0" smtClean="0">
                <a:solidFill>
                  <a:prstClr val="black"/>
                </a:solidFill>
                <a:ea typeface="Calibri"/>
                <a:cs typeface="Times New Roman"/>
              </a:rPr>
              <a:t>so that secondary schools can avoid using these.</a:t>
            </a:r>
          </a:p>
          <a:p>
            <a:pPr marL="114300" indent="0">
              <a:spcAft>
                <a:spcPts val="0"/>
              </a:spcAft>
              <a:buNone/>
            </a:pPr>
            <a:endParaRPr lang="en-GB" sz="2800" dirty="0" smtClean="0">
              <a:ea typeface="Calibri"/>
              <a:cs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en-GB" sz="2800" dirty="0" smtClean="0">
                <a:ea typeface="Calibri"/>
                <a:cs typeface="Times New Roman"/>
              </a:rPr>
              <a:t>   Year </a:t>
            </a:r>
            <a:r>
              <a:rPr lang="en-GB" sz="2800" dirty="0">
                <a:ea typeface="Calibri"/>
                <a:cs typeface="Times New Roman"/>
              </a:rPr>
              <a:t>2 teachers in infant schools could also be asked to </a:t>
            </a:r>
            <a:endParaRPr lang="en-GB" sz="2800" dirty="0" smtClean="0">
              <a:ea typeface="Calibri"/>
              <a:cs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  provide </a:t>
            </a:r>
            <a:r>
              <a:rPr lang="en-GB" sz="2800" dirty="0">
                <a:ea typeface="Calibri"/>
                <a:cs typeface="Times New Roman"/>
              </a:rPr>
              <a:t>this information to junior schools</a:t>
            </a:r>
            <a:r>
              <a:rPr lang="en-GB" sz="2800" dirty="0" smtClean="0">
                <a:ea typeface="Calibri"/>
                <a:cs typeface="Times New Roman"/>
              </a:rPr>
              <a:t>.</a:t>
            </a:r>
          </a:p>
          <a:p>
            <a:pPr marL="114300" indent="0">
              <a:spcAft>
                <a:spcPts val="0"/>
              </a:spcAft>
              <a:buNone/>
            </a:pPr>
            <a:endParaRPr lang="en-GB" sz="3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9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Vulnerable pupils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457200">
              <a:spcBef>
                <a:spcPts val="24"/>
              </a:spcBef>
            </a:pPr>
            <a:r>
              <a:rPr lang="en-GB" sz="2800" dirty="0" smtClean="0">
                <a:ea typeface="Calibri"/>
                <a:cs typeface="Times New Roman"/>
              </a:rPr>
              <a:t>Contact schools/ behaviour leads to obtain  </a:t>
            </a:r>
          </a:p>
          <a:p>
            <a:pPr marL="0" indent="0">
              <a:spcBef>
                <a:spcPts val="24"/>
              </a:spcBef>
              <a:buNone/>
            </a:pP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     </a:t>
            </a:r>
            <a:r>
              <a:rPr lang="en-GB" sz="2800" smtClean="0">
                <a:ea typeface="Calibri"/>
                <a:cs typeface="Times New Roman"/>
              </a:rPr>
              <a:t>additional case </a:t>
            </a:r>
            <a:r>
              <a:rPr lang="en-GB" sz="2800" dirty="0" smtClean="0">
                <a:ea typeface="Calibri"/>
                <a:cs typeface="Times New Roman"/>
              </a:rPr>
              <a:t>studies on good transition </a:t>
            </a:r>
          </a:p>
          <a:p>
            <a:pPr marL="0" indent="0">
              <a:spcBef>
                <a:spcPts val="24"/>
              </a:spcBef>
              <a:buNone/>
            </a:pP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     practice for vulnerable pupils – to form a booklet to </a:t>
            </a:r>
          </a:p>
          <a:p>
            <a:pPr marL="0" indent="0">
              <a:spcBef>
                <a:spcPts val="24"/>
              </a:spcBef>
              <a:buNone/>
            </a:pP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     be uploaded to Wokingham website </a:t>
            </a:r>
          </a:p>
          <a:p>
            <a:pPr marL="342000" indent="-457200">
              <a:spcBef>
                <a:spcPts val="24"/>
              </a:spcBef>
            </a:pPr>
            <a:r>
              <a:rPr lang="en-GB" sz="2800" dirty="0" smtClean="0">
                <a:ea typeface="Calibri"/>
                <a:cs typeface="Times New Roman"/>
              </a:rPr>
              <a:t>Foundry staff to focus on supporting primary    </a:t>
            </a:r>
          </a:p>
          <a:p>
            <a:pPr marL="0" indent="0">
              <a:spcBef>
                <a:spcPts val="24"/>
              </a:spcBef>
              <a:buNone/>
            </a:pP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     schools to build pupil independence from Year 5</a:t>
            </a:r>
          </a:p>
          <a:p>
            <a:pPr>
              <a:spcBef>
                <a:spcPts val="24"/>
              </a:spcBef>
            </a:pPr>
            <a:r>
              <a:rPr lang="en-GB" sz="2800" dirty="0" smtClean="0">
                <a:ea typeface="Calibri"/>
                <a:cs typeface="Times New Roman"/>
              </a:rPr>
              <a:t>  Audit </a:t>
            </a:r>
            <a:r>
              <a:rPr lang="en-GB" sz="2800" dirty="0">
                <a:ea typeface="Calibri"/>
                <a:cs typeface="Times New Roman"/>
              </a:rPr>
              <a:t>of training needs of secondary school </a:t>
            </a:r>
            <a:r>
              <a:rPr lang="en-GB" sz="2800" dirty="0" smtClean="0">
                <a:ea typeface="Calibri"/>
                <a:cs typeface="Times New Roman"/>
              </a:rPr>
              <a:t>staff </a:t>
            </a:r>
            <a:r>
              <a:rPr lang="en-GB" sz="2800" dirty="0">
                <a:ea typeface="Calibri"/>
                <a:cs typeface="Times New Roman"/>
              </a:rPr>
              <a:t>– </a:t>
            </a:r>
            <a:r>
              <a:rPr lang="en-GB" sz="2800" dirty="0" smtClean="0">
                <a:ea typeface="Calibri"/>
                <a:cs typeface="Times New Roman"/>
              </a:rPr>
              <a:t>      </a:t>
            </a:r>
          </a:p>
          <a:p>
            <a:pPr marL="0" indent="0">
              <a:spcBef>
                <a:spcPts val="24"/>
              </a:spcBef>
              <a:buNone/>
            </a:pPr>
            <a:r>
              <a:rPr lang="en-GB" sz="2800" dirty="0" smtClean="0">
                <a:ea typeface="Calibri"/>
                <a:cs typeface="Times New Roman"/>
              </a:rPr>
              <a:t>      discussion </a:t>
            </a:r>
            <a:r>
              <a:rPr lang="en-GB" sz="2800" dirty="0">
                <a:ea typeface="Calibri"/>
                <a:cs typeface="Times New Roman"/>
              </a:rPr>
              <a:t>at a SENCO network meeting?</a:t>
            </a:r>
          </a:p>
          <a:p>
            <a:pPr marL="571500" indent="-457200">
              <a:spcAft>
                <a:spcPts val="0"/>
              </a:spcAft>
            </a:pPr>
            <a:endParaRPr lang="en-GB" sz="2800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sz="2800" dirty="0" smtClean="0">
              <a:ea typeface="Calibri"/>
              <a:cs typeface="Times New Roman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546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cs typeface="Times New Roman"/>
              </a:rPr>
              <a:t>Visits of primary teachers to secondary schools and vice versa</a:t>
            </a:r>
            <a:endParaRPr lang="en-GB" sz="2800" dirty="0"/>
          </a:p>
          <a:p>
            <a:r>
              <a:rPr lang="en-GB" sz="2800" dirty="0" smtClean="0">
                <a:ea typeface="Calibri"/>
                <a:cs typeface="Times New Roman"/>
              </a:rPr>
              <a:t>Create </a:t>
            </a:r>
            <a:r>
              <a:rPr lang="en-GB" sz="2800" dirty="0">
                <a:ea typeface="Calibri"/>
                <a:cs typeface="Times New Roman"/>
              </a:rPr>
              <a:t>a page on the Wokingham schools hub website on </a:t>
            </a:r>
            <a:r>
              <a:rPr lang="en-GB" sz="2800" dirty="0" smtClean="0">
                <a:ea typeface="Calibri"/>
                <a:cs typeface="Times New Roman"/>
              </a:rPr>
              <a:t>transition</a:t>
            </a:r>
            <a:r>
              <a:rPr lang="en-GB" sz="2800" dirty="0">
                <a:ea typeface="Calibri"/>
                <a:cs typeface="Times New Roman"/>
              </a:rPr>
              <a:t> </a:t>
            </a:r>
            <a:endParaRPr lang="en-GB" sz="2800" dirty="0" smtClean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GB" sz="2800" dirty="0">
                <a:ea typeface="Calibri"/>
                <a:cs typeface="Times New Roman"/>
                <a:hlinkClick r:id="rId3"/>
              </a:rPr>
              <a:t>http://wsh.wokingham.gov.uk/learning-and-teaching/transition</a:t>
            </a:r>
            <a:r>
              <a:rPr lang="en-GB" sz="2800" dirty="0" smtClean="0">
                <a:ea typeface="Calibri"/>
                <a:cs typeface="Times New Roman"/>
                <a:hlinkClick r:id="rId3"/>
              </a:rPr>
              <a:t>/</a:t>
            </a:r>
            <a:r>
              <a:rPr lang="en-GB" sz="2800" dirty="0" smtClean="0">
                <a:ea typeface="Calibri"/>
                <a:cs typeface="Times New Roman"/>
              </a:rPr>
              <a:t> </a:t>
            </a:r>
          </a:p>
          <a:p>
            <a:endParaRPr lang="en-GB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2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4400" dirty="0" smtClean="0">
                <a:solidFill>
                  <a:prstClr val="black"/>
                </a:solidFill>
                <a:ea typeface="+mj-ea"/>
                <a:cs typeface="+mj-cs"/>
              </a:rPr>
              <a:t>Suggestions</a:t>
            </a:r>
            <a:r>
              <a:rPr lang="en-GB" sz="4400" dirty="0">
                <a:solidFill>
                  <a:prstClr val="black"/>
                </a:solidFill>
                <a:ea typeface="+mj-ea"/>
                <a:cs typeface="+mj-cs"/>
              </a:rPr>
              <a:t>/ Plans for this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9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sz="2800" dirty="0" smtClean="0">
                <a:ea typeface="Calibri"/>
                <a:cs typeface="Times New Roman"/>
              </a:rPr>
              <a:t>Review the common transfer form</a:t>
            </a:r>
          </a:p>
          <a:p>
            <a:pPr lvl="0"/>
            <a:r>
              <a:rPr lang="en-GB" sz="2800" dirty="0" smtClean="0">
                <a:ea typeface="Calibri"/>
                <a:cs typeface="Times New Roman"/>
              </a:rPr>
              <a:t>Produce </a:t>
            </a:r>
            <a:r>
              <a:rPr lang="en-GB" sz="2800" dirty="0">
                <a:ea typeface="Calibri"/>
                <a:cs typeface="Times New Roman"/>
              </a:rPr>
              <a:t>an electronic version of the common transfer </a:t>
            </a:r>
            <a:r>
              <a:rPr lang="en-GB" sz="2800" dirty="0" smtClean="0">
                <a:ea typeface="Calibri"/>
                <a:cs typeface="Times New Roman"/>
              </a:rPr>
              <a:t>form</a:t>
            </a:r>
          </a:p>
          <a:p>
            <a:pPr lvl="0"/>
            <a:r>
              <a:rPr lang="en-GB" sz="2800" dirty="0" smtClean="0">
                <a:ea typeface="Calibri"/>
                <a:cs typeface="Times New Roman"/>
              </a:rPr>
              <a:t>Consider </a:t>
            </a:r>
            <a:r>
              <a:rPr lang="en-GB" sz="2800" dirty="0">
                <a:ea typeface="Calibri"/>
                <a:cs typeface="Times New Roman"/>
              </a:rPr>
              <a:t>other transitions as part of these meetings </a:t>
            </a:r>
            <a:r>
              <a:rPr lang="en-GB" sz="2800" dirty="0" smtClean="0">
                <a:ea typeface="Calibri"/>
                <a:cs typeface="Times New Roman"/>
              </a:rPr>
              <a:t>(pre-school-school / </a:t>
            </a:r>
            <a:r>
              <a:rPr lang="en-GB" sz="2800" dirty="0">
                <a:ea typeface="Calibri"/>
                <a:cs typeface="Times New Roman"/>
              </a:rPr>
              <a:t>Year 2-3</a:t>
            </a:r>
            <a:r>
              <a:rPr lang="en-GB" sz="2800" dirty="0" smtClean="0">
                <a:ea typeface="Calibri"/>
                <a:cs typeface="Times New Roman"/>
              </a:rPr>
              <a:t>)</a:t>
            </a:r>
          </a:p>
          <a:p>
            <a:pPr lvl="0"/>
            <a:r>
              <a:rPr lang="en-GB" sz="2800" dirty="0" smtClean="0">
                <a:solidFill>
                  <a:prstClr val="black"/>
                </a:solidFill>
                <a:ea typeface="Calibri"/>
                <a:cs typeface="Times New Roman"/>
              </a:rPr>
              <a:t>Hold further </a:t>
            </a:r>
            <a:r>
              <a:rPr lang="en-GB" sz="2800" dirty="0">
                <a:solidFill>
                  <a:prstClr val="black"/>
                </a:solidFill>
                <a:ea typeface="Calibri"/>
                <a:cs typeface="Times New Roman"/>
              </a:rPr>
              <a:t>transition teach </a:t>
            </a:r>
            <a:r>
              <a:rPr lang="en-GB" sz="2800" dirty="0" smtClean="0">
                <a:solidFill>
                  <a:prstClr val="black"/>
                </a:solidFill>
                <a:ea typeface="Calibri"/>
                <a:cs typeface="Times New Roman"/>
              </a:rPr>
              <a:t>meets </a:t>
            </a:r>
            <a:r>
              <a:rPr lang="en-GB" sz="2800" dirty="0">
                <a:solidFill>
                  <a:prstClr val="black"/>
                </a:solidFill>
                <a:ea typeface="Calibri"/>
                <a:cs typeface="Times New Roman"/>
              </a:rPr>
              <a:t>- on topics such as culture and values; less able pupils; more able; pupils with behaviour needs; PP; Humanities; STEM; Arts; RS; PE</a:t>
            </a:r>
          </a:p>
          <a:p>
            <a:pPr marL="0" lvl="0" indent="0">
              <a:buNone/>
            </a:pPr>
            <a:endParaRPr lang="en-GB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6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 smtClean="0">
                <a:ea typeface="Calibri"/>
                <a:cs typeface="Times New Roman"/>
              </a:rPr>
              <a:t>Work on cross-curricular skills, such as metacognition and independence</a:t>
            </a:r>
          </a:p>
          <a:p>
            <a:pPr lvl="0"/>
            <a:r>
              <a:rPr lang="en-GB" sz="2800" dirty="0" smtClean="0">
                <a:ea typeface="Calibri"/>
                <a:cs typeface="Times New Roman"/>
              </a:rPr>
              <a:t>Federation INSET day - 25</a:t>
            </a:r>
            <a:r>
              <a:rPr lang="en-GB" sz="2800" baseline="30000" dirty="0" smtClean="0">
                <a:ea typeface="Calibri"/>
                <a:cs typeface="Times New Roman"/>
              </a:rPr>
              <a:t>th</a:t>
            </a:r>
            <a:r>
              <a:rPr lang="en-GB" sz="2800" dirty="0" smtClean="0">
                <a:ea typeface="Calibri"/>
                <a:cs typeface="Times New Roman"/>
              </a:rPr>
              <a:t> February 2019: Subject-specific sessions on transition are to be included in the programme for each subject  - to be led by primary teachers (to include ‘myth busting’, samples of Year 6 work, Year 6 curriculum) </a:t>
            </a:r>
          </a:p>
          <a:p>
            <a:pPr marL="114300" indent="0">
              <a:spcAft>
                <a:spcPts val="0"/>
              </a:spcAft>
              <a:buNone/>
            </a:pPr>
            <a:endParaRPr lang="en-GB" dirty="0" smtClean="0">
              <a:ea typeface="Calibri"/>
              <a:cs typeface="Times New Roman"/>
            </a:endParaRPr>
          </a:p>
          <a:p>
            <a:pPr marL="571500" indent="-457200">
              <a:spcAft>
                <a:spcPts val="0"/>
              </a:spcAft>
            </a:pPr>
            <a:endParaRPr lang="en-GB" dirty="0" smtClean="0">
              <a:ea typeface="Calibri"/>
              <a:cs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2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1073</Words>
  <Application>Microsoft Office PowerPoint</Application>
  <PresentationFormat>On-screen Show (4:3)</PresentationFormat>
  <Paragraphs>98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Literacy and numeracy catch-up strategies – DfE 2018</vt:lpstr>
      <vt:lpstr>Review of actions from last year’s meetings</vt:lpstr>
      <vt:lpstr>Pastoral</vt:lpstr>
      <vt:lpstr>Academic</vt:lpstr>
      <vt:lpstr>Vulnerable pupils</vt:lpstr>
      <vt:lpstr>Other</vt:lpstr>
      <vt:lpstr>PowerPoint Presentation</vt:lpstr>
      <vt:lpstr>General</vt:lpstr>
      <vt:lpstr>Academic</vt:lpstr>
      <vt:lpstr>Vulnerable pupils</vt:lpstr>
      <vt:lpstr>Vulnerable pupils</vt:lpstr>
      <vt:lpstr>Group discussions</vt:lpstr>
    </vt:vector>
  </TitlesOfParts>
  <Company>Wokingham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actions from last year’s meetings</dc:title>
  <dc:creator>Emily Waddilove</dc:creator>
  <cp:lastModifiedBy>Emily Waddilove</cp:lastModifiedBy>
  <cp:revision>24</cp:revision>
  <cp:lastPrinted>2018-10-17T09:59:55Z</cp:lastPrinted>
  <dcterms:created xsi:type="dcterms:W3CDTF">2018-10-15T16:36:46Z</dcterms:created>
  <dcterms:modified xsi:type="dcterms:W3CDTF">2018-11-27T14:37:30Z</dcterms:modified>
</cp:coreProperties>
</file>