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  <p:sldMasterId id="2147483660" r:id="rId6"/>
  </p:sldMasterIdLst>
  <p:notesMasterIdLst>
    <p:notesMasterId r:id="rId26"/>
  </p:notesMasterIdLst>
  <p:handoutMasterIdLst>
    <p:handoutMasterId r:id="rId27"/>
  </p:handoutMasterIdLst>
  <p:sldIdLst>
    <p:sldId id="280" r:id="rId7"/>
    <p:sldId id="256" r:id="rId8"/>
    <p:sldId id="258" r:id="rId9"/>
    <p:sldId id="262" r:id="rId10"/>
    <p:sldId id="274" r:id="rId11"/>
    <p:sldId id="272" r:id="rId12"/>
    <p:sldId id="269" r:id="rId13"/>
    <p:sldId id="270" r:id="rId14"/>
    <p:sldId id="271" r:id="rId15"/>
    <p:sldId id="275" r:id="rId16"/>
    <p:sldId id="259" r:id="rId17"/>
    <p:sldId id="267" r:id="rId18"/>
    <p:sldId id="268" r:id="rId19"/>
    <p:sldId id="264" r:id="rId20"/>
    <p:sldId id="276" r:id="rId21"/>
    <p:sldId id="277" r:id="rId22"/>
    <p:sldId id="278" r:id="rId23"/>
    <p:sldId id="273" r:id="rId24"/>
    <p:sldId id="261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0"/>
    <a:srgbClr val="005EB8"/>
    <a:srgbClr val="ED8B00"/>
    <a:srgbClr val="41B6E6"/>
    <a:srgbClr val="003087"/>
    <a:srgbClr val="768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6A1A0-6F0E-4B41-96B9-5C6D7E0A7980}" v="138" dt="2022-09-05T13:47:59.162"/>
    <p1510:client id="{EAF157F9-DB5B-4E3B-8468-C7E8623D471F}" v="5" vWet="7" dt="2022-09-05T13:47:22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61" y="53"/>
      </p:cViewPr>
      <p:guideLst>
        <p:guide orient="horz" pos="98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'[CHReports_Org101_HV_Jul2022.xlsx]Weekly Message Statistics'!$A$1</c:f>
          <c:strCache>
            <c:ptCount val="1"/>
            <c:pt idx="0">
              <c:v>Total Weekly Message statistics for Berkshire Healthcare NHS Foundation Trust (24 Month Period)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rtlCol="0" anchor="ctr" anchorCtr="1"/>
        <a:lstStyle/>
        <a:p>
          <a:pPr>
            <a:defRPr sz="1400" b="1" i="0" u="sng" kern="1200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668009522065555E-2"/>
          <c:y val="4.8403054135672849E-2"/>
          <c:w val="0.94511748162684106"/>
          <c:h val="0.856938713475628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'[CHReports_Org101_HV_Jul2022.xlsx]Weekly Message Statistics'!$B$2</c:f>
              <c:strCache>
                <c:ptCount val="1"/>
                <c:pt idx="0">
                  <c:v>Msgs In 486</c:v>
                </c:pt>
              </c:strCache>
            </c:strRef>
          </c:tx>
          <c:spPr>
            <a:solidFill>
              <a:srgbClr val="8DAA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rtlCol="0" anchor="ctr" anchorCtr="1">
                <a:spAutoFit/>
              </a:bodyPr>
              <a:lstStyle/>
              <a:p>
                <a:pPr>
                  <a:defRPr sz="900" b="0" i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'[CHReports_Org101_HV_Jul2022.xlsx]Weekly Message Statistics'!$A$3:$A$9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'[CHReports_Org101_HV_Jul2022.xlsx]Weekly Message Statistics'!$B$3:$B$9</c:f>
              <c:numCache>
                <c:formatCode>General</c:formatCode>
                <c:ptCount val="7"/>
                <c:pt idx="0">
                  <c:v>90</c:v>
                </c:pt>
                <c:pt idx="1">
                  <c:v>115</c:v>
                </c:pt>
                <c:pt idx="2">
                  <c:v>69</c:v>
                </c:pt>
                <c:pt idx="3">
                  <c:v>106</c:v>
                </c:pt>
                <c:pt idx="4">
                  <c:v>92</c:v>
                </c:pt>
                <c:pt idx="5">
                  <c:v>8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9-44B3-B7B1-CC40A94F85FA}"/>
            </c:ext>
          </c:extLst>
        </c:ser>
        <c:ser>
          <c:idx val="1"/>
          <c:order val="1"/>
          <c:tx>
            <c:strRef>
              <c:f>'[CHReports_Org101_HV_Jul2022.xlsx]Weekly Message Statistics'!$C$2</c:f>
              <c:strCache>
                <c:ptCount val="1"/>
                <c:pt idx="0">
                  <c:v>Opened Conv. 128</c:v>
                </c:pt>
              </c:strCache>
            </c:strRef>
          </c:tx>
          <c:spPr>
            <a:solidFill>
              <a:srgbClr val="BBD8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rtlCol="0" anchor="ctr" anchorCtr="1">
                <a:spAutoFit/>
              </a:bodyPr>
              <a:lstStyle/>
              <a:p>
                <a:pPr>
                  <a:defRPr sz="900" b="0" i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'[CHReports_Org101_HV_Jul2022.xlsx]Weekly Message Statistics'!$A$3:$A$9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'[CHReports_Org101_HV_Jul2022.xlsx]Weekly Message Statistics'!$C$3:$C$9</c:f>
              <c:numCache>
                <c:formatCode>General</c:formatCode>
                <c:ptCount val="7"/>
                <c:pt idx="0">
                  <c:v>18</c:v>
                </c:pt>
                <c:pt idx="1">
                  <c:v>25</c:v>
                </c:pt>
                <c:pt idx="2">
                  <c:v>23</c:v>
                </c:pt>
                <c:pt idx="3">
                  <c:v>29</c:v>
                </c:pt>
                <c:pt idx="4">
                  <c:v>21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89-44B3-B7B1-CC40A94F85FA}"/>
            </c:ext>
          </c:extLst>
        </c:ser>
        <c:ser>
          <c:idx val="2"/>
          <c:order val="2"/>
          <c:tx>
            <c:strRef>
              <c:f>'[CHReports_Org101_HV_Jul2022.xlsx]Weekly Message Statistics'!$D$2</c:f>
              <c:strCache>
                <c:ptCount val="1"/>
                <c:pt idx="0">
                  <c:v>Msgs Out 775</c:v>
                </c:pt>
              </c:strCache>
            </c:strRef>
          </c:tx>
          <c:spPr>
            <a:solidFill>
              <a:srgbClr val="FC73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rtlCol="0" anchor="ctr" anchorCtr="1">
                <a:spAutoFit/>
              </a:bodyPr>
              <a:lstStyle/>
              <a:p>
                <a:pPr>
                  <a:defRPr sz="900" b="0" i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'[CHReports_Org101_HV_Jul2022.xlsx]Weekly Message Statistics'!$A$3:$A$9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'[CHReports_Org101_HV_Jul2022.xlsx]Weekly Message Statistics'!$D$3:$D$9</c:f>
              <c:numCache>
                <c:formatCode>General</c:formatCode>
                <c:ptCount val="7"/>
                <c:pt idx="0">
                  <c:v>146</c:v>
                </c:pt>
                <c:pt idx="1">
                  <c:v>155</c:v>
                </c:pt>
                <c:pt idx="2">
                  <c:v>139</c:v>
                </c:pt>
                <c:pt idx="3">
                  <c:v>180</c:v>
                </c:pt>
                <c:pt idx="4">
                  <c:v>141</c:v>
                </c:pt>
                <c:pt idx="5">
                  <c:v>8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89-44B3-B7B1-CC40A94F85FA}"/>
            </c:ext>
          </c:extLst>
        </c:ser>
        <c:ser>
          <c:idx val="3"/>
          <c:order val="3"/>
          <c:tx>
            <c:strRef>
              <c:f>'[CHReports_Org101_HV_Jul2022.xlsx]Weekly Message Statistics'!$E$2</c:f>
              <c:strCache>
                <c:ptCount val="1"/>
                <c:pt idx="0">
                  <c:v>Closed Conv. 118</c:v>
                </c:pt>
              </c:strCache>
            </c:strRef>
          </c:tx>
          <c:spPr>
            <a:solidFill>
              <a:srgbClr val="FFD92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rtlCol="0" anchor="ctr" anchorCtr="1">
                <a:spAutoFit/>
              </a:bodyPr>
              <a:lstStyle/>
              <a:p>
                <a:pPr>
                  <a:defRPr sz="900" b="0" i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'[CHReports_Org101_HV_Jul2022.xlsx]Weekly Message Statistics'!$A$3:$A$9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'[CHReports_Org101_HV_Jul2022.xlsx]Weekly Message Statistics'!$E$3:$E$9</c:f>
              <c:numCache>
                <c:formatCode>General</c:formatCode>
                <c:ptCount val="7"/>
                <c:pt idx="0">
                  <c:v>23</c:v>
                </c:pt>
                <c:pt idx="1">
                  <c:v>26</c:v>
                </c:pt>
                <c:pt idx="2">
                  <c:v>22</c:v>
                </c:pt>
                <c:pt idx="3">
                  <c:v>24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89-44B3-B7B1-CC40A94F85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661217928"/>
        <c:axId val="661224160"/>
      </c:barChart>
      <c:catAx>
        <c:axId val="66121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/>
            <a:tailEnd/>
          </a:ln>
          <a:effectLst/>
        </c:spPr>
        <c:txPr>
          <a:bodyPr rot="-60000000" spcFirstLastPara="1" vertOverflow="ellipsis" vert="horz" wrap="square" rtlCol="0" anchor="ctr" anchorCtr="1"/>
          <a:lstStyle/>
          <a:p>
            <a:pPr>
              <a:defRPr sz="9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24160"/>
        <c:crosses val="autoZero"/>
        <c:auto val="1"/>
        <c:lblAlgn val="ctr"/>
        <c:lblOffset val="100"/>
        <c:noMultiLvlLbl val="1"/>
      </c:catAx>
      <c:valAx>
        <c:axId val="661224160"/>
        <c:scaling>
          <c:orientation val="minMax"/>
        </c:scaling>
        <c:delete val="0"/>
        <c:axPos val="l"/>
        <c:majorGridlines>
          <c:spPr>
            <a:ln w="9525" cap="flat" cmpd="sng" algn="ctr">
              <a:gradFill rotWithShape="0"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rtlCol="0" anchor="ctr" anchorCtr="1"/>
          <a:lstStyle/>
          <a:p>
            <a:pPr>
              <a:defRPr sz="9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1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rtlCol="0" anchor="ctr" anchorCtr="1"/>
        <a:lstStyle/>
        <a:p>
          <a:pPr>
            <a:defRPr sz="900" b="0" i="0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tlCol="0"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[CHReports_Org101_HV_Jul2022.xlsx]HourlyMessageData!$A$1</c:f>
          <c:strCache>
            <c:ptCount val="1"/>
            <c:pt idx="0">
              <c:v>Total Hourly Message statistics for Berkshire Healthcare NHS Foundation Trust (24 Month Period)</c:v>
            </c:pt>
          </c:strCache>
        </c:strRef>
      </c:tx>
      <c:layout>
        <c:manualLayout>
          <c:xMode val="edge"/>
          <c:yMode val="edge"/>
          <c:x val="0.119752804400260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rtlCol="0" anchor="ctr" anchorCtr="1"/>
        <a:lstStyle/>
        <a:p>
          <a:pPr>
            <a:defRPr sz="1400" b="1" i="0" u="sng" kern="1200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[CHReports_Org101_HV_Jul2022.xlsx]HourlyMessageData!$B$1</c:f>
              <c:strCache>
                <c:ptCount val="1"/>
                <c:pt idx="0">
                  <c:v>Msgs In 486</c:v>
                </c:pt>
              </c:strCache>
            </c:strRef>
          </c:tx>
          <c:spPr>
            <a:solidFill>
              <a:srgbClr val="8DAA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rtlCol="0" anchor="ctr" anchorCtr="1">
                <a:spAutoFit/>
              </a:bodyPr>
              <a:lstStyle/>
              <a:p>
                <a:pPr>
                  <a:defRPr sz="900" b="0" i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[CHReports_Org101_HV_Jul2022.xlsx]HourlyMessageData!$A$3:$A$50</c:f>
              <c:strCache>
                <c:ptCount val="33"/>
                <c:pt idx="0">
                  <c:v>00:30</c:v>
                </c:pt>
                <c:pt idx="1">
                  <c:v>03:30</c:v>
                </c:pt>
                <c:pt idx="2">
                  <c:v>06:00</c:v>
                </c:pt>
                <c:pt idx="3">
                  <c:v>06:30</c:v>
                </c:pt>
                <c:pt idx="4">
                  <c:v>07:00</c:v>
                </c:pt>
                <c:pt idx="5">
                  <c:v>07:30</c:v>
                </c:pt>
                <c:pt idx="6">
                  <c:v>08:00</c:v>
                </c:pt>
                <c:pt idx="7">
                  <c:v>08:30</c:v>
                </c:pt>
                <c:pt idx="8">
                  <c:v>09:00</c:v>
                </c:pt>
                <c:pt idx="9">
                  <c:v>09:30</c:v>
                </c:pt>
                <c:pt idx="10">
                  <c:v>10:00</c:v>
                </c:pt>
                <c:pt idx="11">
                  <c:v>10:30</c:v>
                </c:pt>
                <c:pt idx="12">
                  <c:v>11:00</c:v>
                </c:pt>
                <c:pt idx="13">
                  <c:v>11:30</c:v>
                </c:pt>
                <c:pt idx="14">
                  <c:v>12:00</c:v>
                </c:pt>
                <c:pt idx="15">
                  <c:v>12:30</c:v>
                </c:pt>
                <c:pt idx="16">
                  <c:v>13:00</c:v>
                </c:pt>
                <c:pt idx="17">
                  <c:v>13:30</c:v>
                </c:pt>
                <c:pt idx="18">
                  <c:v>14:00</c:v>
                </c:pt>
                <c:pt idx="19">
                  <c:v>14:30</c:v>
                </c:pt>
                <c:pt idx="20">
                  <c:v>15:00</c:v>
                </c:pt>
                <c:pt idx="21">
                  <c:v>15:30</c:v>
                </c:pt>
                <c:pt idx="22">
                  <c:v>16:00</c:v>
                </c:pt>
                <c:pt idx="23">
                  <c:v>16:30</c:v>
                </c:pt>
                <c:pt idx="24">
                  <c:v>17:00</c:v>
                </c:pt>
                <c:pt idx="25">
                  <c:v>17:30</c:v>
                </c:pt>
                <c:pt idx="26">
                  <c:v>18:00</c:v>
                </c:pt>
                <c:pt idx="27">
                  <c:v>18:30</c:v>
                </c:pt>
                <c:pt idx="28">
                  <c:v>19:00</c:v>
                </c:pt>
                <c:pt idx="29">
                  <c:v>19:30</c:v>
                </c:pt>
                <c:pt idx="30">
                  <c:v>20:00</c:v>
                </c:pt>
                <c:pt idx="31">
                  <c:v>21:00</c:v>
                </c:pt>
                <c:pt idx="32">
                  <c:v>23:30</c:v>
                </c:pt>
              </c:strCache>
            </c:strRef>
          </c:cat>
          <c:val>
            <c:numRef>
              <c:f>[CHReports_Org101_HV_Jul2022.xlsx]HourlyMessageData!$B$3:$B$49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43</c:v>
                </c:pt>
                <c:pt idx="7">
                  <c:v>5</c:v>
                </c:pt>
                <c:pt idx="8">
                  <c:v>57</c:v>
                </c:pt>
                <c:pt idx="9">
                  <c:v>16</c:v>
                </c:pt>
                <c:pt idx="10">
                  <c:v>41</c:v>
                </c:pt>
                <c:pt idx="11">
                  <c:v>2</c:v>
                </c:pt>
                <c:pt idx="12">
                  <c:v>37</c:v>
                </c:pt>
                <c:pt idx="13">
                  <c:v>3</c:v>
                </c:pt>
                <c:pt idx="14">
                  <c:v>49</c:v>
                </c:pt>
                <c:pt idx="16">
                  <c:v>37</c:v>
                </c:pt>
                <c:pt idx="17">
                  <c:v>12</c:v>
                </c:pt>
                <c:pt idx="18">
                  <c:v>45</c:v>
                </c:pt>
                <c:pt idx="19">
                  <c:v>8</c:v>
                </c:pt>
                <c:pt idx="20">
                  <c:v>81</c:v>
                </c:pt>
                <c:pt idx="21">
                  <c:v>3</c:v>
                </c:pt>
                <c:pt idx="22">
                  <c:v>16</c:v>
                </c:pt>
                <c:pt idx="23">
                  <c:v>2</c:v>
                </c:pt>
                <c:pt idx="24">
                  <c:v>4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9-4ACE-92CD-814B1BB2ACE8}"/>
            </c:ext>
          </c:extLst>
        </c:ser>
        <c:ser>
          <c:idx val="3"/>
          <c:order val="1"/>
          <c:tx>
            <c:strRef>
              <c:f>[CHReports_Org101_HV_Jul2022.xlsx]HourlyMessageData!$C$1</c:f>
              <c:strCache>
                <c:ptCount val="1"/>
                <c:pt idx="0">
                  <c:v>Opened Conv. 130</c:v>
                </c:pt>
              </c:strCache>
            </c:strRef>
          </c:tx>
          <c:spPr>
            <a:solidFill>
              <a:srgbClr val="BBD8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rtlCol="0" anchor="ctr" anchorCtr="1">
                <a:spAutoFit/>
              </a:bodyPr>
              <a:lstStyle/>
              <a:p>
                <a:pPr>
                  <a:defRPr sz="900" b="0" i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[CHReports_Org101_HV_Jul2022.xlsx]HourlyMessageData!$A$3:$A$50</c:f>
              <c:strCache>
                <c:ptCount val="33"/>
                <c:pt idx="0">
                  <c:v>00:30</c:v>
                </c:pt>
                <c:pt idx="1">
                  <c:v>03:30</c:v>
                </c:pt>
                <c:pt idx="2">
                  <c:v>06:00</c:v>
                </c:pt>
                <c:pt idx="3">
                  <c:v>06:30</c:v>
                </c:pt>
                <c:pt idx="4">
                  <c:v>07:00</c:v>
                </c:pt>
                <c:pt idx="5">
                  <c:v>07:30</c:v>
                </c:pt>
                <c:pt idx="6">
                  <c:v>08:00</c:v>
                </c:pt>
                <c:pt idx="7">
                  <c:v>08:30</c:v>
                </c:pt>
                <c:pt idx="8">
                  <c:v>09:00</c:v>
                </c:pt>
                <c:pt idx="9">
                  <c:v>09:30</c:v>
                </c:pt>
                <c:pt idx="10">
                  <c:v>10:00</c:v>
                </c:pt>
                <c:pt idx="11">
                  <c:v>10:30</c:v>
                </c:pt>
                <c:pt idx="12">
                  <c:v>11:00</c:v>
                </c:pt>
                <c:pt idx="13">
                  <c:v>11:30</c:v>
                </c:pt>
                <c:pt idx="14">
                  <c:v>12:00</c:v>
                </c:pt>
                <c:pt idx="15">
                  <c:v>12:30</c:v>
                </c:pt>
                <c:pt idx="16">
                  <c:v>13:00</c:v>
                </c:pt>
                <c:pt idx="17">
                  <c:v>13:30</c:v>
                </c:pt>
                <c:pt idx="18">
                  <c:v>14:00</c:v>
                </c:pt>
                <c:pt idx="19">
                  <c:v>14:30</c:v>
                </c:pt>
                <c:pt idx="20">
                  <c:v>15:00</c:v>
                </c:pt>
                <c:pt idx="21">
                  <c:v>15:30</c:v>
                </c:pt>
                <c:pt idx="22">
                  <c:v>16:00</c:v>
                </c:pt>
                <c:pt idx="23">
                  <c:v>16:30</c:v>
                </c:pt>
                <c:pt idx="24">
                  <c:v>17:00</c:v>
                </c:pt>
                <c:pt idx="25">
                  <c:v>17:30</c:v>
                </c:pt>
                <c:pt idx="26">
                  <c:v>18:00</c:v>
                </c:pt>
                <c:pt idx="27">
                  <c:v>18:30</c:v>
                </c:pt>
                <c:pt idx="28">
                  <c:v>19:00</c:v>
                </c:pt>
                <c:pt idx="29">
                  <c:v>19:30</c:v>
                </c:pt>
                <c:pt idx="30">
                  <c:v>20:00</c:v>
                </c:pt>
                <c:pt idx="31">
                  <c:v>21:00</c:v>
                </c:pt>
                <c:pt idx="32">
                  <c:v>23:30</c:v>
                </c:pt>
              </c:strCache>
            </c:strRef>
          </c:cat>
          <c:val>
            <c:numRef>
              <c:f>[CHReports_Org101_HV_Jul2022.xlsx]HourlyMessageData!$C$3:$C$49</c:f>
              <c:numCache>
                <c:formatCode>General</c:formatCode>
                <c:ptCount val="3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13</c:v>
                </c:pt>
                <c:pt idx="7">
                  <c:v>4</c:v>
                </c:pt>
                <c:pt idx="8">
                  <c:v>7</c:v>
                </c:pt>
                <c:pt idx="9">
                  <c:v>7</c:v>
                </c:pt>
                <c:pt idx="10">
                  <c:v>3</c:v>
                </c:pt>
                <c:pt idx="11">
                  <c:v>2</c:v>
                </c:pt>
                <c:pt idx="12">
                  <c:v>7</c:v>
                </c:pt>
                <c:pt idx="13">
                  <c:v>2</c:v>
                </c:pt>
                <c:pt idx="14">
                  <c:v>5</c:v>
                </c:pt>
                <c:pt idx="15">
                  <c:v>3</c:v>
                </c:pt>
                <c:pt idx="16">
                  <c:v>6</c:v>
                </c:pt>
                <c:pt idx="17">
                  <c:v>4</c:v>
                </c:pt>
                <c:pt idx="18">
                  <c:v>7</c:v>
                </c:pt>
                <c:pt idx="19">
                  <c:v>8</c:v>
                </c:pt>
                <c:pt idx="20">
                  <c:v>14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9-4ACE-92CD-814B1BB2ACE8}"/>
            </c:ext>
          </c:extLst>
        </c:ser>
        <c:ser>
          <c:idx val="4"/>
          <c:order val="2"/>
          <c:tx>
            <c:strRef>
              <c:f>[CHReports_Org101_HV_Jul2022.xlsx]HourlyMessageData!$D$1</c:f>
              <c:strCache>
                <c:ptCount val="1"/>
                <c:pt idx="0">
                  <c:v>Msgs Out 775</c:v>
                </c:pt>
              </c:strCache>
            </c:strRef>
          </c:tx>
          <c:spPr>
            <a:solidFill>
              <a:srgbClr val="FC73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rtlCol="0" anchor="ctr" anchorCtr="1">
                <a:spAutoFit/>
              </a:bodyPr>
              <a:lstStyle/>
              <a:p>
                <a:pPr>
                  <a:defRPr sz="900" b="0" i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[CHReports_Org101_HV_Jul2022.xlsx]HourlyMessageData!$A$3:$A$50</c:f>
              <c:strCache>
                <c:ptCount val="33"/>
                <c:pt idx="0">
                  <c:v>00:30</c:v>
                </c:pt>
                <c:pt idx="1">
                  <c:v>03:30</c:v>
                </c:pt>
                <c:pt idx="2">
                  <c:v>06:00</c:v>
                </c:pt>
                <c:pt idx="3">
                  <c:v>06:30</c:v>
                </c:pt>
                <c:pt idx="4">
                  <c:v>07:00</c:v>
                </c:pt>
                <c:pt idx="5">
                  <c:v>07:30</c:v>
                </c:pt>
                <c:pt idx="6">
                  <c:v>08:00</c:v>
                </c:pt>
                <c:pt idx="7">
                  <c:v>08:30</c:v>
                </c:pt>
                <c:pt idx="8">
                  <c:v>09:00</c:v>
                </c:pt>
                <c:pt idx="9">
                  <c:v>09:30</c:v>
                </c:pt>
                <c:pt idx="10">
                  <c:v>10:00</c:v>
                </c:pt>
                <c:pt idx="11">
                  <c:v>10:30</c:v>
                </c:pt>
                <c:pt idx="12">
                  <c:v>11:00</c:v>
                </c:pt>
                <c:pt idx="13">
                  <c:v>11:30</c:v>
                </c:pt>
                <c:pt idx="14">
                  <c:v>12:00</c:v>
                </c:pt>
                <c:pt idx="15">
                  <c:v>12:30</c:v>
                </c:pt>
                <c:pt idx="16">
                  <c:v>13:00</c:v>
                </c:pt>
                <c:pt idx="17">
                  <c:v>13:30</c:v>
                </c:pt>
                <c:pt idx="18">
                  <c:v>14:00</c:v>
                </c:pt>
                <c:pt idx="19">
                  <c:v>14:30</c:v>
                </c:pt>
                <c:pt idx="20">
                  <c:v>15:00</c:v>
                </c:pt>
                <c:pt idx="21">
                  <c:v>15:30</c:v>
                </c:pt>
                <c:pt idx="22">
                  <c:v>16:00</c:v>
                </c:pt>
                <c:pt idx="23">
                  <c:v>16:30</c:v>
                </c:pt>
                <c:pt idx="24">
                  <c:v>17:00</c:v>
                </c:pt>
                <c:pt idx="25">
                  <c:v>17:30</c:v>
                </c:pt>
                <c:pt idx="26">
                  <c:v>18:00</c:v>
                </c:pt>
                <c:pt idx="27">
                  <c:v>18:30</c:v>
                </c:pt>
                <c:pt idx="28">
                  <c:v>19:00</c:v>
                </c:pt>
                <c:pt idx="29">
                  <c:v>19:30</c:v>
                </c:pt>
                <c:pt idx="30">
                  <c:v>20:00</c:v>
                </c:pt>
                <c:pt idx="31">
                  <c:v>21:00</c:v>
                </c:pt>
                <c:pt idx="32">
                  <c:v>23:30</c:v>
                </c:pt>
              </c:strCache>
            </c:strRef>
          </c:cat>
          <c:val>
            <c:numRef>
              <c:f>[CHReports_Org101_HV_Jul2022.xlsx]HourlyMessageData!$D$3:$D$49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83</c:v>
                </c:pt>
                <c:pt idx="7">
                  <c:v>4</c:v>
                </c:pt>
                <c:pt idx="8">
                  <c:v>85</c:v>
                </c:pt>
                <c:pt idx="9">
                  <c:v>10</c:v>
                </c:pt>
                <c:pt idx="10">
                  <c:v>63</c:v>
                </c:pt>
                <c:pt idx="11">
                  <c:v>5</c:v>
                </c:pt>
                <c:pt idx="12">
                  <c:v>58</c:v>
                </c:pt>
                <c:pt idx="13">
                  <c:v>11</c:v>
                </c:pt>
                <c:pt idx="14">
                  <c:v>70</c:v>
                </c:pt>
                <c:pt idx="15">
                  <c:v>9</c:v>
                </c:pt>
                <c:pt idx="16">
                  <c:v>59</c:v>
                </c:pt>
                <c:pt idx="17">
                  <c:v>3</c:v>
                </c:pt>
                <c:pt idx="18">
                  <c:v>91</c:v>
                </c:pt>
                <c:pt idx="19">
                  <c:v>13</c:v>
                </c:pt>
                <c:pt idx="20">
                  <c:v>150</c:v>
                </c:pt>
                <c:pt idx="21">
                  <c:v>1</c:v>
                </c:pt>
                <c:pt idx="22">
                  <c:v>25</c:v>
                </c:pt>
                <c:pt idx="23">
                  <c:v>2</c:v>
                </c:pt>
                <c:pt idx="24">
                  <c:v>4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E9-4ACE-92CD-814B1BB2ACE8}"/>
            </c:ext>
          </c:extLst>
        </c:ser>
        <c:ser>
          <c:idx val="0"/>
          <c:order val="3"/>
          <c:tx>
            <c:strRef>
              <c:f>[CHReports_Org101_HV_Jul2022.xlsx]HourlyMessageData!$E$1</c:f>
              <c:strCache>
                <c:ptCount val="1"/>
                <c:pt idx="0">
                  <c:v>Closed Conv. 122</c:v>
                </c:pt>
              </c:strCache>
            </c:strRef>
          </c:tx>
          <c:spPr>
            <a:solidFill>
              <a:srgbClr val="FFD92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rtlCol="0" anchor="ctr" anchorCtr="1">
                <a:spAutoFit/>
              </a:bodyPr>
              <a:lstStyle/>
              <a:p>
                <a:pPr>
                  <a:defRPr sz="900" b="0" i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[CHReports_Org101_HV_Jul2022.xlsx]HourlyMessageData!$A$3:$A$50</c:f>
              <c:strCache>
                <c:ptCount val="33"/>
                <c:pt idx="0">
                  <c:v>00:30</c:v>
                </c:pt>
                <c:pt idx="1">
                  <c:v>03:30</c:v>
                </c:pt>
                <c:pt idx="2">
                  <c:v>06:00</c:v>
                </c:pt>
                <c:pt idx="3">
                  <c:v>06:30</c:v>
                </c:pt>
                <c:pt idx="4">
                  <c:v>07:00</c:v>
                </c:pt>
                <c:pt idx="5">
                  <c:v>07:30</c:v>
                </c:pt>
                <c:pt idx="6">
                  <c:v>08:00</c:v>
                </c:pt>
                <c:pt idx="7">
                  <c:v>08:30</c:v>
                </c:pt>
                <c:pt idx="8">
                  <c:v>09:00</c:v>
                </c:pt>
                <c:pt idx="9">
                  <c:v>09:30</c:v>
                </c:pt>
                <c:pt idx="10">
                  <c:v>10:00</c:v>
                </c:pt>
                <c:pt idx="11">
                  <c:v>10:30</c:v>
                </c:pt>
                <c:pt idx="12">
                  <c:v>11:00</c:v>
                </c:pt>
                <c:pt idx="13">
                  <c:v>11:30</c:v>
                </c:pt>
                <c:pt idx="14">
                  <c:v>12:00</c:v>
                </c:pt>
                <c:pt idx="15">
                  <c:v>12:30</c:v>
                </c:pt>
                <c:pt idx="16">
                  <c:v>13:00</c:v>
                </c:pt>
                <c:pt idx="17">
                  <c:v>13:30</c:v>
                </c:pt>
                <c:pt idx="18">
                  <c:v>14:00</c:v>
                </c:pt>
                <c:pt idx="19">
                  <c:v>14:30</c:v>
                </c:pt>
                <c:pt idx="20">
                  <c:v>15:00</c:v>
                </c:pt>
                <c:pt idx="21">
                  <c:v>15:30</c:v>
                </c:pt>
                <c:pt idx="22">
                  <c:v>16:00</c:v>
                </c:pt>
                <c:pt idx="23">
                  <c:v>16:30</c:v>
                </c:pt>
                <c:pt idx="24">
                  <c:v>17:00</c:v>
                </c:pt>
                <c:pt idx="25">
                  <c:v>17:30</c:v>
                </c:pt>
                <c:pt idx="26">
                  <c:v>18:00</c:v>
                </c:pt>
                <c:pt idx="27">
                  <c:v>18:30</c:v>
                </c:pt>
                <c:pt idx="28">
                  <c:v>19:00</c:v>
                </c:pt>
                <c:pt idx="29">
                  <c:v>19:30</c:v>
                </c:pt>
                <c:pt idx="30">
                  <c:v>20:00</c:v>
                </c:pt>
                <c:pt idx="31">
                  <c:v>21:00</c:v>
                </c:pt>
                <c:pt idx="32">
                  <c:v>23:30</c:v>
                </c:pt>
              </c:strCache>
            </c:strRef>
          </c:cat>
          <c:val>
            <c:numRef>
              <c:f>[CHReports_Org101_HV_Jul2022.xlsx]HourlyMessageData!$E$3:$E$49</c:f>
              <c:numCache>
                <c:formatCode>General</c:formatCode>
                <c:ptCount val="34"/>
                <c:pt idx="0">
                  <c:v>4</c:v>
                </c:pt>
                <c:pt idx="6">
                  <c:v>2</c:v>
                </c:pt>
                <c:pt idx="8">
                  <c:v>5</c:v>
                </c:pt>
                <c:pt idx="10">
                  <c:v>2</c:v>
                </c:pt>
                <c:pt idx="12">
                  <c:v>13</c:v>
                </c:pt>
                <c:pt idx="14">
                  <c:v>12</c:v>
                </c:pt>
                <c:pt idx="16">
                  <c:v>10</c:v>
                </c:pt>
                <c:pt idx="17">
                  <c:v>1</c:v>
                </c:pt>
                <c:pt idx="18">
                  <c:v>15</c:v>
                </c:pt>
                <c:pt idx="20">
                  <c:v>32</c:v>
                </c:pt>
                <c:pt idx="22">
                  <c:v>24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E9-4ACE-92CD-814B1BB2AC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661217928"/>
        <c:axId val="661224160"/>
      </c:barChart>
      <c:catAx>
        <c:axId val="66121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/>
            <a:tailEnd/>
          </a:ln>
          <a:effectLst/>
        </c:spPr>
        <c:txPr>
          <a:bodyPr rot="-60000000" spcFirstLastPara="1" vertOverflow="ellipsis" vert="horz" wrap="square" rtlCol="0" anchor="ctr" anchorCtr="1"/>
          <a:lstStyle/>
          <a:p>
            <a:pPr>
              <a:defRPr sz="9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24160"/>
        <c:crosses val="autoZero"/>
        <c:auto val="1"/>
        <c:lblAlgn val="ctr"/>
        <c:lblOffset val="100"/>
        <c:noMultiLvlLbl val="1"/>
      </c:catAx>
      <c:valAx>
        <c:axId val="661224160"/>
        <c:scaling>
          <c:orientation val="minMax"/>
        </c:scaling>
        <c:delete val="0"/>
        <c:axPos val="l"/>
        <c:majorGridlines>
          <c:spPr>
            <a:ln w="9525" cap="flat" cmpd="sng" algn="ctr">
              <a:gradFill rotWithShape="0"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rtlCol="0" anchor="ctr" anchorCtr="1"/>
          <a:lstStyle/>
          <a:p>
            <a:pPr>
              <a:defRPr sz="9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1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rtlCol="0" anchor="ctr" anchorCtr="1"/>
        <a:lstStyle/>
        <a:p>
          <a:pPr>
            <a:defRPr sz="900" b="0" i="0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tlCol="0"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D1A715-D1F6-48AF-B72E-DFA7B505F7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6DF73-3D36-4CA6-AA46-3170F1FF9A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8795D-4481-432F-8855-3AF62738EFEB}" type="datetimeFigureOut">
              <a:rPr lang="en-GB" smtClean="0"/>
              <a:t>23/11/22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1BA1F-51A8-46F7-94E5-00EC7A9AC6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BCF57-61CF-438E-A0ED-ABEC039650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DADFA-0BD8-474F-93C7-20290C40B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72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26EC8-03E2-46EF-8FA9-B7B77309DFE0}" type="datetimeFigureOut">
              <a:rPr lang="en-GB" smtClean="0"/>
              <a:t>23/11/22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F1D0C-88BF-4BC8-9092-DC30974C6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43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65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05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63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Kirstie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75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Kirstie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7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Kirstie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91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Kirstie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69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Kirstie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6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7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8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7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Kirstie</a:t>
            </a:r>
          </a:p>
          <a:p>
            <a:r>
              <a:rPr lang="en-GB"/>
              <a:t>This data was for the 1</a:t>
            </a:r>
            <a:r>
              <a:rPr lang="en-GB" baseline="30000"/>
              <a:t>st</a:t>
            </a:r>
            <a:r>
              <a:rPr lang="en-GB"/>
              <a:t> month of July.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50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Kirstie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0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Kirstie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5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Kirstie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40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F1D0C-88BF-4BC8-9092-DC30974C67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5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" y="0"/>
            <a:ext cx="9139484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5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5B276E-EE7C-4D83-A8A1-FF4E1B233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84" y="217926"/>
            <a:ext cx="159298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3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5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3B6E37-7EF0-4D03-8732-715AD444C3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84" y="217926"/>
            <a:ext cx="159298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1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499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2AF648-35FC-4F5A-AB65-8239AA074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84" y="217926"/>
            <a:ext cx="159298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94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C5B5CB-0208-477C-8F38-A0020A7C0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0" y="4407954"/>
            <a:ext cx="1779130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B3BED-194F-497F-95D9-C67C25BD6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00" y="4407954"/>
            <a:ext cx="7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A7A616-4C7E-49E8-B281-27925047E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04" y="0"/>
            <a:ext cx="2266299" cy="9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88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rush strok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0270D5-54BA-42FF-A51E-F63DC46ABB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04" y="0"/>
            <a:ext cx="2266299" cy="9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31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825822-59CC-4128-97E2-8C145FBE4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04" y="0"/>
            <a:ext cx="2266299" cy="9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63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7189B0-A5B4-4634-B817-62379BA98A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04" y="0"/>
            <a:ext cx="2266299" cy="9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7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" y="0"/>
            <a:ext cx="9139483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03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" y="0"/>
            <a:ext cx="913948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" y="0"/>
            <a:ext cx="913948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" y="0"/>
            <a:ext cx="9139484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171A97-3C91-432A-AE78-66FFA4BC68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84" y="217926"/>
            <a:ext cx="159298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2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C842B6-4794-4778-A743-6EE3E949B2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84" y="217926"/>
            <a:ext cx="159298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2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3905E8-D041-42AF-AE60-B6A4328106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84" y="217926"/>
            <a:ext cx="159298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" y="0"/>
            <a:ext cx="9139486" cy="5143499"/>
          </a:xfrm>
          <a:prstGeom prst="rect">
            <a:avLst/>
          </a:prstGeom>
        </p:spPr>
      </p:pic>
      <p:sp>
        <p:nvSpPr>
          <p:cNvPr id="2" name="MSIPCMContentMarking" descr="{&quot;HashCode&quot;:1172166973,&quot;Placement&quot;:&quot;Footer&quot;,&quot;Top&quot;:370.8859,&quot;Left&quot;:0.0,&quot;SlideWidth&quot;:720,&quot;SlideHeight&quot;:405}">
            <a:extLst>
              <a:ext uri="{FF2B5EF4-FFF2-40B4-BE49-F238E27FC236}">
                <a16:creationId xmlns:a16="http://schemas.microsoft.com/office/drawing/2014/main" id="{5DFE6F45-21F6-0EFA-2286-2B356C02237D}"/>
              </a:ext>
            </a:extLst>
          </p:cNvPr>
          <p:cNvSpPr txBox="1"/>
          <p:nvPr userDrawn="1"/>
        </p:nvSpPr>
        <p:spPr>
          <a:xfrm>
            <a:off x="0" y="4710251"/>
            <a:ext cx="9144000" cy="4332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Private: Information that contains a small amount of sensitive data which is essential to communicate with an individual but doesn’t require to be sent via secure methods.</a:t>
            </a:r>
          </a:p>
        </p:txBody>
      </p:sp>
    </p:spTree>
    <p:extLst>
      <p:ext uri="{BB962C8B-B14F-4D97-AF65-F5344CB8AC3E}">
        <p14:creationId xmlns:p14="http://schemas.microsoft.com/office/powerpoint/2010/main" val="76311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49" r:id="rId3"/>
    <p:sldLayoutId id="2147483650" r:id="rId4"/>
    <p:sldLayoutId id="2147483656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6" cy="51435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898D40-9A1B-47C5-9EF0-B1C2F076EEF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84" y="217926"/>
            <a:ext cx="1592986" cy="720080"/>
          </a:xfrm>
          <a:prstGeom prst="rect">
            <a:avLst/>
          </a:prstGeom>
        </p:spPr>
      </p:pic>
      <p:sp>
        <p:nvSpPr>
          <p:cNvPr id="2" name="MSIPCMContentMarking" descr="{&quot;HashCode&quot;:1172166973,&quot;Placement&quot;:&quot;Footer&quot;,&quot;Top&quot;:370.8859,&quot;Left&quot;:0.0,&quot;SlideWidth&quot;:720,&quot;SlideHeight&quot;:405}">
            <a:extLst>
              <a:ext uri="{FF2B5EF4-FFF2-40B4-BE49-F238E27FC236}">
                <a16:creationId xmlns:a16="http://schemas.microsoft.com/office/drawing/2014/main" id="{D99357DC-B04D-5141-532D-5F31C2593898}"/>
              </a:ext>
            </a:extLst>
          </p:cNvPr>
          <p:cNvSpPr txBox="1"/>
          <p:nvPr userDrawn="1"/>
        </p:nvSpPr>
        <p:spPr>
          <a:xfrm>
            <a:off x="0" y="4710251"/>
            <a:ext cx="9144000" cy="4332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Private: Information that contains a small amount of sensitive data which is essential to communicate with an individual but doesn’t require to be sent via secure methods.</a:t>
            </a:r>
          </a:p>
        </p:txBody>
      </p:sp>
    </p:spTree>
    <p:extLst>
      <p:ext uri="{BB962C8B-B14F-4D97-AF65-F5344CB8AC3E}">
        <p14:creationId xmlns:p14="http://schemas.microsoft.com/office/powerpoint/2010/main" val="7320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92" r:id="rId3"/>
    <p:sldLayoutId id="2147483661" r:id="rId4"/>
    <p:sldLayoutId id="2147483662" r:id="rId5"/>
    <p:sldLayoutId id="214748366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53ADF6-04E1-4C88-BAD7-5B1D63F692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04" y="0"/>
            <a:ext cx="2266299" cy="951570"/>
          </a:xfrm>
          <a:prstGeom prst="rect">
            <a:avLst/>
          </a:prstGeom>
        </p:spPr>
      </p:pic>
      <p:sp>
        <p:nvSpPr>
          <p:cNvPr id="2" name="MSIPCMContentMarking" descr="{&quot;HashCode&quot;:1172166973,&quot;Placement&quot;:&quot;Footer&quot;,&quot;Top&quot;:370.8859,&quot;Left&quot;:0.0,&quot;SlideWidth&quot;:720,&quot;SlideHeight&quot;:405}">
            <a:extLst>
              <a:ext uri="{FF2B5EF4-FFF2-40B4-BE49-F238E27FC236}">
                <a16:creationId xmlns:a16="http://schemas.microsoft.com/office/drawing/2014/main" id="{C4129DA5-54DF-2500-C78C-19929CE162A9}"/>
              </a:ext>
            </a:extLst>
          </p:cNvPr>
          <p:cNvSpPr txBox="1"/>
          <p:nvPr userDrawn="1"/>
        </p:nvSpPr>
        <p:spPr>
          <a:xfrm>
            <a:off x="0" y="4710251"/>
            <a:ext cx="9144000" cy="4332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Private: Information that contains a small amount of sensitive data which is essential to communicate with an individual but doesn’t require to be sent via secure methods.</a:t>
            </a:r>
          </a:p>
        </p:txBody>
      </p:sp>
    </p:spTree>
    <p:extLst>
      <p:ext uri="{BB962C8B-B14F-4D97-AF65-F5344CB8AC3E}">
        <p14:creationId xmlns:p14="http://schemas.microsoft.com/office/powerpoint/2010/main" val="51166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91" r:id="rId3"/>
    <p:sldLayoutId id="2147483690" r:id="rId4"/>
    <p:sldLayoutId id="2147483687" r:id="rId5"/>
    <p:sldLayoutId id="214748368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64E10-99F9-BE73-0040-A01DFF21DDF9}"/>
              </a:ext>
            </a:extLst>
          </p:cNvPr>
          <p:cNvSpPr txBox="1"/>
          <p:nvPr/>
        </p:nvSpPr>
        <p:spPr>
          <a:xfrm>
            <a:off x="179512" y="195486"/>
            <a:ext cx="721995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Welcome</a:t>
            </a:r>
            <a:r>
              <a:rPr lang="en-GB" altLang="en-US" sz="3200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       </a:t>
            </a:r>
          </a:p>
          <a:p>
            <a:pPr>
              <a:defRPr/>
            </a:pPr>
            <a:endParaRPr lang="en-GB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F039A-634B-238F-EF6A-87E59FD60175}"/>
              </a:ext>
            </a:extLst>
          </p:cNvPr>
          <p:cNvSpPr txBox="1"/>
          <p:nvPr/>
        </p:nvSpPr>
        <p:spPr>
          <a:xfrm>
            <a:off x="103826" y="746887"/>
            <a:ext cx="7173922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kern="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Thank you for joining us today</a:t>
            </a:r>
            <a:endParaRPr lang="en-US" sz="2800">
              <a:solidFill>
                <a:srgbClr val="005EB8"/>
              </a:solidFill>
              <a:latin typeface="Arial"/>
              <a:ea typeface="ＭＳ Ｐゴシック"/>
              <a:cs typeface="Arial"/>
            </a:endParaRPr>
          </a:p>
          <a:p>
            <a:endParaRPr lang="en-GB" sz="2800" kern="0">
              <a:solidFill>
                <a:srgbClr val="005EB8"/>
              </a:solidFill>
              <a:latin typeface="Arial"/>
              <a:ea typeface="ＭＳ Ｐゴシック"/>
              <a:cs typeface="Arial"/>
            </a:endParaRPr>
          </a:p>
          <a:p>
            <a:r>
              <a:rPr lang="en-GB" sz="2800" kern="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Please:</a:t>
            </a:r>
            <a:endParaRPr lang="en-GB" sz="2800">
              <a:solidFill>
                <a:srgbClr val="005EB8"/>
              </a:solidFill>
              <a:latin typeface="Arial"/>
              <a:ea typeface="ＭＳ Ｐゴシック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 kern="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Mute your microphone</a:t>
            </a:r>
          </a:p>
          <a:p>
            <a:pPr marL="457200" indent="-457200">
              <a:buFont typeface="Arial"/>
              <a:buChar char="•"/>
            </a:pPr>
            <a:r>
              <a:rPr lang="en-GB" sz="2800" kern="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Turn off your cameras </a:t>
            </a:r>
          </a:p>
          <a:p>
            <a:pPr marL="457200" indent="-457200">
              <a:buFont typeface="Arial"/>
              <a:buChar char="•"/>
            </a:pPr>
            <a:r>
              <a:rPr lang="en-GB" sz="2800" kern="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Turn on your Chat box to communicate with us whilst on mute</a:t>
            </a:r>
          </a:p>
          <a:p>
            <a:pPr marL="457200" indent="-457200">
              <a:buFont typeface="Arial"/>
              <a:buChar char="•"/>
            </a:pPr>
            <a:r>
              <a:rPr lang="en-GB" sz="2800" kern="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Please ask questions by raising your hand or via the Chat box </a:t>
            </a:r>
          </a:p>
          <a:p>
            <a:pPr marL="285750" indent="-285750">
              <a:buFont typeface="Arial"/>
              <a:buChar char="•"/>
            </a:pPr>
            <a:endParaRPr lang="en-GB" sz="3200" kern="0">
              <a:solidFill>
                <a:srgbClr val="005EB8"/>
              </a:solidFill>
              <a:latin typeface="Arial" charset="0"/>
              <a:ea typeface="ＭＳ Ｐゴシック" pitchFamily="-16" charset="-128"/>
              <a:cs typeface="Arial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FC6F31-BB41-99DB-FE03-79B5FB14A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78" y="1525600"/>
            <a:ext cx="3019356" cy="7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8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9F9FCB-17BA-B5D2-6EB5-91593B6C3C27}"/>
              </a:ext>
            </a:extLst>
          </p:cNvPr>
          <p:cNvSpPr txBox="1"/>
          <p:nvPr/>
        </p:nvSpPr>
        <p:spPr>
          <a:xfrm>
            <a:off x="203200" y="1205655"/>
            <a:ext cx="8114454" cy="40472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/>
          </a:p>
          <a:p>
            <a:r>
              <a:rPr lang="en-GB" b="1" u="sng">
                <a:solidFill>
                  <a:srgbClr val="78BE20"/>
                </a:solidFill>
              </a:rPr>
              <a:t>Top reasons for contact </a:t>
            </a:r>
            <a:r>
              <a:rPr lang="en-GB" sz="11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(2021-22) </a:t>
            </a:r>
          </a:p>
          <a:p>
            <a:endParaRPr lang="en-GB" sz="1100"/>
          </a:p>
          <a:p>
            <a:pPr marL="285750" indent="-285750">
              <a:lnSpc>
                <a:spcPct val="150000"/>
              </a:lnSpc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feeding</a:t>
            </a:r>
          </a:p>
          <a:p>
            <a:pPr marL="285750" indent="-285750">
              <a:lnSpc>
                <a:spcPct val="150000"/>
              </a:lnSpc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illnesses</a:t>
            </a:r>
          </a:p>
          <a:p>
            <a:pPr marL="285750" indent="-285750">
              <a:lnSpc>
                <a:spcPct val="150000"/>
              </a:lnSpc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development</a:t>
            </a:r>
          </a:p>
          <a:p>
            <a:pPr lvl="1">
              <a:lnSpc>
                <a:spcPct val="150000"/>
              </a:lnSpc>
              <a:buClr>
                <a:srgbClr val="ED8B00"/>
              </a:buClr>
            </a:pP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D8B00"/>
              </a:buClr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Busiest time Mondays 9.00 – 12.00 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3C1B2-C7D5-0EA1-6860-BAAAB65B4AE9}"/>
              </a:ext>
            </a:extLst>
          </p:cNvPr>
          <p:cNvSpPr txBox="1"/>
          <p:nvPr/>
        </p:nvSpPr>
        <p:spPr>
          <a:xfrm>
            <a:off x="365249" y="270689"/>
            <a:ext cx="7219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Parents/Carers 0 – 5 </a:t>
            </a:r>
            <a:r>
              <a:rPr lang="en-GB" sz="3200" b="1" kern="0" err="1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yrs</a:t>
            </a:r>
            <a:r>
              <a:rPr lang="en-GB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93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AAE69D-96CC-CBBA-2E11-7F1BFE9EC4DD}"/>
              </a:ext>
            </a:extLst>
          </p:cNvPr>
          <p:cNvSpPr txBox="1"/>
          <p:nvPr/>
        </p:nvSpPr>
        <p:spPr>
          <a:xfrm>
            <a:off x="379538" y="388368"/>
            <a:ext cx="72199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Young People </a:t>
            </a:r>
          </a:p>
          <a:p>
            <a:pPr>
              <a:defRPr/>
            </a:pPr>
            <a:endParaRPr lang="en-GB" sz="3200" b="1" kern="0">
              <a:solidFill>
                <a:srgbClr val="005EB8"/>
              </a:solidFill>
              <a:latin typeface="Arial" charset="0"/>
              <a:ea typeface="ＭＳ Ｐゴシック" pitchFamily="-16" charset="-128"/>
            </a:endParaRPr>
          </a:p>
          <a:p>
            <a:pPr>
              <a:defRPr/>
            </a:pPr>
            <a:r>
              <a:rPr lang="en-GB" sz="1600" b="1" u="sng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reasons for contact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BC65-0185-E696-D0D3-E42022164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5" y="1778795"/>
            <a:ext cx="8870449" cy="2293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7A435C-7B1F-CEB5-208A-8B7E129EE416}"/>
              </a:ext>
            </a:extLst>
          </p:cNvPr>
          <p:cNvSpPr txBox="1"/>
          <p:nvPr/>
        </p:nvSpPr>
        <p:spPr>
          <a:xfrm>
            <a:off x="471488" y="4329112"/>
            <a:ext cx="627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Busiest time Monday 15.00 – 16.00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A717A-22A5-6D78-9D73-AE021E22E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274" y="4118289"/>
            <a:ext cx="2883277" cy="7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249" y="270689"/>
            <a:ext cx="7219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Parents/Carers 5 – 19 yrs.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3614" y="1025604"/>
            <a:ext cx="8844086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endParaRPr lang="en-GB" sz="1600" b="1" u="sng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r>
              <a:rPr lang="en-GB" sz="1600" b="1" u="sng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reasons for contact </a:t>
            </a: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health &amp; wellbeing</a:t>
            </a: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health</a:t>
            </a: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Parenting advice and support</a:t>
            </a: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Busiest time Thursday 9- 11am </a:t>
            </a:r>
          </a:p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 of parents said ChatHealth conversation helped them </a:t>
            </a:r>
          </a:p>
          <a:p>
            <a:pPr>
              <a:spcAft>
                <a:spcPts val="1000"/>
              </a:spcAft>
              <a:defRPr/>
            </a:pPr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3259A-BB48-659A-5A16-71B3087ED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706" y="3981134"/>
            <a:ext cx="2883277" cy="7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14" y="270689"/>
            <a:ext cx="7285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What the parents say: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470" y="945311"/>
            <a:ext cx="8844086" cy="4011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“To reach someone easily and get a response so fast is really reassuring. I thought I would need a long wait to speak to anyone“</a:t>
            </a:r>
          </a:p>
          <a:p>
            <a:pPr marL="266700">
              <a:spcAft>
                <a:spcPts val="6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r>
              <a:rPr lang="en-GB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What the young people say: </a:t>
            </a:r>
          </a:p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“It has made me feel more at ease. I feel like I can easily talk about the way I feel and not be judged.”</a:t>
            </a:r>
          </a:p>
          <a:p>
            <a:pPr marL="266700">
              <a:spcAft>
                <a:spcPts val="6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r>
              <a:rPr lang="en-GB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What the staff say:</a:t>
            </a:r>
          </a:p>
          <a:p>
            <a:pPr>
              <a:spcAft>
                <a:spcPts val="1000"/>
              </a:spcAf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“Many young people seem to find it easier to text rather than call or speak face to face.”</a:t>
            </a:r>
          </a:p>
          <a:p>
            <a:pPr>
              <a:spcAft>
                <a:spcPts val="1000"/>
              </a:spcAf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   “Parents that are unlikely to contact us by phone do contact us via ChatHealth, such as some younger parents and those struggling with anxiety or other mental health issues.”</a:t>
            </a:r>
          </a:p>
          <a:p>
            <a:pPr>
              <a:spcAft>
                <a:spcPts val="1000"/>
              </a:spcAf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   “ChatHealth allows those who don’t regularly engage with our services to reach us when they    require support.”</a:t>
            </a:r>
          </a:p>
        </p:txBody>
      </p:sp>
    </p:spTree>
    <p:extLst>
      <p:ext uri="{BB962C8B-B14F-4D97-AF65-F5344CB8AC3E}">
        <p14:creationId xmlns:p14="http://schemas.microsoft.com/office/powerpoint/2010/main" val="105499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39" y="1198213"/>
            <a:ext cx="8612274" cy="4185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r>
              <a:rPr lang="en-GB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Visiting  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ChatHealth </a:t>
            </a:r>
          </a:p>
          <a:p>
            <a:pPr marL="1009650" lvl="1" indent="-285750">
              <a:spcAft>
                <a:spcPts val="1200"/>
              </a:spcAft>
              <a:buClr>
                <a:srgbClr val="ED8B00"/>
              </a:buClr>
              <a:buFont typeface="Wingdings" panose="05000000000000000000" pitchFamily="2" charset="2"/>
              <a:buChar char="Ø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“soft launch” 4</a:t>
            </a:r>
            <a:r>
              <a:rPr lang="en-GB" sz="1600" baseline="300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(To date </a:t>
            </a:r>
            <a:r>
              <a:rPr lang="en-GB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552</a:t>
            </a: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conversations, with </a:t>
            </a:r>
            <a:r>
              <a:rPr lang="en-GB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444</a:t>
            </a: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August) big launch </a:t>
            </a: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1600" b="1" baseline="300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</a:t>
            </a:r>
          </a:p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r>
              <a:rPr lang="en-GB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Nursing 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ChatHealth</a:t>
            </a:r>
          </a:p>
          <a:p>
            <a:pPr marL="1009650" lvl="1" indent="-285750">
              <a:lnSpc>
                <a:spcPct val="150000"/>
              </a:lnSpc>
              <a:buClr>
                <a:srgbClr val="ED8B00"/>
              </a:buClr>
              <a:buFont typeface="Wingdings" panose="05000000000000000000" pitchFamily="2" charset="2"/>
              <a:buChar char="Ø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11 – 19 </a:t>
            </a:r>
            <a:r>
              <a:rPr lang="en-GB" sz="1600" err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big launch from </a:t>
            </a: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b="1" baseline="300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October </a:t>
            </a: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9650" lvl="1" indent="-285750">
              <a:lnSpc>
                <a:spcPct val="150000"/>
              </a:lnSpc>
              <a:buClr>
                <a:srgbClr val="ED8B00"/>
              </a:buClr>
              <a:buFont typeface="Wingdings" panose="05000000000000000000" pitchFamily="2" charset="2"/>
              <a:buChar char="Ø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11- -19 </a:t>
            </a:r>
            <a:r>
              <a:rPr lang="en-GB" sz="1600" err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big launch from </a:t>
            </a: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b="1" baseline="300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October </a:t>
            </a:r>
          </a:p>
          <a:p>
            <a:pPr marL="1009650" lvl="1" indent="-285750">
              <a:lnSpc>
                <a:spcPct val="150000"/>
              </a:lnSpc>
              <a:buClr>
                <a:srgbClr val="ED8B00"/>
              </a:buClr>
              <a:buFont typeface="Wingdings" panose="05000000000000000000" pitchFamily="2" charset="2"/>
              <a:buChar char="Ø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with SEND 19 -25 </a:t>
            </a:r>
            <a:r>
              <a:rPr lang="en-GB" sz="1600" err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Care Leavers 19 -25 </a:t>
            </a:r>
            <a:r>
              <a:rPr lang="en-GB" sz="1600" err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launch</a:t>
            </a:r>
          </a:p>
          <a:p>
            <a:pPr marL="723900" lvl="1">
              <a:buClr>
                <a:srgbClr val="ED8B00"/>
              </a:buClr>
              <a:tabLst>
                <a:tab pos="542925" algn="l"/>
              </a:tabLst>
              <a:defRPr/>
            </a:pPr>
            <a:endParaRPr lang="en-GB" sz="1600" b="1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indent="-285750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 will be distributed to Children’s Centres, schools, health settings, GP’s, libraries &amp; other community venues in September</a:t>
            </a:r>
          </a:p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endParaRPr lang="en-GB" sz="1600" b="1">
              <a:solidFill>
                <a:srgbClr val="78BE20"/>
              </a:solidFill>
              <a:latin typeface="Arial"/>
              <a:cs typeface="Arial"/>
            </a:endParaRPr>
          </a:p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800" b="1">
              <a:solidFill>
                <a:srgbClr val="005EB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AE69D-96CC-CBBA-2E11-7F1BFE9EC4DD}"/>
              </a:ext>
            </a:extLst>
          </p:cNvPr>
          <p:cNvSpPr txBox="1"/>
          <p:nvPr/>
        </p:nvSpPr>
        <p:spPr>
          <a:xfrm>
            <a:off x="172739" y="128858"/>
            <a:ext cx="721995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Marketing</a:t>
            </a:r>
            <a:r>
              <a:rPr lang="en-GB" altLang="en-US" sz="3200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       </a:t>
            </a:r>
          </a:p>
          <a:p>
            <a:pPr>
              <a:defRPr/>
            </a:pPr>
            <a:endParaRPr lang="en-GB">
              <a:latin typeface="Arial" charset="0"/>
              <a:ea typeface="ＭＳ Ｐゴシック" pitchFamily="-16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22474-2368-5F66-9DE3-3BBEC5ABB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307" y="50952"/>
            <a:ext cx="2883277" cy="7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1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39" y="1126914"/>
            <a:ext cx="7992534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2450" indent="-285750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Stickers placed on front of “Red Books” </a:t>
            </a:r>
          </a:p>
          <a:p>
            <a:pPr marL="552450" indent="-285750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Wallet sized cards with ChatHealth details to be given at all Health Visiting &amp; School Nursing contacts &amp; for other services to distribute </a:t>
            </a:r>
          </a:p>
          <a:p>
            <a:pPr marL="552450" indent="-285750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Wallet sized cards with details of ChatHealth will be distributed via the immunisation team to all year 7, 8 &amp; 9s at their immunisation sessions </a:t>
            </a:r>
          </a:p>
          <a:p>
            <a:pPr marL="552450" indent="-285750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campaign</a:t>
            </a:r>
          </a:p>
          <a:p>
            <a:pPr marL="552450" indent="-285750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CYPF website </a:t>
            </a:r>
          </a:p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AE69D-96CC-CBBA-2E11-7F1BFE9EC4DD}"/>
              </a:ext>
            </a:extLst>
          </p:cNvPr>
          <p:cNvSpPr txBox="1"/>
          <p:nvPr/>
        </p:nvSpPr>
        <p:spPr>
          <a:xfrm>
            <a:off x="172739" y="128858"/>
            <a:ext cx="721995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Marketing</a:t>
            </a:r>
            <a:r>
              <a:rPr lang="en-GB" altLang="en-US" sz="3200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 </a:t>
            </a:r>
            <a:r>
              <a:rPr lang="en-GB" altLang="en-US" sz="800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(continued)</a:t>
            </a:r>
            <a:r>
              <a:rPr lang="en-GB" altLang="en-US" sz="3200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       </a:t>
            </a:r>
          </a:p>
          <a:p>
            <a:pPr>
              <a:defRPr/>
            </a:pPr>
            <a:endParaRPr lang="en-GB">
              <a:latin typeface="Arial" charset="0"/>
              <a:ea typeface="ＭＳ Ｐゴシック" pitchFamily="-16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A5B665-32D4-C310-54D7-00C3DC82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1" y="218561"/>
            <a:ext cx="1123950" cy="1157288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C9364FC-1687-3271-2131-4E671078E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06" y="2851466"/>
            <a:ext cx="2764631" cy="20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9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AAE69D-96CC-CBBA-2E11-7F1BFE9EC4DD}"/>
              </a:ext>
            </a:extLst>
          </p:cNvPr>
          <p:cNvSpPr txBox="1"/>
          <p:nvPr/>
        </p:nvSpPr>
        <p:spPr>
          <a:xfrm>
            <a:off x="121939" y="128858"/>
            <a:ext cx="72199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Marketing</a:t>
            </a:r>
            <a:r>
              <a:rPr lang="en-GB" altLang="en-US" sz="800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(continued)</a:t>
            </a:r>
            <a:endParaRPr lang="en-GB" sz="2000" b="1" kern="0">
              <a:solidFill>
                <a:srgbClr val="005EB8"/>
              </a:solidFill>
              <a:latin typeface="Arial" charset="0"/>
              <a:ea typeface="ＭＳ Ｐゴシック" pitchFamily="-16" charset="-128"/>
            </a:endParaRPr>
          </a:p>
          <a:p>
            <a:pPr>
              <a:defRPr/>
            </a:pPr>
            <a:r>
              <a:rPr lang="en-GB" sz="24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Wallet sized Cards</a:t>
            </a:r>
            <a:endParaRPr lang="en-GB" altLang="en-US" sz="2400" kern="0">
              <a:solidFill>
                <a:srgbClr val="0070C0"/>
              </a:solidFill>
              <a:latin typeface="Arial" charset="0"/>
              <a:ea typeface="ＭＳ Ｐゴシック" pitchFamily="-16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A1D5C5-35A3-AC00-62EF-65519DC75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" y="3217770"/>
            <a:ext cx="2703811" cy="17968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331AE1-36C3-F1C7-ABBD-E41FB0CE3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9" y="1281648"/>
            <a:ext cx="2703811" cy="186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951400-8EA8-50AB-3289-C793F5FE7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898" y="1268948"/>
            <a:ext cx="3011452" cy="1860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49E35A-A47B-9EA0-BE27-DA2F2EFD9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898" y="3217770"/>
            <a:ext cx="3011452" cy="1796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C255C9-9A12-0CDC-1257-94B741358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613" y="1268948"/>
            <a:ext cx="2812538" cy="18259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9AD4B1-27D2-F733-1D99-B440356BB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7613" y="3217770"/>
            <a:ext cx="2812538" cy="17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AAE69D-96CC-CBBA-2E11-7F1BFE9EC4DD}"/>
              </a:ext>
            </a:extLst>
          </p:cNvPr>
          <p:cNvSpPr txBox="1"/>
          <p:nvPr/>
        </p:nvSpPr>
        <p:spPr>
          <a:xfrm>
            <a:off x="172739" y="128858"/>
            <a:ext cx="7219950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Marketing</a:t>
            </a:r>
            <a:r>
              <a:rPr lang="en-GB" altLang="en-US" sz="800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(continued) </a:t>
            </a:r>
          </a:p>
          <a:p>
            <a:pPr>
              <a:defRPr/>
            </a:pPr>
            <a:r>
              <a:rPr lang="en-GB" altLang="en-US" sz="2400" b="1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Posters       </a:t>
            </a:r>
          </a:p>
          <a:p>
            <a:pPr>
              <a:defRPr/>
            </a:pPr>
            <a:endParaRPr lang="en-GB">
              <a:latin typeface="Arial" charset="0"/>
              <a:ea typeface="ＭＳ Ｐゴシック" pitchFamily="-16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75F7B-E621-EBA3-28D8-614B39C40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38" y="1365250"/>
            <a:ext cx="2361797" cy="332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1775D-6292-5787-0E94-9A30E1745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844" y="1322989"/>
            <a:ext cx="2411973" cy="34055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7E60F7-2AFD-1F01-146A-AF21EFAF7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626" y="1322989"/>
            <a:ext cx="2411973" cy="343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95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224171-C1C6-7389-5A93-67EC7311A0EF}"/>
              </a:ext>
            </a:extLst>
          </p:cNvPr>
          <p:cNvSpPr txBox="1"/>
          <p:nvPr/>
        </p:nvSpPr>
        <p:spPr>
          <a:xfrm>
            <a:off x="179512" y="195486"/>
            <a:ext cx="721995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ChatHealth Texting Numbers </a:t>
            </a:r>
            <a:r>
              <a:rPr lang="en-GB" altLang="en-US" sz="3200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       </a:t>
            </a:r>
          </a:p>
          <a:p>
            <a:pPr>
              <a:defRPr/>
            </a:pPr>
            <a:endParaRPr lang="en-GB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7540A-FE51-A37B-D201-B55EE1DD5372}"/>
              </a:ext>
            </a:extLst>
          </p:cNvPr>
          <p:cNvSpPr txBox="1"/>
          <p:nvPr/>
        </p:nvSpPr>
        <p:spPr>
          <a:xfrm>
            <a:off x="883919" y="1359878"/>
            <a:ext cx="6627708" cy="3048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Visiting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of 0-5 </a:t>
            </a:r>
            <a:r>
              <a:rPr lang="en-GB" b="1" err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07312 263283</a:t>
            </a:r>
          </a:p>
          <a:p>
            <a:endParaRPr lang="en-GB" b="1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Nursing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of 5 – 19 </a:t>
            </a:r>
            <a:r>
              <a:rPr lang="en-GB" b="1" err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3200"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07312 263194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11 – 19 </a:t>
            </a:r>
            <a:r>
              <a:rPr lang="en-GB" b="1" err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07312 263266 </a:t>
            </a:r>
          </a:p>
        </p:txBody>
      </p:sp>
    </p:spTree>
    <p:extLst>
      <p:ext uri="{BB962C8B-B14F-4D97-AF65-F5344CB8AC3E}">
        <p14:creationId xmlns:p14="http://schemas.microsoft.com/office/powerpoint/2010/main" val="105065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50577" y="1347614"/>
            <a:ext cx="8497887" cy="15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rgbClr val="005EB8"/>
                </a:solidFill>
              </a:rPr>
              <a:t>Thank you</a:t>
            </a: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78BE20"/>
                </a:solidFill>
              </a:rPr>
              <a:t>               </a:t>
            </a:r>
            <a:r>
              <a:rPr lang="en-GB" altLang="en-US" sz="4000">
                <a:solidFill>
                  <a:srgbClr val="78BE20"/>
                </a:solidFill>
              </a:rPr>
              <a:t>Any</a:t>
            </a:r>
            <a:r>
              <a:rPr lang="en-GB" altLang="en-US" sz="5400" b="1">
                <a:solidFill>
                  <a:srgbClr val="78BE20"/>
                </a:solidFill>
              </a:rPr>
              <a:t> </a:t>
            </a:r>
            <a:r>
              <a:rPr lang="en-GB" altLang="en-US" sz="4000">
                <a:solidFill>
                  <a:srgbClr val="78BE20"/>
                </a:solidFill>
              </a:rPr>
              <a:t>questions…</a:t>
            </a:r>
            <a:endParaRPr lang="en-GB" altLang="en-US" sz="5400" b="1">
              <a:solidFill>
                <a:srgbClr val="78BE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5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512" y="1419622"/>
            <a:ext cx="8497887" cy="16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4000" b="1">
              <a:solidFill>
                <a:srgbClr val="78BE20"/>
              </a:solidFill>
            </a:endParaRPr>
          </a:p>
          <a:p>
            <a:pPr>
              <a:lnSpc>
                <a:spcPts val="69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</a:rPr>
              <a:t>        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1AD1F9-75B2-435C-8BEF-06ED02CBF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26" y="1873053"/>
            <a:ext cx="5305137" cy="13973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EC98AE-7680-D267-3F07-E74B7EB04AF3}"/>
              </a:ext>
            </a:extLst>
          </p:cNvPr>
          <p:cNvSpPr txBox="1"/>
          <p:nvPr/>
        </p:nvSpPr>
        <p:spPr>
          <a:xfrm>
            <a:off x="2736428" y="3847253"/>
            <a:ext cx="596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Implementation  Berkshire Healthcare </a:t>
            </a:r>
          </a:p>
        </p:txBody>
      </p:sp>
    </p:spTree>
    <p:extLst>
      <p:ext uri="{BB962C8B-B14F-4D97-AF65-F5344CB8AC3E}">
        <p14:creationId xmlns:p14="http://schemas.microsoft.com/office/powerpoint/2010/main" val="347257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5486"/>
            <a:ext cx="721995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What is ChatHealth?</a:t>
            </a:r>
            <a:r>
              <a:rPr lang="en-GB" altLang="en-US" sz="3200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       </a:t>
            </a:r>
          </a:p>
          <a:p>
            <a:pPr>
              <a:defRPr/>
            </a:pPr>
            <a:endParaRPr lang="en-GB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3614" y="1025604"/>
            <a:ext cx="8844086" cy="4909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A confidential &amp; anonymous text messaging service for parents/carers and young people</a:t>
            </a: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Run by our Specialist Community Public Health Nurses – Health Visitors &amp; School Nurses and their team.  </a:t>
            </a: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Started by Leicestershire Partnership NHS Trust, package now sell to other trusts </a:t>
            </a: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9650" lvl="1" indent="-285750">
              <a:spcAft>
                <a:spcPts val="1200"/>
              </a:spcAft>
              <a:buClr>
                <a:srgbClr val="ED8B00"/>
              </a:buClr>
              <a:buFont typeface="Wingdings" panose="05000000000000000000" pitchFamily="2" charset="2"/>
              <a:buChar char="Ø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NHS partners have adopted it </a:t>
            </a:r>
            <a:r>
              <a:rPr lang="en-GB" sz="10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(across England, Wales, &amp; Northern Ireland)</a:t>
            </a: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Available for 2.8 million young people &amp; parents/carers and over 3.9 million 0-19 </a:t>
            </a:r>
            <a:r>
              <a:rPr lang="en-GB" sz="1600" err="1">
                <a:solidFill>
                  <a:srgbClr val="78BE20"/>
                </a:solidFill>
                <a:latin typeface="Arial"/>
                <a:cs typeface="Arial"/>
              </a:rPr>
              <a:t>yr</a:t>
            </a: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 olds  </a:t>
            </a: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40% of Health Visiting services now use ChatHealth</a:t>
            </a:r>
            <a:endParaRPr lang="en-GB" sz="2000">
              <a:solidFill>
                <a:srgbClr val="005EB8"/>
              </a:solidFill>
              <a:latin typeface="Arial"/>
              <a:cs typeface="Arial"/>
            </a:endParaRP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60% of School Nursing services now use ChatHealth </a:t>
            </a: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400,000 messages sent to health professional 2021-2022</a:t>
            </a:r>
          </a:p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 running in Bracknell, Reading, West Berks &amp; Wokingham only</a:t>
            </a: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94D02-F8F5-A2A5-E816-05F97DCDE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414" y="3357679"/>
            <a:ext cx="2883277" cy="7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95486"/>
            <a:ext cx="420283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What is ChatHealth?</a:t>
            </a:r>
            <a:r>
              <a:rPr lang="en-GB" altLang="en-US" sz="3200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     </a:t>
            </a:r>
          </a:p>
          <a:p>
            <a:pPr>
              <a:defRPr/>
            </a:pPr>
            <a:endParaRPr lang="en-GB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5103" y="680164"/>
            <a:ext cx="8844086" cy="5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Text messaging service - anonymous or can give personal details</a:t>
            </a: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Response within </a:t>
            </a:r>
            <a:r>
              <a:rPr lang="en-GB" sz="1600" b="1">
                <a:solidFill>
                  <a:srgbClr val="78BE20"/>
                </a:solidFill>
                <a:latin typeface="Arial"/>
                <a:cs typeface="Arial"/>
              </a:rPr>
              <a:t>24 hours  </a:t>
            </a:r>
            <a:endParaRPr lang="en-GB" sz="1600" b="1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Messages can be on any health topic</a:t>
            </a: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A conversation could go on for a few messages or be resolved in 1 message e.g. by sending links to additional resources </a:t>
            </a: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Conversations recorded so no need to repeat if conversation continues over following days with different licence holders and ability to add notes for practitioners to review</a:t>
            </a:r>
          </a:p>
          <a:p>
            <a:pPr marL="542925" indent="-276225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Runs </a:t>
            </a:r>
            <a:r>
              <a:rPr lang="en-GB" sz="1600" b="1">
                <a:solidFill>
                  <a:srgbClr val="78BE20"/>
                </a:solidFill>
                <a:latin typeface="Arial"/>
                <a:cs typeface="Arial"/>
              </a:rPr>
              <a:t>9 – 4.30pm Mon – Fri</a:t>
            </a: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 (excluding bank holidays) all year round </a:t>
            </a: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9650" lvl="1" indent="-285750">
              <a:spcAft>
                <a:spcPts val="1200"/>
              </a:spcAft>
              <a:buClr>
                <a:srgbClr val="ED8B00"/>
              </a:buClr>
              <a:buFont typeface="Wingdings" panose="05000000000000000000" pitchFamily="2" charset="2"/>
              <a:buChar char="Ø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Immediate message is sent confirming receipt, if out of hours bounce back message directing to information until able to return message</a:t>
            </a:r>
          </a:p>
          <a:p>
            <a:pPr marL="552450" indent="-285750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Staff will have ongoing training and supervision </a:t>
            </a: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indent="-285750">
              <a:spcAft>
                <a:spcPts val="1200"/>
              </a:spcAft>
              <a:buClr>
                <a:srgbClr val="ED8B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en-GB" sz="1600">
                <a:solidFill>
                  <a:srgbClr val="78BE20"/>
                </a:solidFill>
                <a:latin typeface="Arial"/>
                <a:cs typeface="Arial"/>
              </a:rPr>
              <a:t>Strict confidentiality rules </a:t>
            </a: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3259A-BB48-659A-5A16-71B3087ED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50" y="4194208"/>
            <a:ext cx="2075133" cy="54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3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95486"/>
            <a:ext cx="420283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What is ChatHealth?</a:t>
            </a:r>
            <a:r>
              <a:rPr lang="en-GB" altLang="en-US" sz="3200" kern="0">
                <a:solidFill>
                  <a:srgbClr val="0070C0"/>
                </a:solidFill>
                <a:latin typeface="Arial" charset="0"/>
                <a:ea typeface="ＭＳ Ｐゴシック" pitchFamily="-16" charset="-128"/>
              </a:rPr>
              <a:t>     </a:t>
            </a:r>
          </a:p>
          <a:p>
            <a:pPr>
              <a:defRPr/>
            </a:pPr>
            <a:endParaRPr lang="en-GB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5103" y="680164"/>
            <a:ext cx="884408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>
              <a:spcAft>
                <a:spcPts val="1200"/>
              </a:spcAft>
              <a:buClr>
                <a:srgbClr val="ED8B00"/>
              </a:buClr>
              <a:tabLst>
                <a:tab pos="542925" algn="l"/>
              </a:tabLst>
              <a:defRPr/>
            </a:pPr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3259A-BB48-659A-5A16-71B3087ED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50" y="4194208"/>
            <a:ext cx="2075133" cy="547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603E99-D427-2A02-C86F-4B514180609B}"/>
              </a:ext>
            </a:extLst>
          </p:cNvPr>
          <p:cNvSpPr txBox="1"/>
          <p:nvPr/>
        </p:nvSpPr>
        <p:spPr>
          <a:xfrm>
            <a:off x="322956" y="980176"/>
            <a:ext cx="74371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 </a:t>
            </a:r>
          </a:p>
          <a:p>
            <a:pPr marL="285750" indent="-285750">
              <a:lnSpc>
                <a:spcPct val="150000"/>
              </a:lnSpc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park a question </a:t>
            </a:r>
          </a:p>
          <a:p>
            <a:pPr marL="285750" indent="-285750">
              <a:lnSpc>
                <a:spcPct val="150000"/>
              </a:lnSpc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ways to get help often stigmatised &amp; difficult to access</a:t>
            </a:r>
          </a:p>
          <a:p>
            <a:pPr marL="285750" indent="-285750">
              <a:lnSpc>
                <a:spcPct val="150000"/>
              </a:lnSpc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Clr>
                <a:srgbClr val="ED8B00"/>
              </a:buClr>
              <a:buFont typeface="Wingdings" panose="05000000000000000000" pitchFamily="2" charset="2"/>
              <a:buChar char="Ø"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feel more comfortable discussing sensitive issues via a messaging helpline</a:t>
            </a:r>
          </a:p>
          <a:p>
            <a:pPr marL="742950" lvl="1" indent="-285750">
              <a:lnSpc>
                <a:spcPct val="150000"/>
              </a:lnSpc>
              <a:buClr>
                <a:srgbClr val="ED8B00"/>
              </a:buClr>
              <a:buFont typeface="Wingdings" panose="05000000000000000000" pitchFamily="2" charset="2"/>
              <a:buChar char="Ø"/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busy parents value its convenience </a:t>
            </a:r>
          </a:p>
          <a:p>
            <a:pPr marL="742950" lvl="1" indent="-285750">
              <a:lnSpc>
                <a:spcPct val="150000"/>
              </a:lnSpc>
              <a:buClr>
                <a:srgbClr val="ED8B00"/>
              </a:buClr>
              <a:buFont typeface="Wingdings" panose="05000000000000000000" pitchFamily="2" charset="2"/>
              <a:buChar char="Ø"/>
            </a:pPr>
            <a:endParaRPr lang="en-GB" sz="160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D8B00"/>
              </a:buClr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under-served and 'hard-to-reach' groups</a:t>
            </a:r>
          </a:p>
          <a:p>
            <a:pPr>
              <a:lnSpc>
                <a:spcPct val="150000"/>
              </a:lnSpc>
              <a:buClr>
                <a:srgbClr val="ED8B00"/>
              </a:buClr>
            </a:pPr>
            <a:r>
              <a:rPr lang="en-GB" sz="160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interventions – prevent problems escalating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1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BA8EA0D-0E1F-83E4-3FB6-1946FFE49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3" y="186495"/>
            <a:ext cx="3140987" cy="827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29FA90-546F-D434-C97E-79F60A3326F8}"/>
              </a:ext>
            </a:extLst>
          </p:cNvPr>
          <p:cNvSpPr txBox="1"/>
          <p:nvPr/>
        </p:nvSpPr>
        <p:spPr>
          <a:xfrm>
            <a:off x="626533" y="1083734"/>
            <a:ext cx="592256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Berkshire Healthcare launching </a:t>
            </a:r>
            <a:r>
              <a:rPr lang="en-GB" sz="2400" b="1" i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ChatHealth services </a:t>
            </a:r>
          </a:p>
          <a:p>
            <a:endParaRPr lang="en-GB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Visiting </a:t>
            </a:r>
          </a:p>
          <a:p>
            <a:pPr marL="742950" lvl="1" indent="-285750">
              <a:lnSpc>
                <a:spcPct val="150000"/>
              </a:lnSpc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of 0-5 yrs.</a:t>
            </a:r>
          </a:p>
          <a:p>
            <a:endParaRPr lang="en-GB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Nursing </a:t>
            </a:r>
          </a:p>
          <a:p>
            <a:pPr marL="742950" lvl="1" indent="-285750">
              <a:lnSpc>
                <a:spcPct val="150000"/>
              </a:lnSpc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of 5 – 19 yrs.</a:t>
            </a:r>
          </a:p>
          <a:p>
            <a:pPr marL="742950" lvl="1" indent="-285750">
              <a:lnSpc>
                <a:spcPct val="150000"/>
              </a:lnSpc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11 – 19 yrs.</a:t>
            </a:r>
          </a:p>
          <a:p>
            <a:pPr marL="742950" lvl="1" indent="-285750">
              <a:lnSpc>
                <a:spcPct val="150000"/>
              </a:lnSpc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with SEND 19 -25 yrs.</a:t>
            </a:r>
          </a:p>
          <a:p>
            <a:pPr marL="742950" lvl="1" indent="-285750">
              <a:lnSpc>
                <a:spcPct val="150000"/>
              </a:lnSpc>
              <a:buClr>
                <a:srgbClr val="ED8B00"/>
              </a:buClr>
              <a:buFont typeface="Wingdings" panose="05000000000000000000" pitchFamily="2" charset="2"/>
              <a:buChar char="§"/>
            </a:pPr>
            <a:r>
              <a:rPr lang="en-GB" b="1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Leavers 19 -25 yrs.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0659"/>
            <a:ext cx="721995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8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ChatHealth Reports </a:t>
            </a:r>
            <a:r>
              <a:rPr lang="en-GB" altLang="en-US" sz="14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HV monthly reports showing peak days</a:t>
            </a:r>
            <a:endParaRPr lang="en-GB" altLang="en-US" sz="1400" kern="0">
              <a:solidFill>
                <a:srgbClr val="0070C0"/>
              </a:solidFill>
              <a:latin typeface="Arial" charset="0"/>
              <a:ea typeface="ＭＳ Ｐゴシック" pitchFamily="-16" charset="-128"/>
            </a:endParaRPr>
          </a:p>
          <a:p>
            <a:pPr>
              <a:defRPr/>
            </a:pPr>
            <a:endParaRPr lang="en-GB">
              <a:latin typeface="Arial" charset="0"/>
              <a:ea typeface="ＭＳ Ｐゴシック" pitchFamily="-16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3259A-BB48-659A-5A16-71B3087ED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50" y="4194208"/>
            <a:ext cx="2075133" cy="547125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132623"/>
              </p:ext>
            </p:extLst>
          </p:nvPr>
        </p:nvGraphicFramePr>
        <p:xfrm>
          <a:off x="529482" y="892935"/>
          <a:ext cx="6061818" cy="384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129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283486"/>
              </p:ext>
            </p:extLst>
          </p:nvPr>
        </p:nvGraphicFramePr>
        <p:xfrm>
          <a:off x="414020" y="754803"/>
          <a:ext cx="7409180" cy="409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C73205-531C-741D-70A2-F2C417D7B2BB}"/>
              </a:ext>
            </a:extLst>
          </p:cNvPr>
          <p:cNvSpPr txBox="1"/>
          <p:nvPr/>
        </p:nvSpPr>
        <p:spPr>
          <a:xfrm>
            <a:off x="179512" y="100659"/>
            <a:ext cx="721995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8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ChatHealth Reports </a:t>
            </a:r>
            <a:r>
              <a:rPr lang="en-GB" altLang="en-US" sz="14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HV monthly reports showing peak hours</a:t>
            </a:r>
            <a:endParaRPr lang="en-GB" altLang="en-US" sz="1400" kern="0">
              <a:solidFill>
                <a:srgbClr val="0070C0"/>
              </a:solidFill>
              <a:latin typeface="Arial" charset="0"/>
              <a:ea typeface="ＭＳ Ｐゴシック" pitchFamily="-16" charset="-128"/>
            </a:endParaRPr>
          </a:p>
          <a:p>
            <a:pPr>
              <a:defRPr/>
            </a:pPr>
            <a:endParaRPr lang="en-GB"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09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3259A-BB48-659A-5A16-71B3087ED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50" y="4194208"/>
            <a:ext cx="2075133" cy="5471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CF6817-6B19-B060-B899-30A7BB3E6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08594"/>
              </p:ext>
            </p:extLst>
          </p:nvPr>
        </p:nvGraphicFramePr>
        <p:xfrm>
          <a:off x="488950" y="645582"/>
          <a:ext cx="6555317" cy="4149928"/>
        </p:xfrm>
        <a:graphic>
          <a:graphicData uri="http://schemas.openxmlformats.org/drawingml/2006/table">
            <a:tbl>
              <a:tblPr/>
              <a:tblGrid>
                <a:gridCol w="4438802">
                  <a:extLst>
                    <a:ext uri="{9D8B030D-6E8A-4147-A177-3AD203B41FA5}">
                      <a16:colId xmlns:a16="http://schemas.microsoft.com/office/drawing/2014/main" val="4211433141"/>
                    </a:ext>
                  </a:extLst>
                </a:gridCol>
                <a:gridCol w="705505">
                  <a:extLst>
                    <a:ext uri="{9D8B030D-6E8A-4147-A177-3AD203B41FA5}">
                      <a16:colId xmlns:a16="http://schemas.microsoft.com/office/drawing/2014/main" val="337041104"/>
                    </a:ext>
                  </a:extLst>
                </a:gridCol>
                <a:gridCol w="705505">
                  <a:extLst>
                    <a:ext uri="{9D8B030D-6E8A-4147-A177-3AD203B41FA5}">
                      <a16:colId xmlns:a16="http://schemas.microsoft.com/office/drawing/2014/main" val="140774527"/>
                    </a:ext>
                  </a:extLst>
                </a:gridCol>
                <a:gridCol w="705505">
                  <a:extLst>
                    <a:ext uri="{9D8B030D-6E8A-4147-A177-3AD203B41FA5}">
                      <a16:colId xmlns:a16="http://schemas.microsoft.com/office/drawing/2014/main" val="332148135"/>
                    </a:ext>
                  </a:extLst>
                </a:gridCol>
              </a:tblGrid>
              <a:tr h="20409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579.Contact-Type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864565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Jul-2022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583274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Appointment request/admin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972291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Behaviour Management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18824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Bottle feeding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788353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Breastfeeding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728635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Colic/reflux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377346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Constipation/stool queries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662319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Dental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726615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Diet/nutrition/lifestyle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831406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General development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505710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Immunisations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664960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Minor illnesses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444437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537729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Parenting advice/support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48975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Signposting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977452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Sleep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751323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Speech and Language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67322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Toilet training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39219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Vitamins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804607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61127"/>
                  </a:ext>
                </a:extLst>
              </a:tr>
              <a:tr h="20409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579.Reason-for-closing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951524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Jul-2022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753627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Conversation completed via ChatHealth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39436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Face to face arranged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666415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Onward referral to another service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11306"/>
                  </a:ext>
                </a:extLst>
              </a:tr>
              <a:tr h="1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Service user no longer engaging</a:t>
                      </a: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40" marR="7640" marT="76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0" marR="7640" marT="76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19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2146CF-D5B9-FC3B-FB9F-08E7EB685C77}"/>
              </a:ext>
            </a:extLst>
          </p:cNvPr>
          <p:cNvSpPr txBox="1"/>
          <p:nvPr/>
        </p:nvSpPr>
        <p:spPr>
          <a:xfrm>
            <a:off x="179512" y="100659"/>
            <a:ext cx="7219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2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ChatHealth Reports </a:t>
            </a:r>
            <a:r>
              <a:rPr lang="en-GB" altLang="en-US" sz="1400" b="1" kern="0">
                <a:solidFill>
                  <a:srgbClr val="005EB8"/>
                </a:solidFill>
                <a:latin typeface="Arial" charset="0"/>
                <a:ea typeface="ＭＳ Ｐゴシック" pitchFamily="-16" charset="-128"/>
              </a:rPr>
              <a:t>HV monthly themes of contact</a:t>
            </a:r>
            <a:endParaRPr lang="en-GB"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51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YPF logo">
  <a:themeElements>
    <a:clrScheme name="Custom 1">
      <a:dk1>
        <a:srgbClr val="262626"/>
      </a:dk1>
      <a:lt1>
        <a:sysClr val="window" lastClr="FFFFFF"/>
      </a:lt1>
      <a:dk2>
        <a:srgbClr val="FFFFFF"/>
      </a:dk2>
      <a:lt2>
        <a:srgbClr val="005EB8"/>
      </a:lt2>
      <a:accent1>
        <a:srgbClr val="005EB8"/>
      </a:accent1>
      <a:accent2>
        <a:srgbClr val="78BE20"/>
      </a:accent2>
      <a:accent3>
        <a:srgbClr val="ED8B00"/>
      </a:accent3>
      <a:accent4>
        <a:srgbClr val="425563"/>
      </a:accent4>
      <a:accent5>
        <a:srgbClr val="E8EDEE"/>
      </a:accent5>
      <a:accent6>
        <a:srgbClr val="FFFFFF"/>
      </a:accent6>
      <a:hlink>
        <a:srgbClr val="005EB8"/>
      </a:hlink>
      <a:folHlink>
        <a:srgbClr val="005EB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E5239D511F3042920E85097B6050D5" ma:contentTypeVersion="4" ma:contentTypeDescription="Create a new document." ma:contentTypeScope="" ma:versionID="455ef757e73e27719e7b4d50701b01b4">
  <xsd:schema xmlns:xsd="http://www.w3.org/2001/XMLSchema" xmlns:xs="http://www.w3.org/2001/XMLSchema" xmlns:p="http://schemas.microsoft.com/office/2006/metadata/properties" xmlns:ns2="d05051e2-d068-486c-a33f-4b4fcc4595cb" targetNamespace="http://schemas.microsoft.com/office/2006/metadata/properties" ma:root="true" ma:fieldsID="0a13f0558c6ec01644c4da8d692cdf8a" ns2:_="">
    <xsd:import namespace="d05051e2-d068-486c-a33f-4b4fcc4595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051e2-d068-486c-a33f-4b4fcc459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76D56B-193C-4460-B73A-D06F8EFC4BD1}">
  <ds:schemaRefs>
    <ds:schemaRef ds:uri="d05051e2-d068-486c-a33f-4b4fcc4595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A76258-E5FC-4161-9CDE-C9460398F08C}">
  <ds:schemaRefs>
    <ds:schemaRef ds:uri="d05051e2-d068-486c-a33f-4b4fcc4595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6F582E6-61D1-4640-8D70-A57DF765DF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Microsoft Office PowerPoint</Application>
  <PresentationFormat>On-screen Show (16:9)</PresentationFormat>
  <Paragraphs>227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1_Office Theme</vt:lpstr>
      <vt:lpstr>CYPF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Berkshire Healthcare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 Mary</dc:creator>
  <cp:lastModifiedBy>Catharine Newport</cp:lastModifiedBy>
  <cp:revision>3</cp:revision>
  <dcterms:created xsi:type="dcterms:W3CDTF">2018-07-13T15:01:35Z</dcterms:created>
  <dcterms:modified xsi:type="dcterms:W3CDTF">2022-11-23T13:13:19Z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0x01010085E5239D511F3042920E85097B6050D5</vt:lpwstr>
  </property>
  <property fmtid="{D5CDD505-2E9C-101B-9397-08002B2CF9AE}" pid="3" name="MSIP_Label_2b28a9a6-133a-4796-ad7d-6b90f7583680_Enabled">
    <vt:lpwstr>true</vt:lpwstr>
  </property>
  <property fmtid="{D5CDD505-2E9C-101B-9397-08002B2CF9AE}" pid="4" name="MSIP_Label_2b28a9a6-133a-4796-ad7d-6b90f7583680_SetDate">
    <vt:lpwstr>2022-11-23T13:13:03Z</vt:lpwstr>
  </property>
  <property fmtid="{D5CDD505-2E9C-101B-9397-08002B2CF9AE}" pid="5" name="MSIP_Label_2b28a9a6-133a-4796-ad7d-6b90f7583680_Method">
    <vt:lpwstr>Standard</vt:lpwstr>
  </property>
  <property fmtid="{D5CDD505-2E9C-101B-9397-08002B2CF9AE}" pid="6" name="MSIP_Label_2b28a9a6-133a-4796-ad7d-6b90f7583680_Name">
    <vt:lpwstr>Private</vt:lpwstr>
  </property>
  <property fmtid="{D5CDD505-2E9C-101B-9397-08002B2CF9AE}" pid="7" name="MSIP_Label_2b28a9a6-133a-4796-ad7d-6b90f7583680_SiteId">
    <vt:lpwstr>996ee15c-0b3e-4a6f-8e65-120a9a51821a</vt:lpwstr>
  </property>
  <property fmtid="{D5CDD505-2E9C-101B-9397-08002B2CF9AE}" pid="8" name="MSIP_Label_2b28a9a6-133a-4796-ad7d-6b90f7583680_ActionId">
    <vt:lpwstr>5638c346-2200-4c20-9fc4-e9224594ba23</vt:lpwstr>
  </property>
  <property fmtid="{D5CDD505-2E9C-101B-9397-08002B2CF9AE}" pid="9" name="MSIP_Label_2b28a9a6-133a-4796-ad7d-6b90f7583680_ContentBits">
    <vt:lpwstr>2</vt:lpwstr>
  </property>
</Properties>
</file>