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81" r:id="rId4"/>
    <p:sldId id="280" r:id="rId5"/>
    <p:sldId id="258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3" r:id="rId19"/>
    <p:sldId id="274" r:id="rId20"/>
    <p:sldId id="275" r:id="rId21"/>
    <p:sldId id="276" r:id="rId22"/>
    <p:sldId id="277" r:id="rId23"/>
    <p:sldId id="259" r:id="rId24"/>
    <p:sldId id="272" r:id="rId25"/>
    <p:sldId id="279" r:id="rId26"/>
    <p:sldId id="278" r:id="rId2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18" d="100"/>
          <a:sy n="118" d="100"/>
        </p:scale>
        <p:origin x="-72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 smtClean="0"/>
              <a:t>Bursar Conference 2014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0E020-F65E-4B51-82C6-636E28DE3720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7" name="AutoShape 4" descr="data:image/jpeg;base64,/9j/4AAQSkZJRgABAQAAAQABAAD/2wCEAAkGBxITEhQTExQVFhMXFRkbGRgXGRgbIRodHyEeIR8dHRkbHSggIB0mIBwbITEiJSkrLzAuHiIzODMtNygtLysBCgoKDg0OGxAQGywmICQ0NDU0NC40LCwsNCwsNDQsNC8sLCwsLDQsLCwsLCwsLCwsLCwsLCwsLCwsLCwsLCwsLP/AABEIAKEBOQMBIgACEQEDEQH/xAAcAAEAAgMBAQEAAAAAAAAAAAAABQYDBAcCCAH/xABMEAACAQMCBAMEBAoFCgYDAAABAgMABBEFEgYTITEHIlEUQWGBIzJxkQgzNUJScpKhorJUdJOxsxc0NmJzgqPB0dIWJENTY4MVGMP/xAAYAQEBAQEBAAAAAAAAAAAAAAAAAgEDBP/EACARAQEBAQACAgMBAQAAAAAAAAABAhEDIRIxIkFxYRP/2gAMAwEAAhEDEQA/AO40pSgVyzxKgn9t5iOqmO2R4WZSxV1aXcUO4BT+L3HByCAeldTqm+JllmBLhRl4m2HpklJiEI+Hn5Tk+iGs19J334+lttZt6K47Mob7xmstRmm3sSWcUzOohFujlycALtB3Z9Mda0ZNfmAM3sxW2ALMZHKS7Aeri32Hy4w2HdWxnKgjB1Sw0rWu7+KJA8kiqhIAJI6k9gPUn3Ad60jryYLcm55YzlzC69u/kYCT+H7KCWpWCwvI5o0liYNG6hlYe8HqD1rPQKUpQKUpQKUpQKUpQKUpQKUpQKUpQKUpQKUpQKUpQKUpQKUpQKUpQKUpQKUpQKUpQKrvHW9rcQI203DGLdjODsdlxkYBLIq5P6XTzbasVYrq2SRSkihlOMhhkdDkH7QQCD7iAaDmPCeqGe1tbaR8AXqFBgAvBGeZCIjjDbXWIOPrBM57qx3NE1Pfqd1aiKSNbeUzTTC4ZlO4MQrczJWM5B5a4GQewXzV/TdTWylngkULHbTe0RZYKSIy0Dxo5YDe0Cq6p+cN4OM5Fp1ixwkct4zM9zLGGtoFYI3ZmDiFDLcFIUceclGA+ouemRk+kXc2yTQWLKm54Fb6KazumhO8YO3ERXYATtAyMbQGAHX99iLfjWYAEFY0B5aEHI2RXcMir8sY92Ks0+r3TSLBaQRRKYJWiNyHTdy+Wo+iXzIgMqDDAMcN0XCls9/ML6zkMWRPEc8sSYZJ4+vKdkPTJ8hIPVWyOhBrWo2y4gnjx+OuQzOojcRCUlQh3QmJEjeIB9pZ9oVhgt1xV1U1G6Ja2+wTwDPNRTzCWZmXuoLuS2Bk9CemTUnQKUpQKUpQKUpQKUpQKUpQKUpQKUpQKUpQKUpQKUpQKUpQKUpQKUpQKUpQKUpQKUpQKVEycRW4dVUs+ZAhdFLIjFtgDSDy53kLtBJye2ASJRycHHU46UHNNYhYapd2yMB7VaOzEsFEcbiKMy5PcqUkIX3s/uGSNh+L91y9wLeR0WHZa45Y3bjl3feVZFO2PA6naGJGTtFSutKM4NxIYJJJU5mZkLedtrbGlUbUjCSQuqsHwGC58m6s2h3tpcc91uLmG2hgV3LoGk5qqxmUO4cbUwhI2nzSBQQCqmff6c78v0sun8SqHjlnN088YYmLZD3YYJV1IHKPuRmzlUJ6g5/LDVbbktJzDbX3MmZFK9TvkeVYWGds6ec9m6ZcqUIJFb0eGHbbGcYfZOCIpvpA+bcuzIiAbgiySbGD78ZA8wAwcJCPVsRRzHcqSG5MsZ2/jFEPLQOAr7VZt27oeuDgBXtv5f46faw8q7iZBy2uYmM1uCuFK5ZpRt6b98gR267tyH3dbJXNvD53W7Ye0POrxyAFyhxGjBoyMFnBKzq+GOCJlwF2ba6TVLKVD3mvCKV1aN+TGo3zKNwRj1wyjzbdvmL42gd8VLqwIBByD2IoP2lKUClKUClKUClKUClKUClKUClKUClKUClKUClKUClKUClKUClKUClKUCoW/uJZ3kt4G5YUYmmHUoWAISMduZtYPubooZOjZIEy7AAkkADqSfdUFwxqUMr3aRyRyFJ8ko6tkOqsD5ScfnJ1/QNBu3OjRNFHCN0ccRTYIztwEGFHT3Dp9wqNLyRXcUMVw0oPWaJwrmOPa+H5gwy7n2rht27HlACua25dacPKFt5HjicIzIULZ2q5IjJBKgOOx3Eg4U9CdTTJoLC0Qz7INxZtmAWLMS2zCZMkgXAO3cSVJ696CI1XhfNxFH7RJHEXkkRozh0AB+i8+6Ll/Sv2QZUKpzjJ0YuFtAhOxrld2c4e+ZTnp12rIo9w93TA9KpnGPH9zfz8u30w3FvC/aSJ5S7jsTy/qr/qhvMO5IJWrPoGqcTz4Hsllax+sqyL/wAMSls/aBQSzafpDcuNtQUpG26GP2qMGNsg5V1IlY5GfO7fuGMbeG1uyyG1upFWQNlSUkjO45bKqFYgnBK78HC5BCjHrjC3uFitxcXHNkaYeWONY4xtV2LFSWc9gvVsZYdBVd9hjDbwgV/008jD7HXDD5Go1vl45b8kzeLzwBpZihZ2xlvIu0uRy4yyrt3sxVGJaQIOihwo7ZOLSYbcxkXFw5aFnWSOWYqEYE9WXIJVhhlD5G0qVwMVo8KcTJboltcHbEgCxTH6oUdFSU/mkDoHPRsdSGxusnEmniWIMsSyyRyRSKDtywjkVyqsegJ29MkDOMkDJqpeumdSzsbWnaTFA0jRhhzNpYF3YeUYG0MTt6e4YFaXD55JNm4AKbmhx2aDcdoUe7lgpGR7vIfzhWWLWW3xJJbyxCViqFjEfMFZ8MI3bGVRiD26YOCQCviDd2yj6wSZicfmYVSCfdlmQge/YfQ1rUtSlKBSlKBSlKBSlKBSlKBSlKBSlKBSlKBSlKBSlKBSlKBSlKBSlKBSlKCF4stQ8IctGBC4lKzHET7QfLKfcozuDddrqjYbbg4dN4vtJQNrFZNuWi2MzqAcdkDArkEBlJU+4kVpaPpourfZdXU8zqOXPFvEO2QDDg8hY32t3G4kMpUjIINWHUdOhlAMqglclXyVZPUrIpDKce8EUFX1uJHM1xa3rWzqnMuFIO1lVcb3jcBlYKuOYO4UA52jFGk38lpXytw0eC7s8rKW7LvYliFYjyjp6Cuia/o0UdjdtFzHZrZ+ryyzEqFJ2qZXYgNjsMZOM1F8PaADJA924WRsyxW2O2wqQ0h67nQsjYGArEfW2hqjUtrl5M3Vj3Z3Hs11bPgxQzqtsluRgpFH0hmcYyhMj8rBx+OiBAYEVeqp+vNmHVpgMyRR7UOPfFCsyAeuJJGPT3mpK2v7i63GIC3iDspeQbpCVJB2x52p6hmLH1QVbqz8QaHDc8tpmdViLMdrbMqR1DMOoXoDlSD074znmenhdhZFCI7yOihdu1HdmUbfcQpAPxzV51mx09EZL65B5iFWNzcbcggglU3LGp690UVTdRjt4tslvfC7hwRL9JbuYj02uRCi+TuGJzt8p6LuIjctnpx82bZ6ampSypyzGu8F1Rk6AtvIUbSemQxHcgYJyRjI9Q3bQozW7yxhThow7xhOvmBiYFUYA5I2g1YuFdCtWtmu5FkYpNM+BLJtblSMR9HvCHBXtjBx1zU/e6HZ6jHHcDI5iIRJGdrPGeux+hDKQSMEZGTjB61Mx6TnxXnetDh7hq59pW5u5Cxj3ctOa8nmYFS5BARMKzrhQc7upGMVscV31lHIOYsDXRT60kqw8tBkgyTfWRMk4ABJJJAIDEZbvhqV5XfnqVds+dJWdR+irCcIFHuHLx7yGJJO1pfCtvbI4gHLlkHmnVY+YT+l1TZ367du3JPTrXV3k4/OESTEzC5S4iLnllCz7APKyc5mZpfMCdx69SPTE7VWlE2nQgI6XEQ6BZjslZySejxxkSu7HtsBJJJY5qzRMSoLDBIGRnOD7xn30arPEfiDp9jNyLmVkk2hscuRuhzg5VSPcakL7ii1hs1vpJMWzKjB9rHIfG3ygbuuR0x0rjP4SliBc2k/veF0/s2z/wD0pxlqu7hbTgD9eRIz9kfMB/iRaDrnC/HFjqDulrKXZFDMCjrgE4/OUZ61o3fibpkdw1s0zc5ZOWVEUp8+cYyFwevSuPfg+zGPVWRsgyWzjB+1HH7lqI4fg9q4iX0bUHk+0K7SH9y0H0fxPxTaWCB7qURhs7V6lmx32qOpxkZPYZGe9U638cNKZ9p9oQfptGMfwsW/dXJPHC/eTV51Y+WIRog9BsVj97Mx+dT/AIg+HNrZ6Rb3UW/n/RcxixIfevXy9lw2MY93fPeg71a6tBLB7TFIskG0sHQ5GBnPb3jBBHcEYqu6J4maZdzpbwTs0shIVeXKucAk9WUDsDXNfAW+c2eqQE5RIw6j0LJIG+/Yv3VRfCOdU1a1dyFROazE9gBFIST9gFB9GcS8f6fYSiG5mKSFA+0JI3QkgZKqQOx6d/vrJdcb2UdnHfPIy20jbUYxyZJO7Hk27gDtOCR6eor5xjSXXNYPcCeXJ/8AjhX7xlY1x6E49a69492yR6PHHGoVEniVVHYKFcAD4ACguXDPGllfiU2shcQhS+Udcbt2PrAZ+q3b0qKsPFfSZpY4kuCXkdUUGKUZZiABkrgdT3Nc9/Bz/F6p+pB/dPXFo5CpDKSGBBBHcEdiKD6/4o42sdPZEupSjOCVwjtkDoeqqa39K4gtri1F5HIPZyHbmNlAAhIYndjABU9T6VwTxt1UXcGk3Qx9LBITj3MNm4fJsj5Vn1i+ePhGyRTgS3Do/wAVEk74/aRfuoL/AH/jZpUb7VM8oB+tHH0/jZT+6rHwnx1Y6hlbaXMijJjcFWA9cHuPiCcZHrXFvBXgO01FLp7oO2woqBWK4yCS2R3PbHu7989K5whYXNrq1sUjlwl2qF9jAFC+xuuOxUn76D6J4k8QNPsZuRczFJNobAjkbocgHKqR7jUhLxParZ+3lz7NsD79rZ2kgA7cbu5HurgX4Q35UX+rR/zPV91L/RIf1SL+daC48M8e6ffytDayl5FQuQY5F8oIBOWUDuwqQ4m4ktrCITXT7Iy4QEKzZYgkDCgnsp+6uEfg4/lOb+pv/iRVO/hK6l/mdsD+nKw+5UP+JQdF0DxH028nW3t5y0rAlVMci5wCT1ZQOwJqd13WIbSB7idisSbdzAFsbmCjooJ7kV8ucMhtO1ezLHBDWzNn3CeNCw+SykfKu9eNf5FvP/q/xY6DEPGHRv6S39lN/wBlXPU9Qjt4ZJ5W2xxoWY4JwB1PQdT9gr4uW1JiaUfVV1Q/awYj+Rvurv8A4icR7+GoZM+e5S3QkfpYDP8AL6NhQT/+WLRv6S39jN/2VYP/ABdafpn9h/8ApXyDdWjRrEzf+om8fZuZf70JrulB0LjSztdsVxcRRlYpo2eZkDNGqHcCGwWA3qgOPcTnpmvN5Hc3wTaqwWwdX+nQu0wGcBoAy7Eztcbm3ZUBkAyDpca60VuIIApeOMrNOgxucZYRKu4hejoZCCR+LUdmNanEvE3tKCGASJGx+ldgUJX/ANtRnd1ONzdtuQM7srN1Im7zEx7fDbWrxQTI0kcohy+D9PKVOCq7QSTKG2JgdcDGOlOudWllPtJdkYCF+byYwYF27lwfaHhQFJSziVlYq/TOFAw6C1oVZQFWVry1WPETDEcM0RYczYFUErJ5d3UAH31ijuZVXYlxIMRw8uNQ6tmTZHG+Fmi3ysDAzxt9HGZACwD4rZexub2dWvS9NuZI/ZTIsIhaORkMOebklwzulwd25wxfqCWDZyrebPrNlNDCxkvlijeXJ5cEgd2c45abJjJliegjw+exqC0wMspRBMhIKBYXIEUkeWGIXZRtAbcbdt2FZTHvj6pmh1aSe8kgmKxyYRBMTJFsikADJFFIA3PkeNvMCwUEeZtoVtah9Y022vIzaTG3hTfv3wwIXjbJ3GTZcM0bdMO0ilfMMtu7YP8A9f4P6bL/AGa/91SVjpsUkk0W62Voo7aTG+Q7QtsUK3Eb/RrGyuyEJ3RjnDAGt6x1e4aB+YJEit2lJRGdSVGSglvGIjVEBBJjL7gqnOMowRWn6dPaWz2aXM0ltIZIY+ZHF7iRJy9somA+t2VjgEgA4JmNJ12SAszHbA0oZ0MACrvkEb7Nk7sh5jiRg6D6zHAJOIdY5F2YMoy7LJIeap3SZcb2jmjaBc72EQaQjerzbGwR6srjMRnlm3+e0mExUKXVbm35rOqkgFEigHkypUq4ZuZhQ6XqJeWBvZpF3soKNnoR0PRgGxlcgNhsZBw2MGv2muyxk2tzDcKzbhFIDGS64J6EN5pFAP1NzYUMwUkgUPRVdES4h+iumAdmC7N0hyzLKoxuQsWBU9s9MEAjqRura7subLgW7R72LHby9vUksMFHjYHzAgqy56EVOddRjc0w8MaWojjmlVzdbMM8pdmB7MUEjHlK+0NsXHuz1qfqu8B6y91aK0mech2SZGCSAGViAAAzIyMQBgEke6rFVLcm/COst1hBKBkx3ABPorq2f3hRXJde1Ldo+mQg9EluyR/vIV/navoHxgsedpF2o7qiyD/cZWP8IIr5f0aMzT20BOVaZFA/XZQfv6UHRrUCy4njB6KioP2rYD+81qfg/wBnzdW5h6mKCR8/E4T+5zXvx8UxauJEO1mgicEeoLLn+GrF+DTY/wCezEdPokU/tMw/koKD4x/lm8/WT/DSuueMn5Bj+23/ALq5Z432bR6xcFh0kEbqfUbFXP7SsPlVn8R/ECzu9Ht7eFyZyYuYmGHL2Kd2SRg+bAGD1BzQePAP8Tq3+wT+6auQo5HUEg4I6HHQjBH2EEj512bwEs2FnqsxHkaNUB9SqSFh8g6/fXP/AAy0yK51S0hmXdG0hLKezbVZsEe8EqAR6ZoLb+DvqMUeoSROo5k0JEbnuCp3FB+sAT/uCugfhDfktf6zH/K9cW4itJNJ1ZxHkGCcSRd+qZDKCfeCpCn5iuv+OOoJcaJDPGcpLNC6/YyORn49aCv/AIOf4vVP1IP7p65RoGkm5MyAnelvJKo9eWNxHzUN88V1f8HP8Xqn6kH909U/wRYf/mLdSMh1mUj4cpz/AMqCt32rmSztrcnJglnI+CScogftK5+dXviP/RTTP63J/Nc1ReL9GNne3Fse0crBc+9T1Q/NSp+ddB1y1Z+ErBlGRHcuzfAGS4XP7TKPnQe/CvXZLHSNTuoghkjkg2iQEqdxC9QCD2b171m0Txv1Ga4giaG0CyTRoSElzhmAOMynr1rD4H8ZWNjFdR3cnL3sjrlWYNgEEeUHqOnf1qh6VdCXVYpVBCvfIwB9waUEDp9tBbvwhvyov9Wj/meq1LZax7Fvb2v2DYD1d+VsyMeXdt25x7qsv4Q35UX+rR/zPV91L/RIf1SL+daCk/g4/lOb+pv/AIkVR/jVdNda08S9SgigT4kjd/PIR8q3/wAHNgNSmJ7Czk/xIqpi20uqak6xECS6nkZS5IAyWbqQCQAPQe6gtnj/AGAi1GMqMK1rH1+Klk/cFX91dN8R9R9o4aef/wB2C2c/AtJESPkciuJcceH13paxNcNC6ylgDEznBXBw25F756Yz2NXyz1LncHzrnLQusZz/ALeNx8trgfKgonDdhzdK1U4y0TWco+TSof4ZCaw6vxFzNKsbMHrBLcFh+sVZD/HIKuHgdYe0Q6tb++W1VR9pEgB+RINUDg3Tfab61gxkPPGGH+rkFv4QaCX8ULEwXMEB7xWVsh/W2Zb+Ik10yuf+OMmdZuR+iIR/wkP/ADroFBZuN7cpeK/5s0AA6dmiY5yfiJVwP9Rqr168gA5Y6k9TtDFRg9QhdAxzgY3r3z1xg3LxIQ7LZ8HYk5LMPzdyOq7vRSWx+ttqkWqlW6s53vKPMSQHUq4VT7vo5UAX/wCNj+ka47nvry+TP5deYn3NHz3ljXnRKCI4kXzOqku/PlIwGJHQDIGSe1ScMbmR1hmYkybZFaOM70SRmQvMTEhUhuiwnyjAIbqTE37qDHcZMkcUsbMgY4+jlViwC/WZdpG05B69MgEWV+LV5skj2g9nSNGMRSIygFirS5DldqEoHGcAOG3eUg3izjp4tTj9vOH55C0xELzdC+bmSYy4JwEjbl28bKrNtDIwJYqSoJcxhsZ15KxM0TIrRv8ARXI3qxQ5jgt44gjZT8w7ev4wgZMzod7A8UjvDDM8koa2jMUSHlyRpIgOE6IoYkuwJAB7nAOv/wCVitY3ntLOe5naRokEEcamPcdjnKsyxhChyctlgO9W628al3oV3GoLDaX7dbtgFOcxTPDOzBgACSSY2OVz2Y49N4buZmIwu5mJeSSJsAmTmbhMFhmyMkKkcjgEKdybcHxBOEbc1lp0ifoR2wibH+rIXYZA9xUAn3rVhk1PSlEDezqsUu8GQIqiFkAJSXBypwSexwqMxwqlhk1L9Mzua+mtccP3sSx8lWQRycxQkvtJWQiQO6+0FCA6yuGBMnclVDeYxNzpapbTSM8qAPBHzJITEh581sJJOXJGrgrykyAeXgALjqqzYuYEkuS6KYgR7MI2ZWcjySLu346PglugUElsBSaqup6lHJaShmlEzS74cGUKEjHM3DmFkIHLZ8ON209gR0VtrxNqJUkBWlwcAxRzru7DtLGir+2Rj31staqc5BwSGKbm2FhjDGPOwsMDzEZ6DrX7DhNsbSbnwTltoZsYycAAYyR2HTIrTGotm4JAEcaZUn87G8Oe/wBUMhX7Vb4V5/48X8X7w5jPLuWx0a48vx2xxqT+0GX/AHat1RvDmnrb20US5OFyxPdnbzOxx72YsfnUlXok5HtzOTjW1OxSeGWCTJjljZGwcHawIOD7jg1R9M8HdMgmimQTb4pFdcyZG5SCMjb1GRVv1fX7S1Ki4uIoS2dvMcLnHfGe+MivGl8S2Vw2yC6glfGdqSIzY9doOcfGtahuL/Duy1GVZrgSb1jCDY23ygk9eh97GpHhDhO206Jobbfsdy53tuOcAd8DphR++t3WdctrRQ9zNHEpOBvYDJ+A7n5Vj0TiG0uwxtp45duNwRgSue2V7jOD39KDQ4x4Ks9SRVuUO5c7JEO11z3wcEEfAgiqTD4CWAbLT3LL6ZjH3nZV7uONNNRmR722V1YqymVAQQcEEZ6EHpUnpupQ3CcyCWOVM43RsrDPpkHv8KDX03QLeC29lhQRw7WXC9/N3JJySxz3NVjh7wp0+zuI7mHncyMkrucEdQVORt9Cam9S4106CQxTXcKSA4KlhlT6NjsftqRn1m3SD2hpoxb4B5u9dmCcA784wSQKCvcXeHNjqMyz3Ak5ioEyj7cgEkZGD18x61+3Hh5ZvYpp7GY28cm9fONwPmON23tlj0qffWrYQe0maMW+AeaWGzBOAd3bqSBXqPV7doPaRNGbfBPN3LswDgndnGMgighOEeBLTThOLfmYnCh97bvq7sY6DH1z+6o7hzwr0+yuI7mHnc2Pdt3OCPMpU5G30Y1N6Xxnp9xIIobuF5D2UMMt+qD9b16VvXGt2yTLbvNGs7gFYywDMDnGF7nsfuoK5xT4ZWF/ObicSCQqqnY+0HHYkYPXHT5CpjTeFLWGyFgEL2211KyHJIZixyRj3scEdR09K27vXLaKZIJJ40mkxsjZgGbJIGFPU5II+VSFByebwF08uSJrlUJ+qGjOPgGKdvtzU+/hTpvNglVJEMAQIEbA8jbgWyCSSTkknrU3qnGenW8himu4UkHdSwyv6wHb51MW13HIgkjdXjYZDqQVI9Qw6YoKpxZ4bWOoT8+45vM2BPI+0YGSOmPiak5uE7drD/8AHHf7PsVPrebCkEebHw9KxR8eaW0nLF7blycD6QYJ+DfVP31Javrtra7faZ4od+dvMcLuxjOM98ZH3igrfD3hhY2TSvAZg0sDwsS4OFfBJHl6N5Rg144c8K9PsriO5hEvNj3bdz5HmUqemPRjVo1fW7a1Cm4mjhDEhTIwXJHfGax3XEVpHMsElxCkzbdsbOoY7ui4UnJye1Bq8YcJW2oxJFc79qPvGxtpzgjvg9Ov91RVl4Z2MVpPZKZuROyM4L9cqQQVO3pnaM/ZVkvdatoZI4pZo0llIEaMwBck4AUHv1IFYtb4jtLTb7TcRRbvqh2AJ+IXuR8aCK4O4Bs9NeR7bmZkUK29t3QHIx0Fami+GOn2t2LyISc1WdgC+VBcMD5cejHFWTSNbtrpDJbzRyoDglGBwfQ+h+BrDa8S2UkUk0dzC8Uf4x1dSqfrHOBQV3iPwr0+9uJLmbnc2Tbu2uAPKoUYG30UVKf+Crb1k/aH/SpvTtQinjEsMiSRnOHQhgcHBwR8QRWzQeJoldWR1DKwIZSMgg9CCD3BHuqBsuEIEtXtW3OjOz7mPmU58hDd9yKFUP3O3J7mrDSg5ZfcH28aQ2s9wkc8iXDzsj8oSfWYZQnoAzjzjBKx7SSOggrPVDIQ6h0ZIo5hLE2WjD/nFAMhARhshkx9fAPWs8acMXFzrMp+kkjmlblvGAxYID5FyQFI5boC2B9GxBIU10vTLuxt7dYZnZJeZzY54lKuxlUPzt+3C+ZnixL9bllSGGQZuZUaxK96xrpurGDoqy3IkjldAOscTFZNhOfJI20AEnCueuRUJ7RGGkdpMuADI7vkgDONzMeijJwOgHXGKsOocy7MUBDhwx5NyttMgXKk4lidQhiKhQXjkwX2+VaxaXpXJxJPGHltr0mTZG8x2SQpho1VNxw3JOQpxsYdcbqzWbU7xdX79IY3KjG4OoYgKXR0DE9grMoVifgTWKSNHZgkhSUbCxjfDAqdyFl7HBGV3A+/Hc10bVtYjaGRWtriUMhAja3kYSEjopG3ygnpl9oHvIqpW/CLtc8lGCW0FvDFLID52k80j7evR35oZnOO4Iyfqz/z59Ivhs95rBrGtLcwW8XKjj2ozTkKAANzLsjPuSUoXbr1TaGBEnSLju7eSUfTxLy4J5VcspXcE2BWGcMrLI+V96hvTInfYbVpV9otjZrmNAohnc5AWOMe0hORCcBUzGxbG3Ei9qqniHoTcwz2SKFEzc0cvnfRw7YzOyyAjcsrTKAOrAZHZiL+Pvrp8O67atg4OV4LeawdJHYsGlkff9E+MeYfX5WxMLkbsOSQzEmY1DgRGNsI3wqBEmDgEzRqxfqQMbixcHpjEr9sDED4E2ksVtOs+9ZXl5pRz1wcgvj83LKylT1BjOcdBXT63kV8YUpStU4n4/7PbNL5uOXuffntt3x7s/DGah9RsrKXW7AaIudjo85h3bFAcZbJ6Y2ZDY6HIHUkipnx82e26VzNvL3tv3Yxt3xZznpjGc5qC8R57FdQsG0Ywi434b2bAQsWURjyeXJy4IHcEA+6gmtatlv+Kxb3ADwQRjEbdQQIuZ1H675PqBg0urKPT+KbVbZRFFPENyJ0Xzh1IAHQDcitj1Ffup3KWXFnOuGWOGaIEO52qAYtgJJ6Ab4yM/GmpXkd9xVaG3dZUhjXc6Hco2CRz5h0xllXPqcd6CG4Rt9NfV9WGom3EfOm2c91Qbua2dpJHXHpWz4TyG3l1q5tc+xRRTGMnOGKF2i6nuQmc+/zDPevfh/w/a3ms6ulzCsqrLMQGz0JmYZGD3rJ4cQPztc0uN2MAjuI4kZiQuGeMYBPQkMMn34GaDJ4K8I2l7YXUt1Esssk7x8x/MwARTlWPUNudjuHXtVX4f1Bm4a1OEkkRTwMoJ7B3TIHoMqTj1J9atvgdxRaWmnXUdzPHFJHO8mx2CsVKIPKp6sdysMDJzj1FVThfS5Dw5qkoUkPLBjp3EboWI+A3Hr8D6UF01n/AEPX/Ywf46VUOLL9xoGj2ykgTNMx699jkAH1GZM/IelTWqcR2jcKLbiePnlI05W4b8rMrHyZzjCk5xjGPWoXjjTpI9E0SYjAj5v/ABSJE+9UJoL7xd4Z2TezC0ngsp7fHm6bmxgqzeYEuCM7j6/ZUH4j6nFb8SWM8zbYkgjLNgtgZl64UEnv7hUT44XWlzrBdWsiSXUxUuUctiMJgBkzhGztGCAeh9DUrxjaRy8R6bHKivG1tCGVgCCPpehB70GnxBxHa3/EemTWsnMjXkoTtdfMJJCRh1B7MOvxruuqXPKhlk/Qjdv2QT/yrifGGkwW3EmmJbxRxIVgYrGoUFjLIM4HvwAPlXa9WtjLBNGO7xuv7Skf86Divg1wnbX9lezXMayzSzPHzH6lTsVtyt3DFnySOvQV61bRL3SOHru3mkQmSdQhiZmCo+3evmUYB2t0H6R9a9eCPFFtZ2F5HcSpDLHM0myQhWI2KMKp6s2UI2jJyR6itTUNZvtU4evLi4Abl3EezYm3Krt3np3A39/9U+lBt6pwTZrwyk6woLgQRTc3HnJYqWBbuRtYjHbt6VU+O9QefSNDdzlgLlCfgjog+e1RVy1Xi+0PDCRLPGZzbxQ8rcN+5SqtlM7gAAWzjGMeoqn8a6VJFoeisy9Abgn/AO5hJH96DNBdfwlfxFn/ALWT+UVV/Ga2kfWPojiRLRZQff8ARK8hI+ICk/Kpjx41u3vEsIrSVJ5GdiFiZWxuChQcHoSTjB69DUlq0QPFtqrAEG2YEeo5MwNBHcWayt5f8O3K4+laJiB1w3NQOvyYMPlWTRrOLUeJ70XSCWOBH2o/mUcsxxgbT0x5mOO2TnvVNtreW21qzsHJKWuoqI899jyIy/IjDf7xq6cO3UVjxRf+0usSTJJtaQhVJdo5B5j06gMPt6d6CzcI8Az2GpXlxG0S2M0bhYlZtwOQy5UrtwvnA6nANc78O/yBrP2D+Wr9wtxxcX2r3dvGyPYRRuVZV7kbVHn94LFiPUDp0qg+Hf5A1n7B/LQdQ8DfyNbfrTf4j1fa5L4Q8Zafb6VBFPdRRyqZcqzYIzIxH7iDVy/yiaT/AE6D9qgtFa2pxSPDKkT7JGjcI+M7WIIVse/Bwa2aUHPZ7mKCCfnL7PJFLbmOIBjtig5W0Rsq+eIkSHK+6RlYA7lHPLDxPaPVZOSyNZuXjTmKV+vI0gZvzsB3dQDgKrdh1rsvFN4itDHISsQ3zythjlLfD7Bt6li5RtozuRHGOtVHVNEglw9zaxx2ryGSYPGjS26sxbJkX8XHIdrSYJaLcxyFbfEGhdSxzSHnvLp0I83/AJN5OXKxLF+cUVSuRg9lHVvMTioS14ujtdRbk3byQyJDEsgEskYZmkK8xLiQyFQCTmJwOpI6krVj1LT2tJeS2TG3WCQnO9e+wsf/AFEHr1ZQG6+YLoKlsl1bvNFDJvkjjKSIjE7mCq6ZGQyMwOR3XcCCdpHObveVxz5LNfHSx8XeIJgsnmgEXPSMGRS3METl+XswpUk7w/U7cBCcE+U0PQORJG15dTMbxpXDiOBpucwZgBmUezCMgKBtC7cDMg7C4akR7Fal4opHms4SyyKHXezw5cqejbeY7AHuRUSixwRAfVRfQdyT7go6szHsB1JwB1rda43yeT4+oxa7xvHZQJKljbCYIER8MuJSvmaGJ49yxKf0ihbGMAYLQ/h/4gW7RrHfyhJOdbKGKkLyYSzplhnqJe5bvu7nrVmvOBomSO+1JCyK3ng3sohibGGOwjdIrYZ8HG1mA3FF3fuk8L6daXxvjbyorfiYOXLIY/WUxIjMrvnKxN1VQzHDeRKnf2vPee1t0W2eS6MsagW6yyskhDKXWVULoqFeqGYGUvkAkKAGySLZUNwvJiNoM55DbFP6URAaI5JJPkIQse7IxqZrVFKUoInXOGbO8KG5gSUoCF3gnGcZx9wrDpPB2n2z8yC1hjkHZwoyPsJ6j5VOUoIjiHhmzvlC3UCShc7Schlz32upDDOBnB9wrxw5wnZWIb2WBIi3dhlmI9C7Etj4ZqapQRencPWsEsk0MKJLKSZHXOWJO45+fWvyx4btIZ3uYoESeTdvkXILbjubPrkgH7alaUFV1bw60u5lM01ohkJySpdNx95YIwBJ95I61YLXToY4hBHGiwhSojCgLg9xt7YOTn1zW1SgqCeGOkCTmiyj3Zzglyv9mW2Y+GKsmp6ZDcRNDNGskTDBRhkdO32Ee4jtW3Sgqll4b6TEjolnHtfG7cXcnByBudiQMgHAOOgqWn4ctHnjuWhQzxgBJDnKgZwB1+J++pWlBF3vDtrLPHcyQo08YUJIc5XaSRj7CSfnUpSlBV9Z8PNLupTNNao0hOSwLpuPqwRgGPxNT1pp0MUQgjjRYQpURhQFwe429uuTn1ya2qUFQTwx0gS832KPdnOCXK/2ZbZj4basmp6ZDcRGGeNJIm7owBHTt9hHuI7Vt0oKxonh9plpIJYLVFkHUMS7lfiu9jtP2YqVk0G2Nyt2YUNyowsv5wGCMD5Ej51JUoIe74WspbhbqS3ja4UqRIR5gUxtOfUYH3Vj4j4Rsb7b7VbpIVGA3mVgPTehDY+GcVOUoIrQeHLSzjMdtCkSN9bGSW/WYksfmaw2fCVjFDLBHbxrDL+MQA4b7etTdKCq/wCTjSf6FD9x/wCtP8nGk/0KH7j/ANatVKBSlKDT1bTUuIzG+R71ZcbkYdmXIIyPQgggkEEEg0/UJHSSM3GI5LUTTHlKcSxiJ1LwJ1DOS5LI2Shxncu1nvlauo2Ec6bJBkZyCCVZSOzK6kMrD3MpBFBS5bL6KO2ljhKT+U2bMdiuAXZbaYDKPGoJxgJkDYY8Go24uYbSBozDHAA8MiyPEkLF43WVVm2LslBKKpltzJ9YnaNuTO65otxsUEtLy8mGZFXfG3LkjzJANqyDErE8sjd5RyyAc49EnjW5jt4JNltFbQokWcPnLljJE5DL5VRSXQE7mx16gKToEkKty3mW6gZUeSNmgKx7dxSKJlneOKHLB8Oy4EYC7i2Fs2iWVrE/tKq1xJ5eWFlle3h3ZG5bmc7GY5wWXzYwFQZIaQj9sAeblqoW8ChRCA5iFwyO31Pqcna4IyTgkEZxXma6ile6hkkMySs21YyZZI0dApQpHlo/pEEqsdoAbuCtBq6nqzvuk3LLLEnNVVBMUaBmR5Ik+tNLC4UPvAZQPKilsNn0xbht0KbWkLMWjk3SLalmyS8u4M6N0lSBgH8yhii/V3NJ4clIXduhUbjln5k5L45m1sskAcglhGWPmyGQ1abKzjhQRxqEQZ6D1JySfeWJJJJ6kkk9aDFpWnLAm1SzMSWd3OWkc93YgAZOAMAAAAKAAABuUpQKUpQKUpQKUpQKUpQKUpQKUpQKUpQKUpQKUpQKUpQKUpQKUpQKUpQKUpQKUpQKUpQKqXiV/mp+dKUHzxoX+cp+sa+pNA/zeP8AVpSgkKUpQKUpQKUpQKUpQKUpQKUpQKUpQKUpQKUpQKUpQKUpQKUpQKUpQKUpQKUpQKUpQf/Z"/>
          <p:cNvSpPr>
            <a:spLocks noChangeAspect="1" noChangeArrowheads="1"/>
          </p:cNvSpPr>
          <p:nvPr userDrawn="1"/>
        </p:nvSpPr>
        <p:spPr bwMode="auto">
          <a:xfrm>
            <a:off x="101600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8" name="AutoShape 6" descr="data:image/jpeg;base64,/9j/4AAQSkZJRgABAQAAAQABAAD/2wCEAAkGBxITEhQTExQVFhMXFRkbGRgXGRgbIRodHyEeIR8dHRkbHSggIB0mIBwbITEiJSkrLzAuHiIzODMtNygtLysBCgoKDg0OGxAQGywmICQ0NDU0NC40LCwsNCwsNDQsNC8sLCwsLDQsLCwsLCwsLCwsLCwsLCwsLCwsLCwsLCwsLP/AABEIAKEBOQMBIgACEQEDEQH/xAAcAAEAAgMBAQEAAAAAAAAAAAAABQYDBAcCCAH/xABMEAACAQMCBAMEBAoFCgYDAAABAgMABBEFEgYTITEHIlEUQWGBIzJxkQgzNUJScpKhorJUdJOxsxc0NmJzgqPB0dIWJENTY4MVGMP/xAAYAQEBAQEBAAAAAAAAAAAAAAAAAgEDBP/EACARAQEBAQACAgMBAQAAAAAAAAABAhEDIRIxIkFxYRP/2gAMAwEAAhEDEQA/AO40pSgVyzxKgn9t5iOqmO2R4WZSxV1aXcUO4BT+L3HByCAeldTqm+JllmBLhRl4m2HpklJiEI+Hn5Tk+iGs19J334+lttZt6K47Mob7xmstRmm3sSWcUzOohFujlycALtB3Z9Mda0ZNfmAM3sxW2ALMZHKS7Aeri32Hy4w2HdWxnKgjB1Sw0rWu7+KJA8kiqhIAJI6k9gPUn3Ad60jryYLcm55YzlzC69u/kYCT+H7KCWpWCwvI5o0liYNG6hlYe8HqD1rPQKUpQKUpQKUpQKUpQKUpQKUpQKUpQKUpQKUpQKUpQKUpQKUpQKUpQKUpQKUpQKUpQKrvHW9rcQI203DGLdjODsdlxkYBLIq5P6XTzbasVYrq2SRSkihlOMhhkdDkH7QQCD7iAaDmPCeqGe1tbaR8AXqFBgAvBGeZCIjjDbXWIOPrBM57qx3NE1Pfqd1aiKSNbeUzTTC4ZlO4MQrczJWM5B5a4GQewXzV/TdTWylngkULHbTe0RZYKSIy0Dxo5YDe0Cq6p+cN4OM5Fp1ixwkct4zM9zLGGtoFYI3ZmDiFDLcFIUceclGA+ouemRk+kXc2yTQWLKm54Fb6KazumhO8YO3ERXYATtAyMbQGAHX99iLfjWYAEFY0B5aEHI2RXcMir8sY92Ks0+r3TSLBaQRRKYJWiNyHTdy+Wo+iXzIgMqDDAMcN0XCls9/ML6zkMWRPEc8sSYZJ4+vKdkPTJ8hIPVWyOhBrWo2y4gnjx+OuQzOojcRCUlQh3QmJEjeIB9pZ9oVhgt1xV1U1G6Ja2+wTwDPNRTzCWZmXuoLuS2Bk9CemTUnQKUpQKUpQKUpQKUpQKUpQKUpQKUpQKUpQKUpQKUpQKUpQKUpQKUpQKUpQKUpQKUpQKVEycRW4dVUs+ZAhdFLIjFtgDSDy53kLtBJye2ASJRycHHU46UHNNYhYapd2yMB7VaOzEsFEcbiKMy5PcqUkIX3s/uGSNh+L91y9wLeR0WHZa45Y3bjl3feVZFO2PA6naGJGTtFSutKM4NxIYJJJU5mZkLedtrbGlUbUjCSQuqsHwGC58m6s2h3tpcc91uLmG2hgV3LoGk5qqxmUO4cbUwhI2nzSBQQCqmff6c78v0sun8SqHjlnN088YYmLZD3YYJV1IHKPuRmzlUJ6g5/LDVbbktJzDbX3MmZFK9TvkeVYWGds6ec9m6ZcqUIJFb0eGHbbGcYfZOCIpvpA+bcuzIiAbgiySbGD78ZA8wAwcJCPVsRRzHcqSG5MsZ2/jFEPLQOAr7VZt27oeuDgBXtv5f46faw8q7iZBy2uYmM1uCuFK5ZpRt6b98gR267tyH3dbJXNvD53W7Ye0POrxyAFyhxGjBoyMFnBKzq+GOCJlwF2ba6TVLKVD3mvCKV1aN+TGo3zKNwRj1wyjzbdvmL42gd8VLqwIBByD2IoP2lKUClKUClKUClKUClKUClKUClKUClKUClKUClKUClKUClKUClKUClKUCoW/uJZ3kt4G5YUYmmHUoWAISMduZtYPubooZOjZIEy7AAkkADqSfdUFwxqUMr3aRyRyFJ8ko6tkOqsD5ScfnJ1/QNBu3OjRNFHCN0ccRTYIztwEGFHT3Dp9wqNLyRXcUMVw0oPWaJwrmOPa+H5gwy7n2rht27HlACua25dacPKFt5HjicIzIULZ2q5IjJBKgOOx3Eg4U9CdTTJoLC0Qz7INxZtmAWLMS2zCZMkgXAO3cSVJ696CI1XhfNxFH7RJHEXkkRozh0AB+i8+6Ll/Sv2QZUKpzjJ0YuFtAhOxrld2c4e+ZTnp12rIo9w93TA9KpnGPH9zfz8u30w3FvC/aSJ5S7jsTy/qr/qhvMO5IJWrPoGqcTz4Hsllax+sqyL/wAMSls/aBQSzafpDcuNtQUpG26GP2qMGNsg5V1IlY5GfO7fuGMbeG1uyyG1upFWQNlSUkjO45bKqFYgnBK78HC5BCjHrjC3uFitxcXHNkaYeWONY4xtV2LFSWc9gvVsZYdBVd9hjDbwgV/008jD7HXDD5Go1vl45b8kzeLzwBpZihZ2xlvIu0uRy4yyrt3sxVGJaQIOihwo7ZOLSYbcxkXFw5aFnWSOWYqEYE9WXIJVhhlD5G0qVwMVo8KcTJboltcHbEgCxTH6oUdFSU/mkDoHPRsdSGxusnEmniWIMsSyyRyRSKDtywjkVyqsegJ29MkDOMkDJqpeumdSzsbWnaTFA0jRhhzNpYF3YeUYG0MTt6e4YFaXD55JNm4AKbmhx2aDcdoUe7lgpGR7vIfzhWWLWW3xJJbyxCViqFjEfMFZ8MI3bGVRiD26YOCQCviDd2yj6wSZicfmYVSCfdlmQge/YfQ1rUtSlKBSlKBSlKBSlKBSlKBSlKBSlKBSlKBSlKBSlKBSlKBSlKBSlKBSlKCF4stQ8IctGBC4lKzHET7QfLKfcozuDddrqjYbbg4dN4vtJQNrFZNuWi2MzqAcdkDArkEBlJU+4kVpaPpourfZdXU8zqOXPFvEO2QDDg8hY32t3G4kMpUjIINWHUdOhlAMqglclXyVZPUrIpDKce8EUFX1uJHM1xa3rWzqnMuFIO1lVcb3jcBlYKuOYO4UA52jFGk38lpXytw0eC7s8rKW7LvYliFYjyjp6Cuia/o0UdjdtFzHZrZ+ryyzEqFJ2qZXYgNjsMZOM1F8PaADJA924WRsyxW2O2wqQ0h67nQsjYGArEfW2hqjUtrl5M3Vj3Z3Hs11bPgxQzqtsluRgpFH0hmcYyhMj8rBx+OiBAYEVeqp+vNmHVpgMyRR7UOPfFCsyAeuJJGPT3mpK2v7i63GIC3iDspeQbpCVJB2x52p6hmLH1QVbqz8QaHDc8tpmdViLMdrbMqR1DMOoXoDlSD074znmenhdhZFCI7yOihdu1HdmUbfcQpAPxzV51mx09EZL65B5iFWNzcbcggglU3LGp690UVTdRjt4tslvfC7hwRL9JbuYj02uRCi+TuGJzt8p6LuIjctnpx82bZ6ampSypyzGu8F1Rk6AtvIUbSemQxHcgYJyRjI9Q3bQozW7yxhThow7xhOvmBiYFUYA5I2g1YuFdCtWtmu5FkYpNM+BLJtblSMR9HvCHBXtjBx1zU/e6HZ6jHHcDI5iIRJGdrPGeux+hDKQSMEZGTjB61Mx6TnxXnetDh7hq59pW5u5Cxj3ctOa8nmYFS5BARMKzrhQc7upGMVscV31lHIOYsDXRT60kqw8tBkgyTfWRMk4ABJJJAIDEZbvhqV5XfnqVds+dJWdR+irCcIFHuHLx7yGJJO1pfCtvbI4gHLlkHmnVY+YT+l1TZ367du3JPTrXV3k4/OESTEzC5S4iLnllCz7APKyc5mZpfMCdx69SPTE7VWlE2nQgI6XEQ6BZjslZySejxxkSu7HtsBJJJY5qzRMSoLDBIGRnOD7xn30arPEfiDp9jNyLmVkk2hscuRuhzg5VSPcakL7ii1hs1vpJMWzKjB9rHIfG3ygbuuR0x0rjP4SliBc2k/veF0/s2z/wD0pxlqu7hbTgD9eRIz9kfMB/iRaDrnC/HFjqDulrKXZFDMCjrgE4/OUZ61o3fibpkdw1s0zc5ZOWVEUp8+cYyFwevSuPfg+zGPVWRsgyWzjB+1HH7lqI4fg9q4iX0bUHk+0K7SH9y0H0fxPxTaWCB7qURhs7V6lmx32qOpxkZPYZGe9U638cNKZ9p9oQfptGMfwsW/dXJPHC/eTV51Y+WIRog9BsVj97Mx+dT/AIg+HNrZ6Rb3UW/n/RcxixIfevXy9lw2MY93fPeg71a6tBLB7TFIskG0sHQ5GBnPb3jBBHcEYqu6J4maZdzpbwTs0shIVeXKucAk9WUDsDXNfAW+c2eqQE5RIw6j0LJIG+/Yv3VRfCOdU1a1dyFROazE9gBFIST9gFB9GcS8f6fYSiG5mKSFA+0JI3QkgZKqQOx6d/vrJdcb2UdnHfPIy20jbUYxyZJO7Hk27gDtOCR6eor5xjSXXNYPcCeXJ/8AjhX7xlY1x6E49a69492yR6PHHGoVEniVVHYKFcAD4ACguXDPGllfiU2shcQhS+Udcbt2PrAZ+q3b0qKsPFfSZpY4kuCXkdUUGKUZZiABkrgdT3Nc9/Bz/F6p+pB/dPXFo5CpDKSGBBBHcEdiKD6/4o42sdPZEupSjOCVwjtkDoeqqa39K4gtri1F5HIPZyHbmNlAAhIYndjABU9T6VwTxt1UXcGk3Qx9LBITj3MNm4fJsj5Vn1i+ePhGyRTgS3Do/wAVEk74/aRfuoL/AH/jZpUb7VM8oB+tHH0/jZT+6rHwnx1Y6hlbaXMijJjcFWA9cHuPiCcZHrXFvBXgO01FLp7oO2woqBWK4yCS2R3PbHu7989K5whYXNrq1sUjlwl2qF9jAFC+xuuOxUn76D6J4k8QNPsZuRczFJNobAjkbocgHKqR7jUhLxParZ+3lz7NsD79rZ2kgA7cbu5HurgX4Q35UX+rR/zPV91L/RIf1SL+daC48M8e6ffytDayl5FQuQY5F8oIBOWUDuwqQ4m4ktrCITXT7Iy4QEKzZYgkDCgnsp+6uEfg4/lOb+pv/iRVO/hK6l/mdsD+nKw+5UP+JQdF0DxH028nW3t5y0rAlVMci5wCT1ZQOwJqd13WIbSB7idisSbdzAFsbmCjooJ7kV8ucMhtO1ezLHBDWzNn3CeNCw+SykfKu9eNf5FvP/q/xY6DEPGHRv6S39lN/wBlXPU9Qjt4ZJ5W2xxoWY4JwB1PQdT9gr4uW1JiaUfVV1Q/awYj+Rvurv8A4icR7+GoZM+e5S3QkfpYDP8AL6NhQT/+WLRv6S39jN/2VYP/ABdafpn9h/8ApXyDdWjRrEzf+om8fZuZf70JrulB0LjSztdsVxcRRlYpo2eZkDNGqHcCGwWA3qgOPcTnpmvN5Hc3wTaqwWwdX+nQu0wGcBoAy7Eztcbm3ZUBkAyDpca60VuIIApeOMrNOgxucZYRKu4hejoZCCR+LUdmNanEvE3tKCGASJGx+ldgUJX/ANtRnd1ONzdtuQM7srN1Im7zEx7fDbWrxQTI0kcohy+D9PKVOCq7QSTKG2JgdcDGOlOudWllPtJdkYCF+byYwYF27lwfaHhQFJSziVlYq/TOFAw6C1oVZQFWVry1WPETDEcM0RYczYFUErJ5d3UAH31ijuZVXYlxIMRw8uNQ6tmTZHG+Fmi3ysDAzxt9HGZACwD4rZexub2dWvS9NuZI/ZTIsIhaORkMOebklwzulwd25wxfqCWDZyrebPrNlNDCxkvlijeXJ5cEgd2c45abJjJliegjw+exqC0wMspRBMhIKBYXIEUkeWGIXZRtAbcbdt2FZTHvj6pmh1aSe8kgmKxyYRBMTJFsikADJFFIA3PkeNvMCwUEeZtoVtah9Y022vIzaTG3hTfv3wwIXjbJ3GTZcM0bdMO0ilfMMtu7YP8A9f4P6bL/AGa/91SVjpsUkk0W62Voo7aTG+Q7QtsUK3Eb/RrGyuyEJ3RjnDAGt6x1e4aB+YJEit2lJRGdSVGSglvGIjVEBBJjL7gqnOMowRWn6dPaWz2aXM0ltIZIY+ZHF7iRJy9somA+t2VjgEgA4JmNJ12SAszHbA0oZ0MACrvkEb7Nk7sh5jiRg6D6zHAJOIdY5F2YMoy7LJIeap3SZcb2jmjaBc72EQaQjerzbGwR6srjMRnlm3+e0mExUKXVbm35rOqkgFEigHkypUq4ZuZhQ6XqJeWBvZpF3soKNnoR0PRgGxlcgNhsZBw2MGv2muyxk2tzDcKzbhFIDGS64J6EN5pFAP1NzYUMwUkgUPRVdES4h+iumAdmC7N0hyzLKoxuQsWBU9s9MEAjqRura7subLgW7R72LHby9vUksMFHjYHzAgqy56EVOddRjc0w8MaWojjmlVzdbMM8pdmB7MUEjHlK+0NsXHuz1qfqu8B6y91aK0mech2SZGCSAGViAAAzIyMQBgEke6rFVLcm/COst1hBKBkx3ABPorq2f3hRXJde1Ldo+mQg9EluyR/vIV/navoHxgsedpF2o7qiyD/cZWP8IIr5f0aMzT20BOVaZFA/XZQfv6UHRrUCy4njB6KioP2rYD+81qfg/wBnzdW5h6mKCR8/E4T+5zXvx8UxauJEO1mgicEeoLLn+GrF+DTY/wCezEdPokU/tMw/koKD4x/lm8/WT/DSuueMn5Bj+23/ALq5Z432bR6xcFh0kEbqfUbFXP7SsPlVn8R/ECzu9Ht7eFyZyYuYmGHL2Kd2SRg+bAGD1BzQePAP8Tq3+wT+6auQo5HUEg4I6HHQjBH2EEj512bwEs2FnqsxHkaNUB9SqSFh8g6/fXP/AAy0yK51S0hmXdG0hLKezbVZsEe8EqAR6ZoLb+DvqMUeoSROo5k0JEbnuCp3FB+sAT/uCugfhDfktf6zH/K9cW4itJNJ1ZxHkGCcSRd+qZDKCfeCpCn5iuv+OOoJcaJDPGcpLNC6/YyORn49aCv/AIOf4vVP1IP7p65RoGkm5MyAnelvJKo9eWNxHzUN88V1f8HP8Xqn6kH909U/wRYf/mLdSMh1mUj4cpz/AMqCt32rmSztrcnJglnI+CScogftK5+dXviP/RTTP63J/Nc1ReL9GNne3Fse0crBc+9T1Q/NSp+ddB1y1Z+ErBlGRHcuzfAGS4XP7TKPnQe/CvXZLHSNTuoghkjkg2iQEqdxC9QCD2b171m0Txv1Ga4giaG0CyTRoSElzhmAOMynr1rD4H8ZWNjFdR3cnL3sjrlWYNgEEeUHqOnf1qh6VdCXVYpVBCvfIwB9waUEDp9tBbvwhvyov9Wj/meq1LZax7Fvb2v2DYD1d+VsyMeXdt25x7qsv4Q35UX+rR/zPV91L/RIf1SL+daCk/g4/lOb+pv/AIkVR/jVdNda08S9SgigT4kjd/PIR8q3/wAHNgNSmJ7Czk/xIqpi20uqak6xECS6nkZS5IAyWbqQCQAPQe6gtnj/AGAi1GMqMK1rH1+Klk/cFX91dN8R9R9o4aef/wB2C2c/AtJESPkciuJcceH13paxNcNC6ylgDEznBXBw25F756Yz2NXyz1LncHzrnLQusZz/ALeNx8trgfKgonDdhzdK1U4y0TWco+TSof4ZCaw6vxFzNKsbMHrBLcFh+sVZD/HIKuHgdYe0Q6tb++W1VR9pEgB+RINUDg3Tfab61gxkPPGGH+rkFv4QaCX8ULEwXMEB7xWVsh/W2Zb+Ik10yuf+OMmdZuR+iIR/wkP/ADroFBZuN7cpeK/5s0AA6dmiY5yfiJVwP9Rqr168gA5Y6k9TtDFRg9QhdAxzgY3r3z1xg3LxIQ7LZ8HYk5LMPzdyOq7vRSWx+ttqkWqlW6s53vKPMSQHUq4VT7vo5UAX/wCNj+ka47nvry+TP5deYn3NHz3ljXnRKCI4kXzOqku/PlIwGJHQDIGSe1ScMbmR1hmYkybZFaOM70SRmQvMTEhUhuiwnyjAIbqTE37qDHcZMkcUsbMgY4+jlViwC/WZdpG05B69MgEWV+LV5skj2g9nSNGMRSIygFirS5DldqEoHGcAOG3eUg3izjp4tTj9vOH55C0xELzdC+bmSYy4JwEjbl28bKrNtDIwJYqSoJcxhsZ15KxM0TIrRv8ARXI3qxQ5jgt44gjZT8w7ev4wgZMzod7A8UjvDDM8koa2jMUSHlyRpIgOE6IoYkuwJAB7nAOv/wCVitY3ntLOe5naRokEEcamPcdjnKsyxhChyctlgO9W628al3oV3GoLDaX7dbtgFOcxTPDOzBgACSSY2OVz2Y49N4buZmIwu5mJeSSJsAmTmbhMFhmyMkKkcjgEKdybcHxBOEbc1lp0ifoR2wibH+rIXYZA9xUAn3rVhk1PSlEDezqsUu8GQIqiFkAJSXBypwSexwqMxwqlhk1L9Mzua+mtccP3sSx8lWQRycxQkvtJWQiQO6+0FCA6yuGBMnclVDeYxNzpapbTSM8qAPBHzJITEh581sJJOXJGrgrykyAeXgALjqqzYuYEkuS6KYgR7MI2ZWcjySLu346PglugUElsBSaqup6lHJaShmlEzS74cGUKEjHM3DmFkIHLZ8ON209gR0VtrxNqJUkBWlwcAxRzru7DtLGir+2Rj31staqc5BwSGKbm2FhjDGPOwsMDzEZ6DrX7DhNsbSbnwTltoZsYycAAYyR2HTIrTGotm4JAEcaZUn87G8Oe/wBUMhX7Vb4V5/48X8X7w5jPLuWx0a48vx2xxqT+0GX/AHat1RvDmnrb20US5OFyxPdnbzOxx72YsfnUlXok5HtzOTjW1OxSeGWCTJjljZGwcHawIOD7jg1R9M8HdMgmimQTb4pFdcyZG5SCMjb1GRVv1fX7S1Ki4uIoS2dvMcLnHfGe+MivGl8S2Vw2yC6glfGdqSIzY9doOcfGtahuL/Duy1GVZrgSb1jCDY23ygk9eh97GpHhDhO206Jobbfsdy53tuOcAd8DphR++t3WdctrRQ9zNHEpOBvYDJ+A7n5Vj0TiG0uwxtp45duNwRgSue2V7jOD39KDQ4x4Ks9SRVuUO5c7JEO11z3wcEEfAgiqTD4CWAbLT3LL6ZjH3nZV7uONNNRmR722V1YqymVAQQcEEZ6EHpUnpupQ3CcyCWOVM43RsrDPpkHv8KDX03QLeC29lhQRw7WXC9/N3JJySxz3NVjh7wp0+zuI7mHncyMkrucEdQVORt9Cam9S4106CQxTXcKSA4KlhlT6NjsftqRn1m3SD2hpoxb4B5u9dmCcA784wSQKCvcXeHNjqMyz3Ak5ioEyj7cgEkZGD18x61+3Hh5ZvYpp7GY28cm9fONwPmON23tlj0qffWrYQe0maMW+AeaWGzBOAd3bqSBXqPV7doPaRNGbfBPN3LswDgndnGMgighOEeBLTThOLfmYnCh97bvq7sY6DH1z+6o7hzwr0+yuI7mHnc2Pdt3OCPMpU5G30Y1N6Xxnp9xIIobuF5D2UMMt+qD9b16VvXGt2yTLbvNGs7gFYywDMDnGF7nsfuoK5xT4ZWF/ObicSCQqqnY+0HHYkYPXHT5CpjTeFLWGyFgEL2211KyHJIZixyRj3scEdR09K27vXLaKZIJJ40mkxsjZgGbJIGFPU5II+VSFByebwF08uSJrlUJ+qGjOPgGKdvtzU+/hTpvNglVJEMAQIEbA8jbgWyCSSTkknrU3qnGenW8himu4UkHdSwyv6wHb51MW13HIgkjdXjYZDqQVI9Qw6YoKpxZ4bWOoT8+45vM2BPI+0YGSOmPiak5uE7drD/8AHHf7PsVPrebCkEebHw9KxR8eaW0nLF7blycD6QYJ+DfVP31Javrtra7faZ4od+dvMcLuxjOM98ZH3igrfD3hhY2TSvAZg0sDwsS4OFfBJHl6N5Rg144c8K9PsriO5hEvNj3bdz5HmUqemPRjVo1fW7a1Cm4mjhDEhTIwXJHfGax3XEVpHMsElxCkzbdsbOoY7ui4UnJye1Bq8YcJW2oxJFc79qPvGxtpzgjvg9Ov91RVl4Z2MVpPZKZuROyM4L9cqQQVO3pnaM/ZVkvdatoZI4pZo0llIEaMwBck4AUHv1IFYtb4jtLTb7TcRRbvqh2AJ+IXuR8aCK4O4Bs9NeR7bmZkUK29t3QHIx0Fami+GOn2t2LyISc1WdgC+VBcMD5cejHFWTSNbtrpDJbzRyoDglGBwfQ+h+BrDa8S2UkUk0dzC8Uf4x1dSqfrHOBQV3iPwr0+9uJLmbnc2Tbu2uAPKoUYG30UVKf+Crb1k/aH/SpvTtQinjEsMiSRnOHQhgcHBwR8QRWzQeJoldWR1DKwIZSMgg9CCD3BHuqBsuEIEtXtW3OjOz7mPmU58hDd9yKFUP3O3J7mrDSg5ZfcH28aQ2s9wkc8iXDzsj8oSfWYZQnoAzjzjBKx7SSOggrPVDIQ6h0ZIo5hLE2WjD/nFAMhARhshkx9fAPWs8acMXFzrMp+kkjmlblvGAxYID5FyQFI5boC2B9GxBIU10vTLuxt7dYZnZJeZzY54lKuxlUPzt+3C+ZnixL9bllSGGQZuZUaxK96xrpurGDoqy3IkjldAOscTFZNhOfJI20AEnCueuRUJ7RGGkdpMuADI7vkgDONzMeijJwOgHXGKsOocy7MUBDhwx5NyttMgXKk4lidQhiKhQXjkwX2+VaxaXpXJxJPGHltr0mTZG8x2SQpho1VNxw3JOQpxsYdcbqzWbU7xdX79IY3KjG4OoYgKXR0DE9grMoVifgTWKSNHZgkhSUbCxjfDAqdyFl7HBGV3A+/Hc10bVtYjaGRWtriUMhAja3kYSEjopG3ygnpl9oHvIqpW/CLtc8lGCW0FvDFLID52k80j7evR35oZnOO4Iyfqz/z59Ivhs95rBrGtLcwW8XKjj2ozTkKAANzLsjPuSUoXbr1TaGBEnSLju7eSUfTxLy4J5VcspXcE2BWGcMrLI+V96hvTInfYbVpV9otjZrmNAohnc5AWOMe0hORCcBUzGxbG3Ei9qqniHoTcwz2SKFEzc0cvnfRw7YzOyyAjcsrTKAOrAZHZiL+Pvrp8O67atg4OV4LeawdJHYsGlkff9E+MeYfX5WxMLkbsOSQzEmY1DgRGNsI3wqBEmDgEzRqxfqQMbixcHpjEr9sDED4E2ksVtOs+9ZXl5pRz1wcgvj83LKylT1BjOcdBXT63kV8YUpStU4n4/7PbNL5uOXuffntt3x7s/DGah9RsrKXW7AaIudjo85h3bFAcZbJ6Y2ZDY6HIHUkipnx82e26VzNvL3tv3Yxt3xZznpjGc5qC8R57FdQsG0Ywi434b2bAQsWURjyeXJy4IHcEA+6gmtatlv+Kxb3ADwQRjEbdQQIuZ1H675PqBg0urKPT+KbVbZRFFPENyJ0Xzh1IAHQDcitj1Ffup3KWXFnOuGWOGaIEO52qAYtgJJ6Ab4yM/GmpXkd9xVaG3dZUhjXc6Hco2CRz5h0xllXPqcd6CG4Rt9NfV9WGom3EfOm2c91Qbua2dpJHXHpWz4TyG3l1q5tc+xRRTGMnOGKF2i6nuQmc+/zDPevfh/w/a3ms6ulzCsqrLMQGz0JmYZGD3rJ4cQPztc0uN2MAjuI4kZiQuGeMYBPQkMMn34GaDJ4K8I2l7YXUt1Esssk7x8x/MwARTlWPUNudjuHXtVX4f1Bm4a1OEkkRTwMoJ7B3TIHoMqTj1J9atvgdxRaWmnXUdzPHFJHO8mx2CsVKIPKp6sdysMDJzj1FVThfS5Dw5qkoUkPLBjp3EboWI+A3Hr8D6UF01n/AEPX/Ywf46VUOLL9xoGj2ykgTNMx699jkAH1GZM/IelTWqcR2jcKLbiePnlI05W4b8rMrHyZzjCk5xjGPWoXjjTpI9E0SYjAj5v/ABSJE+9UJoL7xd4Z2TezC0ngsp7fHm6bmxgqzeYEuCM7j6/ZUH4j6nFb8SWM8zbYkgjLNgtgZl64UEnv7hUT44XWlzrBdWsiSXUxUuUctiMJgBkzhGztGCAeh9DUrxjaRy8R6bHKivG1tCGVgCCPpehB70GnxBxHa3/EemTWsnMjXkoTtdfMJJCRh1B7MOvxruuqXPKhlk/Qjdv2QT/yrifGGkwW3EmmJbxRxIVgYrGoUFjLIM4HvwAPlXa9WtjLBNGO7xuv7Skf86Divg1wnbX9lezXMayzSzPHzH6lTsVtyt3DFnySOvQV61bRL3SOHru3mkQmSdQhiZmCo+3evmUYB2t0H6R9a9eCPFFtZ2F5HcSpDLHM0myQhWI2KMKp6s2UI2jJyR6itTUNZvtU4evLi4Abl3EezYm3Krt3np3A39/9U+lBt6pwTZrwyk6woLgQRTc3HnJYqWBbuRtYjHbt6VU+O9QefSNDdzlgLlCfgjog+e1RVy1Xi+0PDCRLPGZzbxQ8rcN+5SqtlM7gAAWzjGMeoqn8a6VJFoeisy9Abgn/AO5hJH96DNBdfwlfxFn/ALWT+UVV/Ga2kfWPojiRLRZQff8ARK8hI+ICk/Kpjx41u3vEsIrSVJ5GdiFiZWxuChQcHoSTjB69DUlq0QPFtqrAEG2YEeo5MwNBHcWayt5f8O3K4+laJiB1w3NQOvyYMPlWTRrOLUeJ70XSCWOBH2o/mUcsxxgbT0x5mOO2TnvVNtreW21qzsHJKWuoqI899jyIy/IjDf7xq6cO3UVjxRf+0usSTJJtaQhVJdo5B5j06gMPt6d6CzcI8Az2GpXlxG0S2M0bhYlZtwOQy5UrtwvnA6nANc78O/yBrP2D+Wr9wtxxcX2r3dvGyPYRRuVZV7kbVHn94LFiPUDp0qg+Hf5A1n7B/LQdQ8DfyNbfrTf4j1fa5L4Q8Zafb6VBFPdRRyqZcqzYIzIxH7iDVy/yiaT/AE6D9qgtFa2pxSPDKkT7JGjcI+M7WIIVse/Bwa2aUHPZ7mKCCfnL7PJFLbmOIBjtig5W0Rsq+eIkSHK+6RlYA7lHPLDxPaPVZOSyNZuXjTmKV+vI0gZvzsB3dQDgKrdh1rsvFN4itDHISsQ3zythjlLfD7Bt6li5RtozuRHGOtVHVNEglw9zaxx2ryGSYPGjS26sxbJkX8XHIdrSYJaLcxyFbfEGhdSxzSHnvLp0I83/AJN5OXKxLF+cUVSuRg9lHVvMTioS14ujtdRbk3byQyJDEsgEskYZmkK8xLiQyFQCTmJwOpI6krVj1LT2tJeS2TG3WCQnO9e+wsf/AFEHr1ZQG6+YLoKlsl1bvNFDJvkjjKSIjE7mCq6ZGQyMwOR3XcCCdpHObveVxz5LNfHSx8XeIJgsnmgEXPSMGRS3METl+XswpUk7w/U7cBCcE+U0PQORJG15dTMbxpXDiOBpucwZgBmUezCMgKBtC7cDMg7C4akR7Fal4opHms4SyyKHXezw5cqejbeY7AHuRUSixwRAfVRfQdyT7go6szHsB1JwB1rda43yeT4+oxa7xvHZQJKljbCYIER8MuJSvmaGJ49yxKf0ihbGMAYLQ/h/4gW7RrHfyhJOdbKGKkLyYSzplhnqJe5bvu7nrVmvOBomSO+1JCyK3ng3sohibGGOwjdIrYZ8HG1mA3FF3fuk8L6daXxvjbyorfiYOXLIY/WUxIjMrvnKxN1VQzHDeRKnf2vPee1t0W2eS6MsagW6yyskhDKXWVULoqFeqGYGUvkAkKAGySLZUNwvJiNoM55DbFP6URAaI5JJPkIQse7IxqZrVFKUoInXOGbO8KG5gSUoCF3gnGcZx9wrDpPB2n2z8yC1hjkHZwoyPsJ6j5VOUoIjiHhmzvlC3UCShc7Schlz32upDDOBnB9wrxw5wnZWIb2WBIi3dhlmI9C7Etj4ZqapQRencPWsEsk0MKJLKSZHXOWJO45+fWvyx4btIZ3uYoESeTdvkXILbjubPrkgH7alaUFV1bw60u5lM01ohkJySpdNx95YIwBJ95I61YLXToY4hBHGiwhSojCgLg9xt7YOTn1zW1SgqCeGOkCTmiyj3Zzglyv9mW2Y+GKsmp6ZDcRNDNGskTDBRhkdO32Ee4jtW3Sgqll4b6TEjolnHtfG7cXcnByBudiQMgHAOOgqWn4ctHnjuWhQzxgBJDnKgZwB1+J++pWlBF3vDtrLPHcyQo08YUJIc5XaSRj7CSfnUpSlBV9Z8PNLupTNNao0hOSwLpuPqwRgGPxNT1pp0MUQgjjRYQpURhQFwe429uuTn1ya2qUFQTwx0gS832KPdnOCXK/2ZbZj4basmp6ZDcRGGeNJIm7owBHTt9hHuI7Vt0oKxonh9plpIJYLVFkHUMS7lfiu9jtP2YqVk0G2Nyt2YUNyowsv5wGCMD5Ej51JUoIe74WspbhbqS3ja4UqRIR5gUxtOfUYH3Vj4j4Rsb7b7VbpIVGA3mVgPTehDY+GcVOUoIrQeHLSzjMdtCkSN9bGSW/WYksfmaw2fCVjFDLBHbxrDL+MQA4b7etTdKCq/wCTjSf6FD9x/wCtP8nGk/0KH7j/ANatVKBSlKDT1bTUuIzG+R71ZcbkYdmXIIyPQgggkEEEg0/UJHSSM3GI5LUTTHlKcSxiJ1LwJ1DOS5LI2Shxncu1nvlauo2Ec6bJBkZyCCVZSOzK6kMrD3MpBFBS5bL6KO2ljhKT+U2bMdiuAXZbaYDKPGoJxgJkDYY8Go24uYbSBozDHAA8MiyPEkLF43WVVm2LslBKKpltzJ9YnaNuTO65otxsUEtLy8mGZFXfG3LkjzJANqyDErE8sjd5RyyAc49EnjW5jt4JNltFbQokWcPnLljJE5DL5VRSXQE7mx16gKToEkKty3mW6gZUeSNmgKx7dxSKJlneOKHLB8Oy4EYC7i2Fs2iWVrE/tKq1xJ5eWFlle3h3ZG5bmc7GY5wWXzYwFQZIaQj9sAeblqoW8ChRCA5iFwyO31Pqcna4IyTgkEZxXma6ile6hkkMySs21YyZZI0dApQpHlo/pEEqsdoAbuCtBq6nqzvuk3LLLEnNVVBMUaBmR5Ik+tNLC4UPvAZQPKilsNn0xbht0KbWkLMWjk3SLalmyS8u4M6N0lSBgH8yhii/V3NJ4clIXduhUbjln5k5L45m1sskAcglhGWPmyGQ1abKzjhQRxqEQZ6D1JySfeWJJJJ6kkk9aDFpWnLAm1SzMSWd3OWkc93YgAZOAMAAAAKAAABuUpQKUpQKUpQKUpQKUpQKUpQKUpQKUpQKUpQKUpQKUpQKUpQKUpQKUpQKUpQKUpQKUpQKqXiV/mp+dKUHzxoX+cp+sa+pNA/zeP8AVpSgkKUpQKUpQKUpQKUpQKUpQKUpQKUpQKUpQKUpQKUpQKUpQKUpQKUpQKUpQKUpQKUpQf/Z"/>
          <p:cNvSpPr>
            <a:spLocks noChangeAspect="1" noChangeArrowheads="1"/>
          </p:cNvSpPr>
          <p:nvPr userDrawn="1"/>
        </p:nvSpPr>
        <p:spPr bwMode="auto">
          <a:xfrm>
            <a:off x="254000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122465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037051-F60A-43C4-A8F4-AE23C1C67AE0}" type="datetimeFigureOut">
              <a:rPr lang="en-GB" smtClean="0"/>
              <a:t>17/07/2014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0E020-F65E-4B51-82C6-636E28DE372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55962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037051-F60A-43C4-A8F4-AE23C1C67AE0}" type="datetimeFigureOut">
              <a:rPr lang="en-GB" smtClean="0"/>
              <a:t>17/07/2014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0E020-F65E-4B51-82C6-636E28DE372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553613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36865"/>
            <a:ext cx="6264696" cy="1446550"/>
          </a:xfrm>
        </p:spPr>
        <p:txBody>
          <a:bodyPr wrap="square">
            <a:normAutofit/>
          </a:bodyPr>
          <a:lstStyle>
            <a:lvl1pPr algn="l">
              <a:defRPr b="0">
                <a:solidFill>
                  <a:srgbClr val="00B050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84784"/>
            <a:ext cx="8229600" cy="4641379"/>
          </a:xfrm>
          <a:ln w="28575">
            <a:solidFill>
              <a:srgbClr val="00B050"/>
            </a:solidFill>
          </a:ln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037051-F60A-43C4-A8F4-AE23C1C67AE0}" type="datetimeFigureOut">
              <a:rPr lang="en-GB" smtClean="0"/>
              <a:t>17/07/2014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 smtClean="0"/>
              <a:t>Bursar Conference 2014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0E020-F65E-4B51-82C6-636E28DE372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695416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037051-F60A-43C4-A8F4-AE23C1C67AE0}" type="datetimeFigureOut">
              <a:rPr lang="en-GB" smtClean="0"/>
              <a:t>17/07/2014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0E020-F65E-4B51-82C6-636E28DE372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831870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037051-F60A-43C4-A8F4-AE23C1C67AE0}" type="datetimeFigureOut">
              <a:rPr lang="en-GB" smtClean="0"/>
              <a:t>17/07/2014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0E020-F65E-4B51-82C6-636E28DE372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393893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037051-F60A-43C4-A8F4-AE23C1C67AE0}" type="datetimeFigureOut">
              <a:rPr lang="en-GB" smtClean="0"/>
              <a:t>17/07/2014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0E020-F65E-4B51-82C6-636E28DE372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07906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037051-F60A-43C4-A8F4-AE23C1C67AE0}" type="datetimeFigureOut">
              <a:rPr lang="en-GB" smtClean="0"/>
              <a:t>17/07/2014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0E020-F65E-4B51-82C6-636E28DE372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984078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037051-F60A-43C4-A8F4-AE23C1C67AE0}" type="datetimeFigureOut">
              <a:rPr lang="en-GB" smtClean="0"/>
              <a:t>17/07/2014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0E020-F65E-4B51-82C6-636E28DE372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189271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037051-F60A-43C4-A8F4-AE23C1C67AE0}" type="datetimeFigureOut">
              <a:rPr lang="en-GB" smtClean="0"/>
              <a:t>17/07/2014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0E020-F65E-4B51-82C6-636E28DE372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035814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037051-F60A-43C4-A8F4-AE23C1C67AE0}" type="datetimeFigureOut">
              <a:rPr lang="en-GB" smtClean="0"/>
              <a:t>17/07/2014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0E020-F65E-4B51-82C6-636E28DE372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057808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037051-F60A-43C4-A8F4-AE23C1C67AE0}" type="datetimeFigureOut">
              <a:rPr lang="en-GB" smtClean="0"/>
              <a:t>17/07/2014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GB" dirty="0" smtClean="0"/>
              <a:t>Bursar Conference 2014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30E020-F65E-4B51-82C6-636E28DE3720}" type="slidenum">
              <a:rPr lang="en-GB" smtClean="0"/>
              <a:t>‹#›</a:t>
            </a:fld>
            <a:endParaRPr lang="en-GB"/>
          </a:p>
        </p:txBody>
      </p:sp>
      <p:sp>
        <p:nvSpPr>
          <p:cNvPr id="7" name="AutoShape 2" descr="data:image/jpeg;base64,/9j/4AAQSkZJRgABAQAAAQABAAD/2wCEAAkGBxITEhQTExQVFhMXFRkbGRgXGRgbIRodHyEeIR8dHRkbHSggIB0mIBwbITEiJSkrLzAuHiIzODMtNygtLysBCgoKDg0OGxAQGywmICQ0NDU0NC40LCwsNCwsNDQsNC8sLCwsLDQsLCwsLCwsLCwsLCwsLCwsLCwsLCwsLCwsLP/AABEIAKEBOQMBIgACEQEDEQH/xAAcAAEAAgMBAQEAAAAAAAAAAAAABQYDBAcCCAH/xABMEAACAQMCBAMEBAoFCgYDAAABAgMABBEFEgYTITEHIlEUQWGBIzJxkQgzNUJScpKhorJUdJOxsxc0NmJzgqPB0dIWJENTY4MVGMP/xAAYAQEBAQEBAAAAAAAAAAAAAAAAAgEDBP/EACARAQEBAQACAgMBAQAAAAAAAAABAhEDIRIxIkFxYRP/2gAMAwEAAhEDEQA/AO40pSgVyzxKgn9t5iOqmO2R4WZSxV1aXcUO4BT+L3HByCAeldTqm+JllmBLhRl4m2HpklJiEI+Hn5Tk+iGs19J334+lttZt6K47Mob7xmstRmm3sSWcUzOohFujlycALtB3Z9Mda0ZNfmAM3sxW2ALMZHKS7Aeri32Hy4w2HdWxnKgjB1Sw0rWu7+KJA8kiqhIAJI6k9gPUn3Ad60jryYLcm55YzlzC69u/kYCT+H7KCWpWCwvI5o0liYNG6hlYe8HqD1rPQKUpQKUpQKUpQKUpQKUpQKUpQKUpQKUpQKUpQKUpQKUpQKUpQKUpQKUpQKUpQKUpQKrvHW9rcQI203DGLdjODsdlxkYBLIq5P6XTzbasVYrq2SRSkihlOMhhkdDkH7QQCD7iAaDmPCeqGe1tbaR8AXqFBgAvBGeZCIjjDbXWIOPrBM57qx3NE1Pfqd1aiKSNbeUzTTC4ZlO4MQrczJWM5B5a4GQewXzV/TdTWylngkULHbTe0RZYKSIy0Dxo5YDe0Cq6p+cN4OM5Fp1ixwkct4zM9zLGGtoFYI3ZmDiFDLcFIUceclGA+ouemRk+kXc2yTQWLKm54Fb6KazumhO8YO3ERXYATtAyMbQGAHX99iLfjWYAEFY0B5aEHI2RXcMir8sY92Ks0+r3TSLBaQRRKYJWiNyHTdy+Wo+iXzIgMqDDAMcN0XCls9/ML6zkMWRPEc8sSYZJ4+vKdkPTJ8hIPVWyOhBrWo2y4gnjx+OuQzOojcRCUlQh3QmJEjeIB9pZ9oVhgt1xV1U1G6Ja2+wTwDPNRTzCWZmXuoLuS2Bk9CemTUnQKUpQKUpQKUpQKUpQKUpQKUpQKUpQKUpQKUpQKUpQKUpQKUpQKUpQKUpQKUpQKUpQKVEycRW4dVUs+ZAhdFLIjFtgDSDy53kLtBJye2ASJRycHHU46UHNNYhYapd2yMB7VaOzEsFEcbiKMy5PcqUkIX3s/uGSNh+L91y9wLeR0WHZa45Y3bjl3feVZFO2PA6naGJGTtFSutKM4NxIYJJJU5mZkLedtrbGlUbUjCSQuqsHwGC58m6s2h3tpcc91uLmG2hgV3LoGk5qqxmUO4cbUwhI2nzSBQQCqmff6c78v0sun8SqHjlnN088YYmLZD3YYJV1IHKPuRmzlUJ6g5/LDVbbktJzDbX3MmZFK9TvkeVYWGds6ec9m6ZcqUIJFb0eGHbbGcYfZOCIpvpA+bcuzIiAbgiySbGD78ZA8wAwcJCPVsRRzHcqSG5MsZ2/jFEPLQOAr7VZt27oeuDgBXtv5f46faw8q7iZBy2uYmM1uCuFK5ZpRt6b98gR267tyH3dbJXNvD53W7Ye0POrxyAFyhxGjBoyMFnBKzq+GOCJlwF2ba6TVLKVD3mvCKV1aN+TGo3zKNwRj1wyjzbdvmL42gd8VLqwIBByD2IoP2lKUClKUClKUClKUClKUClKUClKUClKUClKUClKUClKUClKUClKUClKUCoW/uJZ3kt4G5YUYmmHUoWAISMduZtYPubooZOjZIEy7AAkkADqSfdUFwxqUMr3aRyRyFJ8ko6tkOqsD5ScfnJ1/QNBu3OjRNFHCN0ccRTYIztwEGFHT3Dp9wqNLyRXcUMVw0oPWaJwrmOPa+H5gwy7n2rht27HlACua25dacPKFt5HjicIzIULZ2q5IjJBKgOOx3Eg4U9CdTTJoLC0Qz7INxZtmAWLMS2zCZMkgXAO3cSVJ696CI1XhfNxFH7RJHEXkkRozh0AB+i8+6Ll/Sv2QZUKpzjJ0YuFtAhOxrld2c4e+ZTnp12rIo9w93TA9KpnGPH9zfz8u30w3FvC/aSJ5S7jsTy/qr/qhvMO5IJWrPoGqcTz4Hsllax+sqyL/wAMSls/aBQSzafpDcuNtQUpG26GP2qMGNsg5V1IlY5GfO7fuGMbeG1uyyG1upFWQNlSUkjO45bKqFYgnBK78HC5BCjHrjC3uFitxcXHNkaYeWONY4xtV2LFSWc9gvVsZYdBVd9hjDbwgV/008jD7HXDD5Go1vl45b8kzeLzwBpZihZ2xlvIu0uRy4yyrt3sxVGJaQIOihwo7ZOLSYbcxkXFw5aFnWSOWYqEYE9WXIJVhhlD5G0qVwMVo8KcTJboltcHbEgCxTH6oUdFSU/mkDoHPRsdSGxusnEmniWIMsSyyRyRSKDtywjkVyqsegJ29MkDOMkDJqpeumdSzsbWnaTFA0jRhhzNpYF3YeUYG0MTt6e4YFaXD55JNm4AKbmhx2aDcdoUe7lgpGR7vIfzhWWLWW3xJJbyxCViqFjEfMFZ8MI3bGVRiD26YOCQCviDd2yj6wSZicfmYVSCfdlmQge/YfQ1rUtSlKBSlKBSlKBSlKBSlKBSlKBSlKBSlKBSlKBSlKBSlKBSlKBSlKBSlKCF4stQ8IctGBC4lKzHET7QfLKfcozuDddrqjYbbg4dN4vtJQNrFZNuWi2MzqAcdkDArkEBlJU+4kVpaPpourfZdXU8zqOXPFvEO2QDDg8hY32t3G4kMpUjIINWHUdOhlAMqglclXyVZPUrIpDKce8EUFX1uJHM1xa3rWzqnMuFIO1lVcb3jcBlYKuOYO4UA52jFGk38lpXytw0eC7s8rKW7LvYliFYjyjp6Cuia/o0UdjdtFzHZrZ+ryyzEqFJ2qZXYgNjsMZOM1F8PaADJA924WRsyxW2O2wqQ0h67nQsjYGArEfW2hqjUtrl5M3Vj3Z3Hs11bPgxQzqtsluRgpFH0hmcYyhMj8rBx+OiBAYEVeqp+vNmHVpgMyRR7UOPfFCsyAeuJJGPT3mpK2v7i63GIC3iDspeQbpCVJB2x52p6hmLH1QVbqz8QaHDc8tpmdViLMdrbMqR1DMOoXoDlSD074znmenhdhZFCI7yOihdu1HdmUbfcQpAPxzV51mx09EZL65B5iFWNzcbcggglU3LGp690UVTdRjt4tslvfC7hwRL9JbuYj02uRCi+TuGJzt8p6LuIjctnpx82bZ6ampSypyzGu8F1Rk6AtvIUbSemQxHcgYJyRjI9Q3bQozW7yxhThow7xhOvmBiYFUYA5I2g1YuFdCtWtmu5FkYpNM+BLJtblSMR9HvCHBXtjBx1zU/e6HZ6jHHcDI5iIRJGdrPGeux+hDKQSMEZGTjB61Mx6TnxXnetDh7hq59pW5u5Cxj3ctOa8nmYFS5BARMKzrhQc7upGMVscV31lHIOYsDXRT60kqw8tBkgyTfWRMk4ABJJJAIDEZbvhqV5XfnqVds+dJWdR+irCcIFHuHLx7yGJJO1pfCtvbI4gHLlkHmnVY+YT+l1TZ367du3JPTrXV3k4/OESTEzC5S4iLnllCz7APKyc5mZpfMCdx69SPTE7VWlE2nQgI6XEQ6BZjslZySejxxkSu7HtsBJJJY5qzRMSoLDBIGRnOD7xn30arPEfiDp9jNyLmVkk2hscuRuhzg5VSPcakL7ii1hs1vpJMWzKjB9rHIfG3ygbuuR0x0rjP4SliBc2k/veF0/s2z/wD0pxlqu7hbTgD9eRIz9kfMB/iRaDrnC/HFjqDulrKXZFDMCjrgE4/OUZ61o3fibpkdw1s0zc5ZOWVEUp8+cYyFwevSuPfg+zGPVWRsgyWzjB+1HH7lqI4fg9q4iX0bUHk+0K7SH9y0H0fxPxTaWCB7qURhs7V6lmx32qOpxkZPYZGe9U638cNKZ9p9oQfptGMfwsW/dXJPHC/eTV51Y+WIRog9BsVj97Mx+dT/AIg+HNrZ6Rb3UW/n/RcxixIfevXy9lw2MY93fPeg71a6tBLB7TFIskG0sHQ5GBnPb3jBBHcEYqu6J4maZdzpbwTs0shIVeXKucAk9WUDsDXNfAW+c2eqQE5RIw6j0LJIG+/Yv3VRfCOdU1a1dyFROazE9gBFIST9gFB9GcS8f6fYSiG5mKSFA+0JI3QkgZKqQOx6d/vrJdcb2UdnHfPIy20jbUYxyZJO7Hk27gDtOCR6eor5xjSXXNYPcCeXJ/8AjhX7xlY1x6E49a69492yR6PHHGoVEniVVHYKFcAD4ACguXDPGllfiU2shcQhS+Udcbt2PrAZ+q3b0qKsPFfSZpY4kuCXkdUUGKUZZiABkrgdT3Nc9/Bz/F6p+pB/dPXFo5CpDKSGBBBHcEdiKD6/4o42sdPZEupSjOCVwjtkDoeqqa39K4gtri1F5HIPZyHbmNlAAhIYndjABU9T6VwTxt1UXcGk3Qx9LBITj3MNm4fJsj5Vn1i+ePhGyRTgS3Do/wAVEk74/aRfuoL/AH/jZpUb7VM8oB+tHH0/jZT+6rHwnx1Y6hlbaXMijJjcFWA9cHuPiCcZHrXFvBXgO01FLp7oO2woqBWK4yCS2R3PbHu7989K5whYXNrq1sUjlwl2qF9jAFC+xuuOxUn76D6J4k8QNPsZuRczFJNobAjkbocgHKqR7jUhLxParZ+3lz7NsD79rZ2kgA7cbu5HurgX4Q35UX+rR/zPV91L/RIf1SL+daC48M8e6ffytDayl5FQuQY5F8oIBOWUDuwqQ4m4ktrCITXT7Iy4QEKzZYgkDCgnsp+6uEfg4/lOb+pv/iRVO/hK6l/mdsD+nKw+5UP+JQdF0DxH028nW3t5y0rAlVMci5wCT1ZQOwJqd13WIbSB7idisSbdzAFsbmCjooJ7kV8ucMhtO1ezLHBDWzNn3CeNCw+SykfKu9eNf5FvP/q/xY6DEPGHRv6S39lN/wBlXPU9Qjt4ZJ5W2xxoWY4JwB1PQdT9gr4uW1JiaUfVV1Q/awYj+Rvurv8A4icR7+GoZM+e5S3QkfpYDP8AL6NhQT/+WLRv6S39jN/2VYP/ABdafpn9h/8ApXyDdWjRrEzf+om8fZuZf70JrulB0LjSztdsVxcRRlYpo2eZkDNGqHcCGwWA3qgOPcTnpmvN5Hc3wTaqwWwdX+nQu0wGcBoAy7Eztcbm3ZUBkAyDpca60VuIIApeOMrNOgxucZYRKu4hejoZCCR+LUdmNanEvE3tKCGASJGx+ldgUJX/ANtRnd1ONzdtuQM7srN1Im7zEx7fDbWrxQTI0kcohy+D9PKVOCq7QSTKG2JgdcDGOlOudWllPtJdkYCF+byYwYF27lwfaHhQFJSziVlYq/TOFAw6C1oVZQFWVry1WPETDEcM0RYczYFUErJ5d3UAH31ijuZVXYlxIMRw8uNQ6tmTZHG+Fmi3ysDAzxt9HGZACwD4rZexub2dWvS9NuZI/ZTIsIhaORkMOebklwzulwd25wxfqCWDZyrebPrNlNDCxkvlijeXJ5cEgd2c45abJjJliegjw+exqC0wMspRBMhIKBYXIEUkeWGIXZRtAbcbdt2FZTHvj6pmh1aSe8kgmKxyYRBMTJFsikADJFFIA3PkeNvMCwUEeZtoVtah9Y022vIzaTG3hTfv3wwIXjbJ3GTZcM0bdMO0ilfMMtu7YP8A9f4P6bL/AGa/91SVjpsUkk0W62Voo7aTG+Q7QtsUK3Eb/RrGyuyEJ3RjnDAGt6x1e4aB+YJEit2lJRGdSVGSglvGIjVEBBJjL7gqnOMowRWn6dPaWz2aXM0ltIZIY+ZHF7iRJy9somA+t2VjgEgA4JmNJ12SAszHbA0oZ0MACrvkEb7Nk7sh5jiRg6D6zHAJOIdY5F2YMoy7LJIeap3SZcb2jmjaBc72EQaQjerzbGwR6srjMRnlm3+e0mExUKXVbm35rOqkgFEigHkypUq4ZuZhQ6XqJeWBvZpF3soKNnoR0PRgGxlcgNhsZBw2MGv2muyxk2tzDcKzbhFIDGS64J6EN5pFAP1NzYUMwUkgUPRVdES4h+iumAdmC7N0hyzLKoxuQsWBU9s9MEAjqRura7subLgW7R72LHby9vUksMFHjYHzAgqy56EVOddRjc0w8MaWojjmlVzdbMM8pdmB7MUEjHlK+0NsXHuz1qfqu8B6y91aK0mech2SZGCSAGViAAAzIyMQBgEke6rFVLcm/COst1hBKBkx3ABPorq2f3hRXJde1Ldo+mQg9EluyR/vIV/navoHxgsedpF2o7qiyD/cZWP8IIr5f0aMzT20BOVaZFA/XZQfv6UHRrUCy4njB6KioP2rYD+81qfg/wBnzdW5h6mKCR8/E4T+5zXvx8UxauJEO1mgicEeoLLn+GrF+DTY/wCezEdPokU/tMw/koKD4x/lm8/WT/DSuueMn5Bj+23/ALq5Z432bR6xcFh0kEbqfUbFXP7SsPlVn8R/ECzu9Ht7eFyZyYuYmGHL2Kd2SRg+bAGD1BzQePAP8Tq3+wT+6auQo5HUEg4I6HHQjBH2EEj512bwEs2FnqsxHkaNUB9SqSFh8g6/fXP/AAy0yK51S0hmXdG0hLKezbVZsEe8EqAR6ZoLb+DvqMUeoSROo5k0JEbnuCp3FB+sAT/uCugfhDfktf6zH/K9cW4itJNJ1ZxHkGCcSRd+qZDKCfeCpCn5iuv+OOoJcaJDPGcpLNC6/YyORn49aCv/AIOf4vVP1IP7p65RoGkm5MyAnelvJKo9eWNxHzUN88V1f8HP8Xqn6kH909U/wRYf/mLdSMh1mUj4cpz/AMqCt32rmSztrcnJglnI+CScogftK5+dXviP/RTTP63J/Nc1ReL9GNne3Fse0crBc+9T1Q/NSp+ddB1y1Z+ErBlGRHcuzfAGS4XP7TKPnQe/CvXZLHSNTuoghkjkg2iQEqdxC9QCD2b171m0Txv1Ga4giaG0CyTRoSElzhmAOMynr1rD4H8ZWNjFdR3cnL3sjrlWYNgEEeUHqOnf1qh6VdCXVYpVBCvfIwB9waUEDp9tBbvwhvyov9Wj/meq1LZax7Fvb2v2DYD1d+VsyMeXdt25x7qsv4Q35UX+rR/zPV91L/RIf1SL+daCk/g4/lOb+pv/AIkVR/jVdNda08S9SgigT4kjd/PIR8q3/wAHNgNSmJ7Czk/xIqpi20uqak6xECS6nkZS5IAyWbqQCQAPQe6gtnj/AGAi1GMqMK1rH1+Klk/cFX91dN8R9R9o4aef/wB2C2c/AtJESPkciuJcceH13paxNcNC6ylgDEznBXBw25F756Yz2NXyz1LncHzrnLQusZz/ALeNx8trgfKgonDdhzdK1U4y0TWco+TSof4ZCaw6vxFzNKsbMHrBLcFh+sVZD/HIKuHgdYe0Q6tb++W1VR9pEgB+RINUDg3Tfab61gxkPPGGH+rkFv4QaCX8ULEwXMEB7xWVsh/W2Zb+Ik10yuf+OMmdZuR+iIR/wkP/ADroFBZuN7cpeK/5s0AA6dmiY5yfiJVwP9Rqr168gA5Y6k9TtDFRg9QhdAxzgY3r3z1xg3LxIQ7LZ8HYk5LMPzdyOq7vRSWx+ttqkWqlW6s53vKPMSQHUq4VT7vo5UAX/wCNj+ka47nvry+TP5deYn3NHz3ljXnRKCI4kXzOqku/PlIwGJHQDIGSe1ScMbmR1hmYkybZFaOM70SRmQvMTEhUhuiwnyjAIbqTE37qDHcZMkcUsbMgY4+jlViwC/WZdpG05B69MgEWV+LV5skj2g9nSNGMRSIygFirS5DldqEoHGcAOG3eUg3izjp4tTj9vOH55C0xELzdC+bmSYy4JwEjbl28bKrNtDIwJYqSoJcxhsZ15KxM0TIrRv8ARXI3qxQ5jgt44gjZT8w7ev4wgZMzod7A8UjvDDM8koa2jMUSHlyRpIgOE6IoYkuwJAB7nAOv/wCVitY3ntLOe5naRokEEcamPcdjnKsyxhChyctlgO9W628al3oV3GoLDaX7dbtgFOcxTPDOzBgACSSY2OVz2Y49N4buZmIwu5mJeSSJsAmTmbhMFhmyMkKkcjgEKdybcHxBOEbc1lp0ifoR2wibH+rIXYZA9xUAn3rVhk1PSlEDezqsUu8GQIqiFkAJSXBypwSexwqMxwqlhk1L9Mzua+mtccP3sSx8lWQRycxQkvtJWQiQO6+0FCA6yuGBMnclVDeYxNzpapbTSM8qAPBHzJITEh581sJJOXJGrgrykyAeXgALjqqzYuYEkuS6KYgR7MI2ZWcjySLu346PglugUElsBSaqup6lHJaShmlEzS74cGUKEjHM3DmFkIHLZ8ON209gR0VtrxNqJUkBWlwcAxRzru7DtLGir+2Rj31staqc5BwSGKbm2FhjDGPOwsMDzEZ6DrX7DhNsbSbnwTltoZsYycAAYyR2HTIrTGotm4JAEcaZUn87G8Oe/wBUMhX7Vb4V5/48X8X7w5jPLuWx0a48vx2xxqT+0GX/AHat1RvDmnrb20US5OFyxPdnbzOxx72YsfnUlXok5HtzOTjW1OxSeGWCTJjljZGwcHawIOD7jg1R9M8HdMgmimQTb4pFdcyZG5SCMjb1GRVv1fX7S1Ki4uIoS2dvMcLnHfGe+MivGl8S2Vw2yC6glfGdqSIzY9doOcfGtahuL/Duy1GVZrgSb1jCDY23ygk9eh97GpHhDhO206Jobbfsdy53tuOcAd8DphR++t3WdctrRQ9zNHEpOBvYDJ+A7n5Vj0TiG0uwxtp45duNwRgSue2V7jOD39KDQ4x4Ks9SRVuUO5c7JEO11z3wcEEfAgiqTD4CWAbLT3LL6ZjH3nZV7uONNNRmR722V1YqymVAQQcEEZ6EHpUnpupQ3CcyCWOVM43RsrDPpkHv8KDX03QLeC29lhQRw7WXC9/N3JJySxz3NVjh7wp0+zuI7mHncyMkrucEdQVORt9Cam9S4106CQxTXcKSA4KlhlT6NjsftqRn1m3SD2hpoxb4B5u9dmCcA784wSQKCvcXeHNjqMyz3Ak5ioEyj7cgEkZGD18x61+3Hh5ZvYpp7GY28cm9fONwPmON23tlj0qffWrYQe0maMW+AeaWGzBOAd3bqSBXqPV7doPaRNGbfBPN3LswDgndnGMgighOEeBLTThOLfmYnCh97bvq7sY6DH1z+6o7hzwr0+yuI7mHnc2Pdt3OCPMpU5G30Y1N6Xxnp9xIIobuF5D2UMMt+qD9b16VvXGt2yTLbvNGs7gFYywDMDnGF7nsfuoK5xT4ZWF/ObicSCQqqnY+0HHYkYPXHT5CpjTeFLWGyFgEL2211KyHJIZixyRj3scEdR09K27vXLaKZIJJ40mkxsjZgGbJIGFPU5II+VSFByebwF08uSJrlUJ+qGjOPgGKdvtzU+/hTpvNglVJEMAQIEbA8jbgWyCSSTkknrU3qnGenW8himu4UkHdSwyv6wHb51MW13HIgkjdXjYZDqQVI9Qw6YoKpxZ4bWOoT8+45vM2BPI+0YGSOmPiak5uE7drD/8AHHf7PsVPrebCkEebHw9KxR8eaW0nLF7blycD6QYJ+DfVP31Javrtra7faZ4od+dvMcLuxjOM98ZH3igrfD3hhY2TSvAZg0sDwsS4OFfBJHl6N5Rg144c8K9PsriO5hEvNj3bdz5HmUqemPRjVo1fW7a1Cm4mjhDEhTIwXJHfGax3XEVpHMsElxCkzbdsbOoY7ui4UnJye1Bq8YcJW2oxJFc79qPvGxtpzgjvg9Ov91RVl4Z2MVpPZKZuROyM4L9cqQQVO3pnaM/ZVkvdatoZI4pZo0llIEaMwBck4AUHv1IFYtb4jtLTb7TcRRbvqh2AJ+IXuR8aCK4O4Bs9NeR7bmZkUK29t3QHIx0Fami+GOn2t2LyISc1WdgC+VBcMD5cejHFWTSNbtrpDJbzRyoDglGBwfQ+h+BrDa8S2UkUk0dzC8Uf4x1dSqfrHOBQV3iPwr0+9uJLmbnc2Tbu2uAPKoUYG30UVKf+Crb1k/aH/SpvTtQinjEsMiSRnOHQhgcHBwR8QRWzQeJoldWR1DKwIZSMgg9CCD3BHuqBsuEIEtXtW3OjOz7mPmU58hDd9yKFUP3O3J7mrDSg5ZfcH28aQ2s9wkc8iXDzsj8oSfWYZQnoAzjzjBKx7SSOggrPVDIQ6h0ZIo5hLE2WjD/nFAMhARhshkx9fAPWs8acMXFzrMp+kkjmlblvGAxYID5FyQFI5boC2B9GxBIU10vTLuxt7dYZnZJeZzY54lKuxlUPzt+3C+ZnixL9bllSGGQZuZUaxK96xrpurGDoqy3IkjldAOscTFZNhOfJI20AEnCueuRUJ7RGGkdpMuADI7vkgDONzMeijJwOgHXGKsOocy7MUBDhwx5NyttMgXKk4lidQhiKhQXjkwX2+VaxaXpXJxJPGHltr0mTZG8x2SQpho1VNxw3JOQpxsYdcbqzWbU7xdX79IY3KjG4OoYgKXR0DE9grMoVifgTWKSNHZgkhSUbCxjfDAqdyFl7HBGV3A+/Hc10bVtYjaGRWtriUMhAja3kYSEjopG3ygnpl9oHvIqpW/CLtc8lGCW0FvDFLID52k80j7evR35oZnOO4Iyfqz/z59Ivhs95rBrGtLcwW8XKjj2ozTkKAANzLsjPuSUoXbr1TaGBEnSLju7eSUfTxLy4J5VcspXcE2BWGcMrLI+V96hvTInfYbVpV9otjZrmNAohnc5AWOMe0hORCcBUzGxbG3Ei9qqniHoTcwz2SKFEzc0cvnfRw7YzOyyAjcsrTKAOrAZHZiL+Pvrp8O67atg4OV4LeawdJHYsGlkff9E+MeYfX5WxMLkbsOSQzEmY1DgRGNsI3wqBEmDgEzRqxfqQMbixcHpjEr9sDED4E2ksVtOs+9ZXl5pRz1wcgvj83LKylT1BjOcdBXT63kV8YUpStU4n4/7PbNL5uOXuffntt3x7s/DGah9RsrKXW7AaIudjo85h3bFAcZbJ6Y2ZDY6HIHUkipnx82e26VzNvL3tv3Yxt3xZznpjGc5qC8R57FdQsG0Ywi434b2bAQsWURjyeXJy4IHcEA+6gmtatlv+Kxb3ADwQRjEbdQQIuZ1H675PqBg0urKPT+KbVbZRFFPENyJ0Xzh1IAHQDcitj1Ffup3KWXFnOuGWOGaIEO52qAYtgJJ6Ab4yM/GmpXkd9xVaG3dZUhjXc6Hco2CRz5h0xllXPqcd6CG4Rt9NfV9WGom3EfOm2c91Qbua2dpJHXHpWz4TyG3l1q5tc+xRRTGMnOGKF2i6nuQmc+/zDPevfh/w/a3ms6ulzCsqrLMQGz0JmYZGD3rJ4cQPztc0uN2MAjuI4kZiQuGeMYBPQkMMn34GaDJ4K8I2l7YXUt1Esssk7x8x/MwARTlWPUNudjuHXtVX4f1Bm4a1OEkkRTwMoJ7B3TIHoMqTj1J9atvgdxRaWmnXUdzPHFJHO8mx2CsVKIPKp6sdysMDJzj1FVThfS5Dw5qkoUkPLBjp3EboWI+A3Hr8D6UF01n/AEPX/Ywf46VUOLL9xoGj2ykgTNMx699jkAH1GZM/IelTWqcR2jcKLbiePnlI05W4b8rMrHyZzjCk5xjGPWoXjjTpI9E0SYjAj5v/ABSJE+9UJoL7xd4Z2TezC0ngsp7fHm6bmxgqzeYEuCM7j6/ZUH4j6nFb8SWM8zbYkgjLNgtgZl64UEnv7hUT44XWlzrBdWsiSXUxUuUctiMJgBkzhGztGCAeh9DUrxjaRy8R6bHKivG1tCGVgCCPpehB70GnxBxHa3/EemTWsnMjXkoTtdfMJJCRh1B7MOvxruuqXPKhlk/Qjdv2QT/yrifGGkwW3EmmJbxRxIVgYrGoUFjLIM4HvwAPlXa9WtjLBNGO7xuv7Skf86Divg1wnbX9lezXMayzSzPHzH6lTsVtyt3DFnySOvQV61bRL3SOHru3mkQmSdQhiZmCo+3evmUYB2t0H6R9a9eCPFFtZ2F5HcSpDLHM0myQhWI2KMKp6s2UI2jJyR6itTUNZvtU4evLi4Abl3EezYm3Krt3np3A39/9U+lBt6pwTZrwyk6woLgQRTc3HnJYqWBbuRtYjHbt6VU+O9QefSNDdzlgLlCfgjog+e1RVy1Xi+0PDCRLPGZzbxQ8rcN+5SqtlM7gAAWzjGMeoqn8a6VJFoeisy9Abgn/AO5hJH96DNBdfwlfxFn/ALWT+UVV/Ga2kfWPojiRLRZQff8ARK8hI+ICk/Kpjx41u3vEsIrSVJ5GdiFiZWxuChQcHoSTjB69DUlq0QPFtqrAEG2YEeo5MwNBHcWayt5f8O3K4+laJiB1w3NQOvyYMPlWTRrOLUeJ70XSCWOBH2o/mUcsxxgbT0x5mOO2TnvVNtreW21qzsHJKWuoqI899jyIy/IjDf7xq6cO3UVjxRf+0usSTJJtaQhVJdo5B5j06gMPt6d6CzcI8Az2GpXlxG0S2M0bhYlZtwOQy5UrtwvnA6nANc78O/yBrP2D+Wr9wtxxcX2r3dvGyPYRRuVZV7kbVHn94LFiPUDp0qg+Hf5A1n7B/LQdQ8DfyNbfrTf4j1fa5L4Q8Zafb6VBFPdRRyqZcqzYIzIxH7iDVy/yiaT/AE6D9qgtFa2pxSPDKkT7JGjcI+M7WIIVse/Bwa2aUHPZ7mKCCfnL7PJFLbmOIBjtig5W0Rsq+eIkSHK+6RlYA7lHPLDxPaPVZOSyNZuXjTmKV+vI0gZvzsB3dQDgKrdh1rsvFN4itDHISsQ3zythjlLfD7Bt6li5RtozuRHGOtVHVNEglw9zaxx2ryGSYPGjS26sxbJkX8XHIdrSYJaLcxyFbfEGhdSxzSHnvLp0I83/AJN5OXKxLF+cUVSuRg9lHVvMTioS14ujtdRbk3byQyJDEsgEskYZmkK8xLiQyFQCTmJwOpI6krVj1LT2tJeS2TG3WCQnO9e+wsf/AFEHr1ZQG6+YLoKlsl1bvNFDJvkjjKSIjE7mCq6ZGQyMwOR3XcCCdpHObveVxz5LNfHSx8XeIJgsnmgEXPSMGRS3METl+XswpUk7w/U7cBCcE+U0PQORJG15dTMbxpXDiOBpucwZgBmUezCMgKBtC7cDMg7C4akR7Fal4opHms4SyyKHXezw5cqejbeY7AHuRUSixwRAfVRfQdyT7go6szHsB1JwB1rda43yeT4+oxa7xvHZQJKljbCYIER8MuJSvmaGJ49yxKf0ihbGMAYLQ/h/4gW7RrHfyhJOdbKGKkLyYSzplhnqJe5bvu7nrVmvOBomSO+1JCyK3ng3sohibGGOwjdIrYZ8HG1mA3FF3fuk8L6daXxvjbyorfiYOXLIY/WUxIjMrvnKxN1VQzHDeRKnf2vPee1t0W2eS6MsagW6yyskhDKXWVULoqFeqGYGUvkAkKAGySLZUNwvJiNoM55DbFP6URAaI5JJPkIQse7IxqZrVFKUoInXOGbO8KG5gSUoCF3gnGcZx9wrDpPB2n2z8yC1hjkHZwoyPsJ6j5VOUoIjiHhmzvlC3UCShc7Schlz32upDDOBnB9wrxw5wnZWIb2WBIi3dhlmI9C7Etj4ZqapQRencPWsEsk0MKJLKSZHXOWJO45+fWvyx4btIZ3uYoESeTdvkXILbjubPrkgH7alaUFV1bw60u5lM01ohkJySpdNx95YIwBJ95I61YLXToY4hBHGiwhSojCgLg9xt7YOTn1zW1SgqCeGOkCTmiyj3Zzglyv9mW2Y+GKsmp6ZDcRNDNGskTDBRhkdO32Ee4jtW3Sgqll4b6TEjolnHtfG7cXcnByBudiQMgHAOOgqWn4ctHnjuWhQzxgBJDnKgZwB1+J++pWlBF3vDtrLPHcyQo08YUJIc5XaSRj7CSfnUpSlBV9Z8PNLupTNNao0hOSwLpuPqwRgGPxNT1pp0MUQgjjRYQpURhQFwe429uuTn1ya2qUFQTwx0gS832KPdnOCXK/2ZbZj4basmp6ZDcRGGeNJIm7owBHTt9hHuI7Vt0oKxonh9plpIJYLVFkHUMS7lfiu9jtP2YqVk0G2Nyt2YUNyowsv5wGCMD5Ej51JUoIe74WspbhbqS3ja4UqRIR5gUxtOfUYH3Vj4j4Rsb7b7VbpIVGA3mVgPTehDY+GcVOUoIrQeHLSzjMdtCkSN9bGSW/WYksfmaw2fCVjFDLBHbxrDL+MQA4b7etTdKCq/wCTjSf6FD9x/wCtP8nGk/0KH7j/ANatVKBSlKDT1bTUuIzG+R71ZcbkYdmXIIyPQgggkEEEg0/UJHSSM3GI5LUTTHlKcSxiJ1LwJ1DOS5LI2Shxncu1nvlauo2Ec6bJBkZyCCVZSOzK6kMrD3MpBFBS5bL6KO2ljhKT+U2bMdiuAXZbaYDKPGoJxgJkDYY8Go24uYbSBozDHAA8MiyPEkLF43WVVm2LslBKKpltzJ9YnaNuTO65otxsUEtLy8mGZFXfG3LkjzJANqyDErE8sjd5RyyAc49EnjW5jt4JNltFbQokWcPnLljJE5DL5VRSXQE7mx16gKToEkKty3mW6gZUeSNmgKx7dxSKJlneOKHLB8Oy4EYC7i2Fs2iWVrE/tKq1xJ5eWFlle3h3ZG5bmc7GY5wWXzYwFQZIaQj9sAeblqoW8ChRCA5iFwyO31Pqcna4IyTgkEZxXma6ile6hkkMySs21YyZZI0dApQpHlo/pEEqsdoAbuCtBq6nqzvuk3LLLEnNVVBMUaBmR5Ik+tNLC4UPvAZQPKilsNn0xbht0KbWkLMWjk3SLalmyS8u4M6N0lSBgH8yhii/V3NJ4clIXduhUbjln5k5L45m1sskAcglhGWPmyGQ1abKzjhQRxqEQZ6D1JySfeWJJJJ6kkk9aDFpWnLAm1SzMSWd3OWkc93YgAZOAMAAAAKAAABuUpQKUpQKUpQKUpQKUpQKUpQKUpQKUpQKUpQKUpQKUpQKUpQKUpQKUpQKUpQKUpQKUpQKqXiV/mp+dKUHzxoX+cp+sa+pNA/zeP8AVpSgkKUpQKUpQKUpQKUpQKUpQKUpQKUpQKUpQKUpQKUpQKUpQKUpQKUpQKUpQKUpQKUpQf/Z"/>
          <p:cNvSpPr>
            <a:spLocks noChangeAspect="1" noChangeArrowheads="1"/>
          </p:cNvSpPr>
          <p:nvPr userDrawn="1"/>
        </p:nvSpPr>
        <p:spPr bwMode="auto">
          <a:xfrm>
            <a:off x="101600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426" y="307967"/>
            <a:ext cx="1850703" cy="9519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97655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hyperlink" Target="mailto:karen.munkenbeck@wokingham.gov.uk" TargetMode="Externa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GB" sz="6000" b="1" dirty="0" smtClean="0">
                <a:solidFill>
                  <a:srgbClr val="00B050"/>
                </a:solidFill>
              </a:rPr>
              <a:t>BACS Processing</a:t>
            </a:r>
            <a:endParaRPr lang="en-GB" sz="6000" b="1" dirty="0">
              <a:solidFill>
                <a:srgbClr val="00B05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GB" dirty="0" smtClean="0"/>
              <a:t>Clare Garner</a:t>
            </a:r>
          </a:p>
          <a:p>
            <a:r>
              <a:rPr lang="en-GB" dirty="0" smtClean="0"/>
              <a:t>School Business Manager - Gorse Ride Schools</a:t>
            </a:r>
          </a:p>
          <a:p>
            <a:r>
              <a:rPr lang="en-GB" dirty="0" err="1" smtClean="0"/>
              <a:t>Lianne</a:t>
            </a:r>
            <a:r>
              <a:rPr lang="en-GB" dirty="0" smtClean="0"/>
              <a:t> Wright / Karen </a:t>
            </a:r>
            <a:r>
              <a:rPr lang="en-GB" dirty="0" err="1" smtClean="0"/>
              <a:t>Munkenbeck</a:t>
            </a:r>
            <a:endParaRPr lang="en-GB" dirty="0" smtClean="0"/>
          </a:p>
          <a:p>
            <a:r>
              <a:rPr lang="en-GB" dirty="0" smtClean="0"/>
              <a:t>Group Finance - WBC </a:t>
            </a:r>
          </a:p>
          <a:p>
            <a:endParaRPr lang="en-GB" dirty="0" smtClean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33094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Editing Supplier Details</a:t>
            </a:r>
            <a:endParaRPr lang="en-GB" dirty="0"/>
          </a:p>
        </p:txBody>
      </p:sp>
      <p:pic>
        <p:nvPicPr>
          <p:cNvPr id="6" name="Picture 5"/>
          <p:cNvPicPr/>
          <p:nvPr/>
        </p:nvPicPr>
        <p:blipFill>
          <a:blip r:embed="rId2"/>
          <a:stretch>
            <a:fillRect/>
          </a:stretch>
        </p:blipFill>
        <p:spPr>
          <a:xfrm>
            <a:off x="2843808" y="1268760"/>
            <a:ext cx="5943600" cy="4354830"/>
          </a:xfrm>
          <a:prstGeom prst="rect">
            <a:avLst/>
          </a:prstGeom>
        </p:spPr>
      </p:pic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467544" y="1268761"/>
            <a:ext cx="2242592" cy="4354830"/>
          </a:xfrm>
        </p:spPr>
        <p:txBody>
          <a:bodyPr>
            <a:normAutofit fontScale="92500" lnSpcReduction="20000"/>
          </a:bodyPr>
          <a:lstStyle/>
          <a:p>
            <a:r>
              <a:rPr lang="en-GB" sz="1400" dirty="0" smtClean="0"/>
              <a:t>Bank details required</a:t>
            </a:r>
          </a:p>
          <a:p>
            <a:r>
              <a:rPr lang="en-GB" sz="1400" dirty="0" smtClean="0"/>
              <a:t>Payment reference number can be invoice number or account number</a:t>
            </a:r>
          </a:p>
          <a:p>
            <a:r>
              <a:rPr lang="en-GB" sz="1400" dirty="0" smtClean="0"/>
              <a:t>If ‘BACS Payable Supplier’ is not ticked invoices will appear in cheque runs not BACS (see note below also)</a:t>
            </a:r>
          </a:p>
          <a:p>
            <a:r>
              <a:rPr lang="en-GB" sz="1400" dirty="0" smtClean="0"/>
              <a:t>If a supplier email address is not added a remittance will be printed which can be posted. Suppliers may need to be contacted to obtain a remittance email address as it is often not included on invoices</a:t>
            </a:r>
          </a:p>
          <a:p>
            <a:r>
              <a:rPr lang="en-GB" sz="1400" dirty="0" smtClean="0"/>
              <a:t>Only alpha numeric characters in Account Name or file will be rejected by </a:t>
            </a:r>
            <a:r>
              <a:rPr lang="en-GB" sz="1400" dirty="0" err="1" smtClean="0"/>
              <a:t>Bankline</a:t>
            </a:r>
            <a:endParaRPr lang="en-GB" sz="1400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467544" y="6102158"/>
            <a:ext cx="8319864" cy="432048"/>
          </a:xfrm>
          <a:prstGeom prst="rect">
            <a:avLst/>
          </a:prstGeom>
          <a:ln w="28575">
            <a:solidFill>
              <a:srgbClr val="00B050"/>
            </a:solidFill>
          </a:ln>
        </p:spPr>
        <p:txBody>
          <a:bodyPr vert="horz" lIns="91440" tIns="45720" rIns="91440" bIns="45720" rtlCol="0">
            <a:normAutofit fontScale="62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GB" sz="2000" dirty="0" smtClean="0"/>
              <a:t>If you wish to do one off cheque payments there is an option to do this in the cheque run screen – no need to change the settings (i.e. </a:t>
            </a:r>
            <a:r>
              <a:rPr lang="en-GB" sz="2000" dirty="0" err="1" smtClean="0"/>
              <a:t>untick</a:t>
            </a:r>
            <a:r>
              <a:rPr lang="en-GB" sz="2000" dirty="0" smtClean="0"/>
              <a:t> BACS Payable Supplier) in this screen.</a:t>
            </a:r>
          </a:p>
        </p:txBody>
      </p:sp>
    </p:spTree>
    <p:extLst>
      <p:ext uri="{BB962C8B-B14F-4D97-AF65-F5344CB8AC3E}">
        <p14:creationId xmlns:p14="http://schemas.microsoft.com/office/powerpoint/2010/main" val="491878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Starting a new BACS run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1559" y="5877272"/>
            <a:ext cx="7992889" cy="536923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GB" dirty="0" smtClean="0"/>
              <a:t>Focus / Accounts Payable / BACS Processing</a:t>
            </a:r>
            <a:endParaRPr lang="en-GB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59" y="1268760"/>
            <a:ext cx="6093621" cy="44644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Content Placeholder 2"/>
          <p:cNvSpPr txBox="1">
            <a:spLocks/>
          </p:cNvSpPr>
          <p:nvPr/>
        </p:nvSpPr>
        <p:spPr>
          <a:xfrm>
            <a:off x="6861471" y="1340768"/>
            <a:ext cx="2088233" cy="1716366"/>
          </a:xfrm>
          <a:prstGeom prst="rect">
            <a:avLst/>
          </a:prstGeom>
          <a:ln w="28575">
            <a:solidFill>
              <a:srgbClr val="00B050"/>
            </a:solidFill>
          </a:ln>
        </p:spPr>
        <p:txBody>
          <a:bodyPr vert="horz" lIns="91440" tIns="45720" rIns="91440" bIns="45720" rtlCol="0">
            <a:normAutofit fontScale="92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dirty="0" smtClean="0"/>
              <a:t>Click on plus sign to add new BACS run</a:t>
            </a:r>
            <a:endParaRPr lang="en-GB" dirty="0"/>
          </a:p>
        </p:txBody>
      </p:sp>
      <p:cxnSp>
        <p:nvCxnSpPr>
          <p:cNvPr id="6" name="Straight Arrow Connector 5"/>
          <p:cNvCxnSpPr/>
          <p:nvPr/>
        </p:nvCxnSpPr>
        <p:spPr>
          <a:xfrm flipH="1" flipV="1">
            <a:off x="3957996" y="1978430"/>
            <a:ext cx="2903475" cy="1078704"/>
          </a:xfrm>
          <a:prstGeom prst="straightConnector1">
            <a:avLst/>
          </a:prstGeom>
          <a:ln w="28575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Content Placeholder 2"/>
          <p:cNvSpPr txBox="1">
            <a:spLocks/>
          </p:cNvSpPr>
          <p:nvPr/>
        </p:nvSpPr>
        <p:spPr>
          <a:xfrm>
            <a:off x="6861471" y="3284984"/>
            <a:ext cx="2088233" cy="1716366"/>
          </a:xfrm>
          <a:prstGeom prst="rect">
            <a:avLst/>
          </a:prstGeom>
          <a:ln w="28575">
            <a:solidFill>
              <a:srgbClr val="00B050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dirty="0" smtClean="0"/>
              <a:t>See all previous BACS runs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851675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BACS Processing…</a:t>
            </a:r>
            <a:endParaRPr lang="en-GB" dirty="0"/>
          </a:p>
        </p:txBody>
      </p:sp>
      <p:pic>
        <p:nvPicPr>
          <p:cNvPr id="4" name="Picture 3"/>
          <p:cNvPicPr/>
          <p:nvPr/>
        </p:nvPicPr>
        <p:blipFill>
          <a:blip r:embed="rId2"/>
          <a:stretch>
            <a:fillRect/>
          </a:stretch>
        </p:blipFill>
        <p:spPr>
          <a:xfrm>
            <a:off x="611560" y="1268760"/>
            <a:ext cx="5715590" cy="3610104"/>
          </a:xfrm>
          <a:prstGeom prst="rect">
            <a:avLst/>
          </a:prstGeom>
        </p:spPr>
      </p:pic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611560" y="5013176"/>
            <a:ext cx="8075240" cy="1512168"/>
          </a:xfrm>
        </p:spPr>
        <p:txBody>
          <a:bodyPr>
            <a:normAutofit fontScale="85000" lnSpcReduction="20000"/>
          </a:bodyPr>
          <a:lstStyle/>
          <a:p>
            <a:r>
              <a:rPr lang="en-GB" sz="2000" dirty="0" smtClean="0"/>
              <a:t>Processing Date – the date the payment will be processed by your bank and should be set for at least 3 days ahead to allow time for authorisation. Need to take bank holidays into account. WBC schools are not set up for next day payments as they are more expensive.</a:t>
            </a:r>
          </a:p>
          <a:p>
            <a:r>
              <a:rPr lang="en-GB" sz="2000" dirty="0" smtClean="0"/>
              <a:t>Test run – to create a BACS file to send to the bank to test the process but no details will be posted in FMS</a:t>
            </a:r>
          </a:p>
        </p:txBody>
      </p:sp>
    </p:spTree>
    <p:extLst>
      <p:ext uri="{BB962C8B-B14F-4D97-AF65-F5344CB8AC3E}">
        <p14:creationId xmlns:p14="http://schemas.microsoft.com/office/powerpoint/2010/main" val="2906531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BACS Processing…</a:t>
            </a:r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1340768"/>
            <a:ext cx="7380312" cy="4773579"/>
          </a:xfrm>
          <a:prstGeom prst="rect">
            <a:avLst/>
          </a:prstGeom>
        </p:spPr>
      </p:pic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611560" y="6102158"/>
            <a:ext cx="8075240" cy="43204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2000" dirty="0" smtClean="0"/>
              <a:t>Very similar to cheque processing screen – tag invoices and click Next &gt; &gt;</a:t>
            </a:r>
          </a:p>
        </p:txBody>
      </p:sp>
    </p:spTree>
    <p:extLst>
      <p:ext uri="{BB962C8B-B14F-4D97-AF65-F5344CB8AC3E}">
        <p14:creationId xmlns:p14="http://schemas.microsoft.com/office/powerpoint/2010/main" val="37884831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BACS Processing…</a:t>
            </a:r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1377855"/>
            <a:ext cx="8100392" cy="4708963"/>
          </a:xfrm>
          <a:prstGeom prst="rect">
            <a:avLst/>
          </a:prstGeom>
        </p:spPr>
      </p:pic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827584" y="5949280"/>
            <a:ext cx="6552728" cy="50405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2000" dirty="0" smtClean="0"/>
              <a:t>Print the BACS run report </a:t>
            </a:r>
          </a:p>
        </p:txBody>
      </p:sp>
    </p:spTree>
    <p:extLst>
      <p:ext uri="{BB962C8B-B14F-4D97-AF65-F5344CB8AC3E}">
        <p14:creationId xmlns:p14="http://schemas.microsoft.com/office/powerpoint/2010/main" val="14853208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BACS Run Report</a:t>
            </a:r>
            <a:endParaRPr lang="en-GB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1094481"/>
            <a:ext cx="4552644" cy="5472608"/>
          </a:xfrm>
          <a:prstGeom prst="rect">
            <a:avLst/>
          </a:prstGeom>
        </p:spPr>
      </p:pic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5292080" y="1268760"/>
            <a:ext cx="3394720" cy="5112568"/>
          </a:xfrm>
        </p:spPr>
        <p:txBody>
          <a:bodyPr/>
          <a:lstStyle/>
          <a:p>
            <a:r>
              <a:rPr lang="en-GB" dirty="0" smtClean="0"/>
              <a:t>This is the only form on which signatures are required</a:t>
            </a:r>
          </a:p>
          <a:p>
            <a:r>
              <a:rPr lang="en-GB" dirty="0" smtClean="0"/>
              <a:t>Once signed photocopy for each supplier and attach to back of invoice(s)</a:t>
            </a:r>
          </a:p>
        </p:txBody>
      </p:sp>
    </p:spTree>
    <p:extLst>
      <p:ext uri="{BB962C8B-B14F-4D97-AF65-F5344CB8AC3E}">
        <p14:creationId xmlns:p14="http://schemas.microsoft.com/office/powerpoint/2010/main" val="20490891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Create BACS Run…</a:t>
            </a:r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1377855"/>
            <a:ext cx="8100392" cy="4708963"/>
          </a:xfrm>
          <a:prstGeom prst="rect">
            <a:avLst/>
          </a:prstGeom>
        </p:spPr>
      </p:pic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827584" y="5949280"/>
            <a:ext cx="6552728" cy="50405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2000" dirty="0" smtClean="0"/>
              <a:t>Click ‘Create' to generate the BACS file</a:t>
            </a:r>
          </a:p>
        </p:txBody>
      </p:sp>
      <p:sp>
        <p:nvSpPr>
          <p:cNvPr id="3" name="Rectangle 2"/>
          <p:cNvSpPr/>
          <p:nvPr/>
        </p:nvSpPr>
        <p:spPr>
          <a:xfrm>
            <a:off x="7452320" y="4293096"/>
            <a:ext cx="1187624" cy="122413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802691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BACS Processing…</a:t>
            </a:r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340768"/>
            <a:ext cx="8460432" cy="3691462"/>
          </a:xfrm>
          <a:prstGeom prst="rect">
            <a:avLst/>
          </a:prstGeom>
        </p:spPr>
      </p:pic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827584" y="4869160"/>
            <a:ext cx="7488832" cy="1296144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en-GB" sz="2000" dirty="0" smtClean="0"/>
              <a:t>The file is saved and where you specified in Accounts Payable Cheque/BACS Parameters, which is where the file name details are set up. The file will have a .txt extension as specified in Tools, General Ledger Setup, Ledger Codes, Bank.</a:t>
            </a:r>
          </a:p>
          <a:p>
            <a:pPr marL="0" indent="0">
              <a:buNone/>
            </a:pPr>
            <a:r>
              <a:rPr lang="en-GB" sz="2000" dirty="0" smtClean="0"/>
              <a:t>Make a note of BACS filename and location on (suggest on BACS Run Report)</a:t>
            </a:r>
          </a:p>
        </p:txBody>
      </p:sp>
    </p:spTree>
    <p:extLst>
      <p:ext uri="{BB962C8B-B14F-4D97-AF65-F5344CB8AC3E}">
        <p14:creationId xmlns:p14="http://schemas.microsoft.com/office/powerpoint/2010/main" val="25266055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Remittance Advice Slips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268760"/>
            <a:ext cx="8301890" cy="4327384"/>
          </a:xfrm>
          <a:prstGeom prst="rect">
            <a:avLst/>
          </a:prstGeom>
        </p:spPr>
      </p:pic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874073" y="5229200"/>
            <a:ext cx="7488832" cy="1296144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GB" sz="2000" dirty="0" smtClean="0"/>
              <a:t>If you have entered an email address in the supplier details an email will be sent otherwise a remittance will be printed. I would advise email as it is quicker and otherwise you are not saving a stamp! If you click ‘No’ you can send/print these at a later date, perhaps nearer the payment time.</a:t>
            </a:r>
          </a:p>
        </p:txBody>
      </p:sp>
    </p:spTree>
    <p:extLst>
      <p:ext uri="{BB962C8B-B14F-4D97-AF65-F5344CB8AC3E}">
        <p14:creationId xmlns:p14="http://schemas.microsoft.com/office/powerpoint/2010/main" val="25686750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4000" dirty="0" smtClean="0"/>
              <a:t>Example Remittance Advice</a:t>
            </a:r>
            <a:endParaRPr lang="en-GB" sz="4000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1412776"/>
            <a:ext cx="6057900" cy="4962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138327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How can BACS help?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Reduce the need for cheques</a:t>
            </a:r>
          </a:p>
          <a:p>
            <a:r>
              <a:rPr lang="en-GB" dirty="0" smtClean="0"/>
              <a:t>Save time writing/printing/signing cheques</a:t>
            </a:r>
          </a:p>
          <a:p>
            <a:r>
              <a:rPr lang="en-GB" dirty="0" smtClean="0"/>
              <a:t>Save on stationery and postage costs</a:t>
            </a:r>
          </a:p>
          <a:p>
            <a:r>
              <a:rPr lang="en-GB" dirty="0" smtClean="0"/>
              <a:t>Reduce reconciliation time</a:t>
            </a:r>
          </a:p>
          <a:p>
            <a:r>
              <a:rPr lang="en-GB" dirty="0" smtClean="0"/>
              <a:t>Eliminate problem of </a:t>
            </a:r>
            <a:r>
              <a:rPr lang="en-GB" dirty="0" err="1" smtClean="0"/>
              <a:t>uncashed</a:t>
            </a:r>
            <a:r>
              <a:rPr lang="en-GB" dirty="0" smtClean="0"/>
              <a:t> cheques</a:t>
            </a:r>
          </a:p>
          <a:p>
            <a:r>
              <a:rPr lang="en-GB" dirty="0" smtClean="0"/>
              <a:t>More control over cash flow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204376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Reconciliation</a:t>
            </a:r>
            <a:endParaRPr lang="en-GB" dirty="0"/>
          </a:p>
        </p:txBody>
      </p:sp>
      <p:pic>
        <p:nvPicPr>
          <p:cNvPr id="5" name="Picture 4"/>
          <p:cNvPicPr/>
          <p:nvPr/>
        </p:nvPicPr>
        <p:blipFill>
          <a:blip r:embed="rId2"/>
          <a:stretch>
            <a:fillRect/>
          </a:stretch>
        </p:blipFill>
        <p:spPr>
          <a:xfrm>
            <a:off x="1600200" y="1412776"/>
            <a:ext cx="5943600" cy="4308475"/>
          </a:xfrm>
          <a:prstGeom prst="rect">
            <a:avLst/>
          </a:prstGeom>
        </p:spPr>
      </p:pic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874073" y="5877272"/>
            <a:ext cx="7488832" cy="648072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GB" sz="2000" dirty="0" smtClean="0"/>
              <a:t>When you are reconciling each BACS run appears as a single item rather than as multiple cheques so reconciling is much quicker.</a:t>
            </a:r>
          </a:p>
        </p:txBody>
      </p:sp>
      <p:cxnSp>
        <p:nvCxnSpPr>
          <p:cNvPr id="8" name="Straight Arrow Connector 7"/>
          <p:cNvCxnSpPr/>
          <p:nvPr/>
        </p:nvCxnSpPr>
        <p:spPr>
          <a:xfrm flipH="1" flipV="1">
            <a:off x="3635896" y="2564904"/>
            <a:ext cx="1152128" cy="3312368"/>
          </a:xfrm>
          <a:prstGeom prst="straightConnector1">
            <a:avLst/>
          </a:prstGeom>
          <a:ln w="28575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79905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Year End - Important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916832"/>
            <a:ext cx="8229600" cy="2376264"/>
          </a:xfrm>
        </p:spPr>
        <p:txBody>
          <a:bodyPr/>
          <a:lstStyle/>
          <a:p>
            <a:pPr marL="0" indent="0">
              <a:buNone/>
            </a:pPr>
            <a:r>
              <a:rPr lang="en-GB" dirty="0" smtClean="0"/>
              <a:t>BACS runs DO NOT transfer across years after a Preliminary close so you must reconcile all BACS transactions before this as they will not appear on bank reconciliation in the new year.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88743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 smtClean="0"/>
              <a:t>Bankline</a:t>
            </a:r>
            <a:r>
              <a:rPr lang="en-GB" dirty="0" smtClean="0"/>
              <a:t> Process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GB" dirty="0" smtClean="0"/>
              <a:t>Once the BACS file has been created it should be uploaded to </a:t>
            </a:r>
            <a:r>
              <a:rPr lang="en-GB" dirty="0" err="1" smtClean="0"/>
              <a:t>Bankline</a:t>
            </a:r>
            <a:r>
              <a:rPr lang="en-GB" dirty="0" smtClean="0"/>
              <a:t> (instructions on how to do this will be issued by WBC Finance).</a:t>
            </a:r>
          </a:p>
          <a:p>
            <a:r>
              <a:rPr lang="en-GB" dirty="0" smtClean="0"/>
              <a:t>Print </a:t>
            </a:r>
            <a:r>
              <a:rPr lang="en-GB" dirty="0"/>
              <a:t>out the Payments summary from </a:t>
            </a:r>
            <a:r>
              <a:rPr lang="en-GB" dirty="0" err="1"/>
              <a:t>Bankline</a:t>
            </a:r>
            <a:r>
              <a:rPr lang="en-GB" dirty="0"/>
              <a:t> and </a:t>
            </a:r>
            <a:r>
              <a:rPr lang="en-GB" dirty="0" smtClean="0"/>
              <a:t>file with BACS Run report. </a:t>
            </a:r>
          </a:p>
          <a:p>
            <a:r>
              <a:rPr lang="en-GB" dirty="0" smtClean="0"/>
              <a:t>Your </a:t>
            </a:r>
            <a:r>
              <a:rPr lang="en-GB" dirty="0" err="1" smtClean="0"/>
              <a:t>Headteacher</a:t>
            </a:r>
            <a:r>
              <a:rPr lang="en-GB" dirty="0" smtClean="0"/>
              <a:t> (or whoever is your authoriser) will need to log on to </a:t>
            </a:r>
            <a:r>
              <a:rPr lang="en-GB" dirty="0" err="1" smtClean="0"/>
              <a:t>Bankline</a:t>
            </a:r>
            <a:r>
              <a:rPr lang="en-GB" dirty="0" smtClean="0"/>
              <a:t> within 24 hours to authorise the BACS file.</a:t>
            </a:r>
          </a:p>
          <a:p>
            <a:r>
              <a:rPr lang="en-GB" dirty="0" smtClean="0"/>
              <a:t>WBC Finance will arrange </a:t>
            </a:r>
            <a:r>
              <a:rPr lang="en-GB" dirty="0" err="1" smtClean="0"/>
              <a:t>Bankline</a:t>
            </a:r>
            <a:r>
              <a:rPr lang="en-GB" dirty="0" smtClean="0"/>
              <a:t> access and apply for card reader for your authoriser if they do not already have this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443817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Starting the process…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Contact Karen Munkenbeck </a:t>
            </a:r>
            <a:r>
              <a:rPr lang="en-GB" dirty="0" smtClean="0">
                <a:hlinkClick r:id="rId2"/>
              </a:rPr>
              <a:t>karen.munkenbeck@wokingham.gov.uk</a:t>
            </a:r>
            <a:r>
              <a:rPr lang="en-GB" dirty="0" smtClean="0"/>
              <a:t> who manages the set up process with Nat West. All instructions, cards and readers will then be issued.</a:t>
            </a:r>
          </a:p>
          <a:p>
            <a:r>
              <a:rPr lang="en-GB" dirty="0" smtClean="0"/>
              <a:t>Make a start adding BACS account details for your suppliers.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613045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For Further Information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Accounts Payable Handbook within FMS</a:t>
            </a:r>
          </a:p>
          <a:p>
            <a:r>
              <a:rPr lang="en-GB" dirty="0" smtClean="0"/>
              <a:t>Help button within FMS</a:t>
            </a:r>
          </a:p>
          <a:p>
            <a:r>
              <a:rPr lang="en-GB" dirty="0" smtClean="0"/>
              <a:t>Clare Garner for FMS info</a:t>
            </a:r>
          </a:p>
          <a:p>
            <a:r>
              <a:rPr lang="en-GB" dirty="0" err="1" smtClean="0"/>
              <a:t>Lianne</a:t>
            </a:r>
            <a:r>
              <a:rPr lang="en-GB" dirty="0" smtClean="0"/>
              <a:t> Wright / Karen </a:t>
            </a:r>
            <a:r>
              <a:rPr lang="en-GB" dirty="0" err="1" smtClean="0"/>
              <a:t>Munkenbeck</a:t>
            </a:r>
            <a:r>
              <a:rPr lang="en-GB" dirty="0" smtClean="0"/>
              <a:t> from WBC Group Finance for Nat West </a:t>
            </a:r>
          </a:p>
          <a:p>
            <a:r>
              <a:rPr lang="en-GB" dirty="0" smtClean="0"/>
              <a:t>Capita Helpdesk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47950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BACS – In summary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GB" dirty="0" smtClean="0"/>
              <a:t>Reduce/eliminate the need for cheques – most suppliers now accept BACS – also employees</a:t>
            </a:r>
          </a:p>
          <a:p>
            <a:r>
              <a:rPr lang="en-GB" dirty="0" smtClean="0"/>
              <a:t>Save time writing/printing/signing cheques – only one signature required for each BACS run</a:t>
            </a:r>
          </a:p>
          <a:p>
            <a:r>
              <a:rPr lang="en-GB" dirty="0" smtClean="0"/>
              <a:t>Save on stationery and postage costs – each BACS payment costs 28p versus 62p or 53p for stamps and no expensive cheque stationery required. </a:t>
            </a:r>
          </a:p>
          <a:p>
            <a:r>
              <a:rPr lang="en-GB" dirty="0" smtClean="0"/>
              <a:t>Reduce reconciliation time – only one item to reconcile for multiple payments</a:t>
            </a:r>
          </a:p>
          <a:p>
            <a:r>
              <a:rPr lang="en-GB" dirty="0" smtClean="0"/>
              <a:t>Eliminate problem of </a:t>
            </a:r>
            <a:r>
              <a:rPr lang="en-GB" dirty="0" err="1" smtClean="0"/>
              <a:t>uncashed</a:t>
            </a:r>
            <a:r>
              <a:rPr lang="en-GB" dirty="0" smtClean="0"/>
              <a:t> cheques</a:t>
            </a:r>
          </a:p>
          <a:p>
            <a:r>
              <a:rPr lang="en-GB" dirty="0" smtClean="0"/>
              <a:t>More control over cash flow – you know exactly when payments are due to leave the bank</a:t>
            </a:r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747119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BACS – Any Questions…</a:t>
            </a:r>
            <a:endParaRPr lang="en-GB" dirty="0"/>
          </a:p>
        </p:txBody>
      </p:sp>
      <p:pic>
        <p:nvPicPr>
          <p:cNvPr id="6146" name="Picture 2" descr="C:\Users\finance\AppData\Local\Microsoft\Windows\Temporary Internet Files\Content.IE5\FKWA4VWJ\MP900315598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1628800"/>
            <a:ext cx="6624736" cy="47256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521093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200" dirty="0" smtClean="0"/>
              <a:t>FMS - Using BACS for the first time…</a:t>
            </a:r>
            <a:endParaRPr lang="en-GB" sz="32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632" y="1412776"/>
            <a:ext cx="6753713" cy="5184576"/>
          </a:xfrm>
          <a:prstGeom prst="rect">
            <a:avLst/>
          </a:prstGeom>
        </p:spPr>
      </p:pic>
      <p:sp>
        <p:nvSpPr>
          <p:cNvPr id="6" name="Left Arrow 5"/>
          <p:cNvSpPr/>
          <p:nvPr/>
        </p:nvSpPr>
        <p:spPr>
          <a:xfrm>
            <a:off x="4499992" y="1772816"/>
            <a:ext cx="1440160" cy="288032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73484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200" dirty="0"/>
              <a:t>FMS </a:t>
            </a:r>
            <a:r>
              <a:rPr lang="en-GB" sz="3200" dirty="0" smtClean="0"/>
              <a:t>– Setting up BACS Parameters…</a:t>
            </a:r>
            <a:endParaRPr lang="en-GB" sz="32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1289706"/>
            <a:ext cx="6057900" cy="5238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Left Arrow 5"/>
          <p:cNvSpPr/>
          <p:nvPr/>
        </p:nvSpPr>
        <p:spPr>
          <a:xfrm flipH="1">
            <a:off x="395536" y="5229200"/>
            <a:ext cx="1656184" cy="288032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Left Arrow 6"/>
          <p:cNvSpPr/>
          <p:nvPr/>
        </p:nvSpPr>
        <p:spPr>
          <a:xfrm flipH="1">
            <a:off x="395536" y="5589240"/>
            <a:ext cx="1656184" cy="288032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TextBox 7"/>
          <p:cNvSpPr txBox="1"/>
          <p:nvPr/>
        </p:nvSpPr>
        <p:spPr>
          <a:xfrm>
            <a:off x="179512" y="1289706"/>
            <a:ext cx="1872208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Enter 3 digit number for BACS ID code – this will make up part of the BACS transmission filename.</a:t>
            </a:r>
          </a:p>
          <a:p>
            <a:endParaRPr lang="en-GB" dirty="0" smtClean="0"/>
          </a:p>
          <a:p>
            <a:r>
              <a:rPr lang="en-GB" dirty="0" smtClean="0"/>
              <a:t>Specify a backed up location to store </a:t>
            </a:r>
            <a:r>
              <a:rPr lang="en-GB" smtClean="0"/>
              <a:t>BACS files.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6238612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200" dirty="0" smtClean="0"/>
              <a:t>FMS - Using BACS for the first time…</a:t>
            </a:r>
            <a:endParaRPr lang="en-GB" sz="32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632" y="1412776"/>
            <a:ext cx="6753713" cy="5184576"/>
          </a:xfrm>
          <a:prstGeom prst="rect">
            <a:avLst/>
          </a:prstGeom>
        </p:spPr>
      </p:pic>
      <p:sp>
        <p:nvSpPr>
          <p:cNvPr id="6" name="Left Arrow 5"/>
          <p:cNvSpPr/>
          <p:nvPr/>
        </p:nvSpPr>
        <p:spPr>
          <a:xfrm>
            <a:off x="4716016" y="3146830"/>
            <a:ext cx="1440160" cy="288032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557368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BACS Email Setup</a:t>
            </a:r>
            <a:endParaRPr lang="en-GB" dirty="0"/>
          </a:p>
        </p:txBody>
      </p:sp>
      <p:pic>
        <p:nvPicPr>
          <p:cNvPr id="5" name="Picture 4"/>
          <p:cNvPicPr/>
          <p:nvPr/>
        </p:nvPicPr>
        <p:blipFill>
          <a:blip r:embed="rId2"/>
          <a:stretch>
            <a:fillRect/>
          </a:stretch>
        </p:blipFill>
        <p:spPr>
          <a:xfrm>
            <a:off x="745769" y="1194545"/>
            <a:ext cx="5113208" cy="5402808"/>
          </a:xfrm>
          <a:prstGeom prst="rect">
            <a:avLst/>
          </a:prstGeom>
        </p:spPr>
      </p:pic>
      <p:sp>
        <p:nvSpPr>
          <p:cNvPr id="6" name="Left Arrow 5"/>
          <p:cNvSpPr/>
          <p:nvPr/>
        </p:nvSpPr>
        <p:spPr>
          <a:xfrm>
            <a:off x="5940152" y="2492896"/>
            <a:ext cx="1728192" cy="288032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TextBox 6"/>
          <p:cNvSpPr txBox="1"/>
          <p:nvPr/>
        </p:nvSpPr>
        <p:spPr>
          <a:xfrm>
            <a:off x="6156176" y="2996952"/>
            <a:ext cx="237626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You can enter specific email address details and also a message that will be sent to the supplier at the point a BACS file has been generated or at any time after that.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00998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BACS </a:t>
            </a:r>
            <a:r>
              <a:rPr lang="en-GB" dirty="0" err="1" smtClean="0"/>
              <a:t>eAdvice</a:t>
            </a:r>
            <a:r>
              <a:rPr lang="en-GB" dirty="0" smtClean="0"/>
              <a:t> Settings</a:t>
            </a:r>
            <a:endParaRPr lang="en-GB" dirty="0"/>
          </a:p>
        </p:txBody>
      </p:sp>
      <p:pic>
        <p:nvPicPr>
          <p:cNvPr id="4" name="Picture 3"/>
          <p:cNvPicPr/>
          <p:nvPr/>
        </p:nvPicPr>
        <p:blipFill>
          <a:blip r:embed="rId2"/>
          <a:stretch>
            <a:fillRect/>
          </a:stretch>
        </p:blipFill>
        <p:spPr>
          <a:xfrm>
            <a:off x="539552" y="1268760"/>
            <a:ext cx="5219700" cy="507682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300191" y="1766191"/>
            <a:ext cx="263729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You need to enter your local email server name</a:t>
            </a:r>
            <a:endParaRPr lang="en-GB" dirty="0"/>
          </a:p>
        </p:txBody>
      </p:sp>
      <p:sp>
        <p:nvSpPr>
          <p:cNvPr id="6" name="Left Arrow 5"/>
          <p:cNvSpPr/>
          <p:nvPr/>
        </p:nvSpPr>
        <p:spPr>
          <a:xfrm>
            <a:off x="5868144" y="1261265"/>
            <a:ext cx="3096344" cy="1656184"/>
          </a:xfrm>
          <a:prstGeom prst="leftArrow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858097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4000" dirty="0" smtClean="0"/>
              <a:t>Bank Account Ledger Setup</a:t>
            </a:r>
            <a:endParaRPr lang="en-GB" sz="4000" dirty="0"/>
          </a:p>
        </p:txBody>
      </p:sp>
      <p:pic>
        <p:nvPicPr>
          <p:cNvPr id="4" name="Picture 3"/>
          <p:cNvPicPr/>
          <p:nvPr/>
        </p:nvPicPr>
        <p:blipFill>
          <a:blip r:embed="rId2"/>
          <a:stretch>
            <a:fillRect/>
          </a:stretch>
        </p:blipFill>
        <p:spPr>
          <a:xfrm>
            <a:off x="1115616" y="1564861"/>
            <a:ext cx="6716216" cy="3965034"/>
          </a:xfrm>
          <a:prstGeom prst="rect">
            <a:avLst/>
          </a:prstGeom>
        </p:spPr>
      </p:pic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57200" y="5589240"/>
            <a:ext cx="8229600" cy="936104"/>
          </a:xfrm>
        </p:spPr>
        <p:txBody>
          <a:bodyPr>
            <a:normAutofit fontScale="92500" lnSpcReduction="20000"/>
          </a:bodyPr>
          <a:lstStyle/>
          <a:p>
            <a:r>
              <a:rPr lang="en-GB" dirty="0" smtClean="0"/>
              <a:t>Via Tools / General Ledger Setup</a:t>
            </a:r>
          </a:p>
          <a:p>
            <a:r>
              <a:rPr lang="en-GB" dirty="0" smtClean="0"/>
              <a:t>Select Bank Account</a:t>
            </a:r>
          </a:p>
          <a:p>
            <a:endParaRPr lang="en-GB" dirty="0" smtClean="0"/>
          </a:p>
          <a:p>
            <a:endParaRPr lang="en-GB" dirty="0"/>
          </a:p>
        </p:txBody>
      </p:sp>
      <p:sp>
        <p:nvSpPr>
          <p:cNvPr id="6" name="Left Arrow 5"/>
          <p:cNvSpPr/>
          <p:nvPr/>
        </p:nvSpPr>
        <p:spPr>
          <a:xfrm>
            <a:off x="6300192" y="3187338"/>
            <a:ext cx="2304256" cy="36004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233254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Bank Account Setup</a:t>
            </a:r>
            <a:endParaRPr lang="en-GB" dirty="0"/>
          </a:p>
        </p:txBody>
      </p:sp>
      <p:pic>
        <p:nvPicPr>
          <p:cNvPr id="4" name="Picture 3"/>
          <p:cNvPicPr/>
          <p:nvPr/>
        </p:nvPicPr>
        <p:blipFill>
          <a:blip r:embed="rId2"/>
          <a:stretch>
            <a:fillRect/>
          </a:stretch>
        </p:blipFill>
        <p:spPr>
          <a:xfrm>
            <a:off x="467544" y="1628800"/>
            <a:ext cx="5248275" cy="4648200"/>
          </a:xfrm>
          <a:prstGeom prst="rect">
            <a:avLst/>
          </a:prstGeom>
        </p:spPr>
      </p:pic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5868144" y="1628800"/>
            <a:ext cx="2818656" cy="4648200"/>
          </a:xfrm>
        </p:spPr>
        <p:txBody>
          <a:bodyPr>
            <a:normAutofit fontScale="92500"/>
          </a:bodyPr>
          <a:lstStyle/>
          <a:p>
            <a:r>
              <a:rPr lang="en-GB" sz="2400" dirty="0" smtClean="0"/>
              <a:t>BACS User Number is supplied by bank or use a dummy number like 999999</a:t>
            </a:r>
          </a:p>
          <a:p>
            <a:r>
              <a:rPr lang="en-GB" sz="2400" dirty="0" smtClean="0"/>
              <a:t>Tick User Defined box and enter txt into the BACS file extension</a:t>
            </a:r>
          </a:p>
          <a:p>
            <a:r>
              <a:rPr lang="en-GB" sz="2400" dirty="0" smtClean="0"/>
              <a:t>Ensure ‘Exclude BACS File Header/Trailer Records’ is not ticked</a:t>
            </a: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22850712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689</TotalTime>
  <Words>961</Words>
  <Application>Microsoft Office PowerPoint</Application>
  <PresentationFormat>On-screen Show (4:3)</PresentationFormat>
  <Paragraphs>84</Paragraphs>
  <Slides>26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27" baseType="lpstr">
      <vt:lpstr>Office Theme</vt:lpstr>
      <vt:lpstr>BACS Processing</vt:lpstr>
      <vt:lpstr>How can BACS help?</vt:lpstr>
      <vt:lpstr>FMS - Using BACS for the first time…</vt:lpstr>
      <vt:lpstr>FMS – Setting up BACS Parameters…</vt:lpstr>
      <vt:lpstr>FMS - Using BACS for the first time…</vt:lpstr>
      <vt:lpstr>BACS Email Setup</vt:lpstr>
      <vt:lpstr>BACS eAdvice Settings</vt:lpstr>
      <vt:lpstr>Bank Account Ledger Setup</vt:lpstr>
      <vt:lpstr>Bank Account Setup</vt:lpstr>
      <vt:lpstr>Editing Supplier Details</vt:lpstr>
      <vt:lpstr>Starting a new BACS run</vt:lpstr>
      <vt:lpstr>BACS Processing…</vt:lpstr>
      <vt:lpstr>BACS Processing…</vt:lpstr>
      <vt:lpstr>BACS Processing…</vt:lpstr>
      <vt:lpstr>BACS Run Report</vt:lpstr>
      <vt:lpstr>Create BACS Run…</vt:lpstr>
      <vt:lpstr>BACS Processing…</vt:lpstr>
      <vt:lpstr>Remittance Advice Slips</vt:lpstr>
      <vt:lpstr>Example Remittance Advice</vt:lpstr>
      <vt:lpstr>Reconciliation</vt:lpstr>
      <vt:lpstr>Year End - Important</vt:lpstr>
      <vt:lpstr>Bankline Process</vt:lpstr>
      <vt:lpstr>Starting the process…</vt:lpstr>
      <vt:lpstr>For Further Information</vt:lpstr>
      <vt:lpstr>BACS – In summary</vt:lpstr>
      <vt:lpstr>BACS – Any Questions…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Finance Gorse Ride Junior School</dc:creator>
  <cp:lastModifiedBy>Katherine Vernon</cp:lastModifiedBy>
  <cp:revision>25</cp:revision>
  <dcterms:created xsi:type="dcterms:W3CDTF">2014-06-06T13:13:03Z</dcterms:created>
  <dcterms:modified xsi:type="dcterms:W3CDTF">2014-07-17T07:45:44Z</dcterms:modified>
</cp:coreProperties>
</file>