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3"/>
  </p:notesMasterIdLst>
  <p:sldIdLst>
    <p:sldId id="284" r:id="rId6"/>
    <p:sldId id="285" r:id="rId7"/>
    <p:sldId id="275" r:id="rId8"/>
    <p:sldId id="278" r:id="rId9"/>
    <p:sldId id="283" r:id="rId10"/>
    <p:sldId id="276" r:id="rId11"/>
    <p:sldId id="277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C54"/>
    <a:srgbClr val="00446B"/>
    <a:srgbClr val="004E27"/>
    <a:srgbClr val="899F00"/>
    <a:srgbClr val="C40066"/>
    <a:srgbClr val="630056"/>
    <a:srgbClr val="4F3D6C"/>
    <a:srgbClr val="6B9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2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87A04-BB0F-4D97-960E-63A8096DC49C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5182C-431C-4C0C-9D64-99DDDF089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7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4FC1C-CA53-45F2-B324-C6198A8E5F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9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Tx/>
              <a:buChar char="-"/>
            </a:pPr>
            <a:r>
              <a:rPr lang="en-GB" b="1" dirty="0"/>
              <a:t>This could have funded/trained 51 TA’s on the Teaching Assistant Apprenticeship @ £5000 </a:t>
            </a:r>
          </a:p>
          <a:p>
            <a:pPr marL="171450" indent="-171450" algn="l">
              <a:buFontTx/>
              <a:buChar char="-"/>
            </a:pPr>
            <a:r>
              <a:rPr lang="en-GB" b="1" dirty="0"/>
              <a:t>18 Senior Leader apprenticeships @ £14,000</a:t>
            </a:r>
          </a:p>
          <a:p>
            <a:pPr marL="171450" indent="-171450" algn="l">
              <a:buFontTx/>
              <a:buChar char="-"/>
            </a:pPr>
            <a:r>
              <a:rPr lang="en-GB" b="1" dirty="0"/>
              <a:t>42 Facilities Managers @ £6000 – suitable for site officers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4FC1C-CA53-45F2-B324-C6198A8E5F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300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4FC1C-CA53-45F2-B324-C6198A8E5F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8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39975" y="1628775"/>
            <a:ext cx="6118225" cy="1971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716338"/>
            <a:ext cx="6119813" cy="16573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6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21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8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39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2" name="MSIPCMContentMarking" descr="{&quot;HashCode&quot;:1172166973,&quot;Placement&quot;:&quot;Footer&quot;,&quot;Top&quot;:505.8859,&quot;Left&quot;:0.0,&quot;SlideWidth&quot;:720,&quot;SlideHeight&quot;:540}">
            <a:extLst>
              <a:ext uri="{FF2B5EF4-FFF2-40B4-BE49-F238E27FC236}">
                <a16:creationId xmlns:a16="http://schemas.microsoft.com/office/drawing/2014/main" id="{DEBFCC0B-2EED-4281-8F01-113ED92F2408}"/>
              </a:ext>
            </a:extLst>
          </p:cNvPr>
          <p:cNvSpPr txBox="1"/>
          <p:nvPr userDrawn="1"/>
        </p:nvSpPr>
        <p:spPr>
          <a:xfrm>
            <a:off x="0" y="6424751"/>
            <a:ext cx="9144000" cy="4332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leducation.college/portal/early-yea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nationaleducation.college/portal/sla" TargetMode="External"/><Relationship Id="rId4" Type="http://schemas.openxmlformats.org/officeDocument/2006/relationships/hyperlink" Target="https://www.nationaleducation.college/portal/read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emma.lenton@wokingham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7A9D-4667-E22D-23CD-D8C26839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is an Apprenticeship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25E62-EF7F-AF21-EAC2-559B1F3EB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58" y="1362075"/>
            <a:ext cx="8229600" cy="4133850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An Apprenticeship combines practical on the job training with study. 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An Apprenticeship can be undertaken by new and existing members of staff.  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3081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CB34-E46F-4BBE-2D9D-D932319D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requirements of an Apprenticeship?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948C6-61A8-5350-B680-9A4EC5F07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You must pay the Apprentices/staff members salary but the training costs are free for maintained schools and paid via the Wokingham Borough Council Apprenticeship Levy </a:t>
            </a:r>
          </a:p>
          <a:p>
            <a:r>
              <a:rPr lang="en-GB" sz="2800" dirty="0"/>
              <a:t>20 % off the job learning – this is where the Apprentice is learning something new e.g. Inset Day Training, Work Shadowing, Covering for other staff members, e-learning, Apprenticeship training tutorials and lots more</a:t>
            </a:r>
          </a:p>
        </p:txBody>
      </p:sp>
    </p:spTree>
    <p:extLst>
      <p:ext uri="{BB962C8B-B14F-4D97-AF65-F5344CB8AC3E}">
        <p14:creationId xmlns:p14="http://schemas.microsoft.com/office/powerpoint/2010/main" val="379040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1131094"/>
            <a:ext cx="7517823" cy="994172"/>
          </a:xfrm>
        </p:spPr>
        <p:txBody>
          <a:bodyPr/>
          <a:lstStyle/>
          <a:p>
            <a:pPr algn="r"/>
            <a:r>
              <a:rPr lang="en-GB" dirty="0"/>
              <a:t>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3784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There is currently </a:t>
            </a:r>
            <a:r>
              <a:rPr lang="en-GB" b="1" dirty="0">
                <a:solidFill>
                  <a:srgbClr val="FF0000"/>
                </a:solidFill>
              </a:rPr>
              <a:t>£905,000.00 </a:t>
            </a:r>
            <a:r>
              <a:rPr lang="en-GB" b="1" dirty="0"/>
              <a:t>in the Wokingham Borough Council Apprenticeship Levy Pot…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097"/>
            <a:ext cx="3228112" cy="12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2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AC05-68F4-48FC-A2C8-75F4FF4C2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-20820"/>
            <a:ext cx="8229600" cy="5040560"/>
          </a:xfrm>
        </p:spPr>
        <p:txBody>
          <a:bodyPr/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Between April 2021 and March 2022 Wokingham Borough Council received</a:t>
            </a:r>
            <a:r>
              <a:rPr lang="en-GB" sz="2800" u="sng" dirty="0"/>
              <a:t> £447,248.56 </a:t>
            </a:r>
            <a:r>
              <a:rPr lang="en-GB" sz="2800" dirty="0"/>
              <a:t>in levy funding. 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£63,054.66 (14%) was spent by WBC maintained schools.  £169,413.96 (39%) was spent by the Council.  </a:t>
            </a:r>
          </a:p>
          <a:p>
            <a:pPr marL="0" indent="0">
              <a:buNone/>
            </a:pPr>
            <a:r>
              <a:rPr lang="en-GB" sz="2800" dirty="0"/>
              <a:t>47% of the total amount received was unspent…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>
                <a:solidFill>
                  <a:srgbClr val="FF0000"/>
                </a:solidFill>
              </a:rPr>
              <a:t>£169,606.90 was returned to government in unspent/expired levy.  </a:t>
            </a:r>
            <a:r>
              <a:rPr lang="en-GB" sz="2800" dirty="0">
                <a:solidFill>
                  <a:schemeClr val="tx2"/>
                </a:solidFill>
              </a:rPr>
              <a:t>This could have funded the apprenticeship training for one Teaching Assistant in every maintained school.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48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1131094"/>
            <a:ext cx="7517823" cy="994172"/>
          </a:xfrm>
        </p:spPr>
        <p:txBody>
          <a:bodyPr/>
          <a:lstStyle/>
          <a:p>
            <a:pPr algn="r"/>
            <a:r>
              <a:rPr lang="en-GB" dirty="0"/>
              <a:t>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37845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900" b="1" dirty="0"/>
              <a:t>What can you do? </a:t>
            </a:r>
          </a:p>
          <a:p>
            <a:r>
              <a:rPr lang="en-GB" b="1" dirty="0"/>
              <a:t>Look at your workforce – are there any skills gaps now and in the next 3-5 years? </a:t>
            </a:r>
          </a:p>
          <a:p>
            <a:r>
              <a:rPr lang="en-GB" b="1" dirty="0"/>
              <a:t>Do you have any vacancies? Have you considered an apprentice? </a:t>
            </a:r>
          </a:p>
          <a:p>
            <a:r>
              <a:rPr lang="en-GB" b="1" dirty="0"/>
              <a:t>Are you, your Headteacher and Governors aware of the apprenticeship levy and how to access the funding? </a:t>
            </a:r>
          </a:p>
          <a:p>
            <a:pPr marL="0" indent="0" algn="ctr">
              <a:buNone/>
            </a:pP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097"/>
            <a:ext cx="3228112" cy="12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6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7" y="1131094"/>
            <a:ext cx="7517823" cy="994172"/>
          </a:xfrm>
        </p:spPr>
        <p:txBody>
          <a:bodyPr/>
          <a:lstStyle/>
          <a:p>
            <a:pPr algn="r"/>
            <a:r>
              <a:rPr lang="en-GB" dirty="0"/>
              <a:t>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37845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11200" b="1" dirty="0"/>
              <a:t>Apprenticeships available in Schools </a:t>
            </a:r>
          </a:p>
          <a:p>
            <a:pPr marL="0" indent="0" algn="ctr">
              <a:buNone/>
            </a:pPr>
            <a:endParaRPr lang="en-GB" sz="5500" b="1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Level 7 for Early Years or Nursery Setting 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Level 5 for Early Years Practitioners looking to grow into leadership 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Early Years with The NCE (</a:t>
            </a:r>
            <a:r>
              <a:rPr lang="en-GB" sz="5500" u="sng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nationaleducation.college</a:t>
            </a:r>
            <a:r>
              <a:rPr lang="en-GB" sz="55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)</a:t>
            </a:r>
            <a:r>
              <a:rPr lang="en-GB" sz="55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Level 5 for Primary English/Literature Coordinators &amp; Secondary Literature/English Leaders 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OTSA (Building a Reading School) with The NCE (</a:t>
            </a:r>
            <a:r>
              <a:rPr lang="en-GB" sz="5500" u="sng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nationaleducation.college</a:t>
            </a:r>
            <a:r>
              <a:rPr lang="en-GB" sz="55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)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Level 3 for staff leading or aspiring to lead a library 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School Library Association with The NCE (</a:t>
            </a:r>
            <a:r>
              <a:rPr lang="en-GB" sz="5500" u="sng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nationaleducation.college</a:t>
            </a:r>
            <a:r>
              <a:rPr lang="en-GB" sz="5500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)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5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b="1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Curriculum Lead 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55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Level 5 for those leading or aspiring to lead an area of the curriculum.  </a:t>
            </a:r>
            <a:endParaRPr lang="en-GB" sz="5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28097"/>
            <a:ext cx="3228112" cy="12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23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326350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Contact Gemma Lenton</a:t>
            </a:r>
          </a:p>
          <a:p>
            <a:pPr marL="0" indent="0" algn="ctr">
              <a:buNone/>
            </a:pPr>
            <a:r>
              <a:rPr lang="en-GB" dirty="0"/>
              <a:t>WBC Workforce Development Specialist</a:t>
            </a: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Gemma.lenton@wokingham.gov.uk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07808 143615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2250"/>
            <a:ext cx="7886700" cy="994172"/>
          </a:xfrm>
        </p:spPr>
        <p:txBody>
          <a:bodyPr/>
          <a:lstStyle/>
          <a:p>
            <a:r>
              <a:rPr lang="en-GB" dirty="0"/>
              <a:t>    				</a:t>
            </a:r>
            <a:r>
              <a:rPr lang="en-GB" sz="2700" b="1" dirty="0"/>
              <a:t>For more information ……..</a:t>
            </a:r>
            <a:endParaRPr lang="en-GB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4408"/>
            <a:ext cx="3228112" cy="12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051463"/>
      </p:ext>
    </p:extLst>
  </p:cSld>
  <p:clrMapOvr>
    <a:masterClrMapping/>
  </p:clrMapOvr>
</p:sld>
</file>

<file path=ppt/theme/theme1.xml><?xml version="1.0" encoding="utf-8"?>
<a:theme xmlns:a="http://schemas.openxmlformats.org/drawingml/2006/main" name="WBC_AQUA">
  <a:themeElements>
    <a:clrScheme name="WBC_AQ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BC_AQ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63f4c14d-ad24-42e9-89ea-41944c85aaeb" ContentTypeId="0x01010084CAAD2E89D9450199F13641D827DA4F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lex Base Document" ma:contentTypeID="0x01010084CAAD2E89D9450199F13641D827DA4F0019DF5C679D49E942A77B8E6C2F2F4D7F" ma:contentTypeVersion="8" ma:contentTypeDescription="Flex Base Document" ma:contentTypeScope="" ma:versionID="a9e3e827640ee341a982835728de72ab">
  <xsd:schema xmlns:xsd="http://www.w3.org/2001/XMLSchema" xmlns:xs="http://www.w3.org/2001/XMLSchema" xmlns:p="http://schemas.microsoft.com/office/2006/metadata/properties" xmlns:ns2="6e675510-5d27-43f3-9e42-fdbaddd5e9d5" targetNamespace="http://schemas.microsoft.com/office/2006/metadata/properties" ma:root="true" ma:fieldsID="22c63e82628e3d20c6d4e6c6908b7235" ns2:_="">
    <xsd:import namespace="6e675510-5d27-43f3-9e42-fdbaddd5e9d5"/>
    <xsd:element name="properties">
      <xsd:complexType>
        <xsd:sequence>
          <xsd:element name="documentManagement">
            <xsd:complexType>
              <xsd:all>
                <xsd:element ref="ns2:FlexDocumentPublishStatus" minOccurs="0"/>
                <xsd:element ref="ns2:FlexDocumentVersion" minOccurs="0"/>
                <xsd:element ref="ns2:FlexDocumentOriginalGuid" minOccurs="0"/>
                <xsd:element ref="ns2:FlexDocumentSortable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75510-5d27-43f3-9e42-fdbaddd5e9d5" elementFormDefault="qualified">
    <xsd:import namespace="http://schemas.microsoft.com/office/2006/documentManagement/types"/>
    <xsd:import namespace="http://schemas.microsoft.com/office/infopath/2007/PartnerControls"/>
    <xsd:element name="FlexDocumentPublishStatus" ma:index="8" nillable="true" ma:displayName="WBC Document Publish Status" ma:internalName="FlexDocumentPublishStatus">
      <xsd:simpleType>
        <xsd:restriction base="dms:Text"/>
      </xsd:simpleType>
    </xsd:element>
    <xsd:element name="FlexDocumentVersion" ma:index="9" nillable="true" ma:displayName="WBC Document Version" ma:internalName="FlexDocumentVersion">
      <xsd:simpleType>
        <xsd:restriction base="dms:Number"/>
      </xsd:simpleType>
    </xsd:element>
    <xsd:element name="FlexDocumentOriginalGuid" ma:index="10" nillable="true" ma:displayName="WBC Document Original Id" ma:internalName="FlexDocumentOriginalGuid">
      <xsd:simpleType>
        <xsd:restriction base="dms:Text"/>
      </xsd:simpleType>
    </xsd:element>
    <xsd:element name="FlexDocumentSortableTitle" ma:index="11" nillable="true" ma:displayName="WBC Document Sortable Title" ma:hidden="true" ma:internalName="FlexDocumentSortableTitl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lexDocumentPublishStatus xmlns="6e675510-5d27-43f3-9e42-fdbaddd5e9d5" xsi:nil="true"/>
    <FlexDocumentVersion xmlns="6e675510-5d27-43f3-9e42-fdbaddd5e9d5" xsi:nil="true"/>
    <FlexDocumentOriginalGuid xmlns="6e675510-5d27-43f3-9e42-fdbaddd5e9d5" xsi:nil="true"/>
    <FlexDocumentSortableTitle xmlns="6e675510-5d27-43f3-9e42-fdbaddd5e9d5" xsi:nil="true"/>
  </documentManagement>
</p:properties>
</file>

<file path=customXml/itemProps1.xml><?xml version="1.0" encoding="utf-8"?>
<ds:datastoreItem xmlns:ds="http://schemas.openxmlformats.org/officeDocument/2006/customXml" ds:itemID="{3C85950B-4E40-4C82-B3A2-4A382FCB27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B9D4C5-6E36-4038-836A-E9427D4DDA0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D4E388C-EE36-45FE-B2F1-904E8FD2AD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675510-5d27-43f3-9e42-fdbaddd5e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735EFD-4D98-44DA-8F82-4CDF65BB296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6e675510-5d27-43f3-9e42-fdbaddd5e9d5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418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WBC_AQUA</vt:lpstr>
      <vt:lpstr>What is an Apprenticeship</vt:lpstr>
      <vt:lpstr>What are the requirements of an Apprenticeship? </vt:lpstr>
      <vt:lpstr>                             </vt:lpstr>
      <vt:lpstr>PowerPoint Presentation</vt:lpstr>
      <vt:lpstr>                             </vt:lpstr>
      <vt:lpstr>                             </vt:lpstr>
      <vt:lpstr>        For more information ……..</vt:lpstr>
    </vt:vector>
  </TitlesOfParts>
  <Company>Wokingham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ELESHA</dc:creator>
  <cp:lastModifiedBy>Gemma Lenton</cp:lastModifiedBy>
  <cp:revision>83</cp:revision>
  <dcterms:created xsi:type="dcterms:W3CDTF">2008-03-27T18:16:05Z</dcterms:created>
  <dcterms:modified xsi:type="dcterms:W3CDTF">2022-11-03T14:17:34Z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0x01010084CAAD2E89D9450199F13641D827DA4F0019DF5C679D49E942A77B8E6C2F2F4D7F</vt:lpwstr>
  </property>
  <property fmtid="{D5CDD505-2E9C-101B-9397-08002B2CF9AE}" pid="3" name="SharedWithUsers">
    <vt:lpwstr>1744;#Joanne Hinton</vt:lpwstr>
  </property>
  <property fmtid="{D5CDD505-2E9C-101B-9397-08002B2CF9AE}" pid="4" name="MSIP_Label_2b28a9a6-133a-4796-ad7d-6b90f7583680_Enabled">
    <vt:lpwstr>true</vt:lpwstr>
  </property>
  <property fmtid="{D5CDD505-2E9C-101B-9397-08002B2CF9AE}" pid="5" name="MSIP_Label_2b28a9a6-133a-4796-ad7d-6b90f7583680_SetDate">
    <vt:lpwstr>2022-11-03T14:17:34Z</vt:lpwstr>
  </property>
  <property fmtid="{D5CDD505-2E9C-101B-9397-08002B2CF9AE}" pid="6" name="MSIP_Label_2b28a9a6-133a-4796-ad7d-6b90f7583680_Method">
    <vt:lpwstr>Standard</vt:lpwstr>
  </property>
  <property fmtid="{D5CDD505-2E9C-101B-9397-08002B2CF9AE}" pid="7" name="MSIP_Label_2b28a9a6-133a-4796-ad7d-6b90f7583680_Name">
    <vt:lpwstr>Private</vt:lpwstr>
  </property>
  <property fmtid="{D5CDD505-2E9C-101B-9397-08002B2CF9AE}" pid="8" name="MSIP_Label_2b28a9a6-133a-4796-ad7d-6b90f7583680_SiteId">
    <vt:lpwstr>996ee15c-0b3e-4a6f-8e65-120a9a51821a</vt:lpwstr>
  </property>
  <property fmtid="{D5CDD505-2E9C-101B-9397-08002B2CF9AE}" pid="9" name="MSIP_Label_2b28a9a6-133a-4796-ad7d-6b90f7583680_ActionId">
    <vt:lpwstr>e4ce7d58-90af-4a82-9f72-111735b210af</vt:lpwstr>
  </property>
  <property fmtid="{D5CDD505-2E9C-101B-9397-08002B2CF9AE}" pid="10" name="MSIP_Label_2b28a9a6-133a-4796-ad7d-6b90f7583680_ContentBits">
    <vt:lpwstr>2</vt:lpwstr>
  </property>
</Properties>
</file>