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60" r:id="rId7"/>
    <p:sldId id="262" r:id="rId8"/>
    <p:sldId id="265" r:id="rId9"/>
    <p:sldId id="266" r:id="rId10"/>
    <p:sldId id="264" r:id="rId11"/>
  </p:sldIdLst>
  <p:sldSz cx="18288000" cy="10287000"/>
  <p:notesSz cx="6858000" cy="9144000"/>
  <p:embeddedFontLst>
    <p:embeddedFont>
      <p:font typeface="Aileron Heavy" panose="020B0604020202020204" charset="0"/>
      <p:regular r:id="rId12"/>
    </p:embeddedFont>
    <p:embeddedFont>
      <p:font typeface="Aileron Regular" panose="020B0604020202020204" charset="0"/>
      <p:regular r:id="rId13"/>
    </p:embeddedFont>
    <p:embeddedFont>
      <p:font typeface="Calibri" panose="020F0502020204030204" pitchFamily="34" charset="0"/>
      <p:regular r:id="rId14"/>
      <p:bold r:id="rId15"/>
      <p:italic r:id="rId16"/>
      <p:boldItalic r:id="rId17"/>
    </p:embeddedFont>
    <p:embeddedFont>
      <p:font typeface="Kollektif Bold"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954"/>
    <a:srgbClr val="485B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7F75ED-C538-449E-8710-6DD4AF98CCC2}" v="1" dt="2022-02-09T09:44:27.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93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font" Target="fonts/font4.fntdata"/><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eorgina Wisby" userId="8a2095c5-274c-46a3-b7b9-2a9fcd33ae49" providerId="ADAL" clId="{EE7F75ED-C538-449E-8710-6DD4AF98CCC2}"/>
    <pc:docChg chg="undo custSel addSld delSld modSld sldOrd">
      <pc:chgData name="Georgina Wisby" userId="8a2095c5-274c-46a3-b7b9-2a9fcd33ae49" providerId="ADAL" clId="{EE7F75ED-C538-449E-8710-6DD4AF98CCC2}" dt="2022-02-10T14:14:40.935" v="1518" actId="20577"/>
      <pc:docMkLst>
        <pc:docMk/>
      </pc:docMkLst>
      <pc:sldChg chg="modSp mod">
        <pc:chgData name="Georgina Wisby" userId="8a2095c5-274c-46a3-b7b9-2a9fcd33ae49" providerId="ADAL" clId="{EE7F75ED-C538-449E-8710-6DD4AF98CCC2}" dt="2022-02-10T14:14:40.935" v="1518" actId="20577"/>
        <pc:sldMkLst>
          <pc:docMk/>
          <pc:sldMk cId="0" sldId="257"/>
        </pc:sldMkLst>
        <pc:spChg chg="mod">
          <ac:chgData name="Georgina Wisby" userId="8a2095c5-274c-46a3-b7b9-2a9fcd33ae49" providerId="ADAL" clId="{EE7F75ED-C538-449E-8710-6DD4AF98CCC2}" dt="2022-02-10T14:14:40.935" v="1518" actId="20577"/>
          <ac:spMkLst>
            <pc:docMk/>
            <pc:sldMk cId="0" sldId="257"/>
            <ac:spMk id="10" creationId="{00000000-0000-0000-0000-000000000000}"/>
          </ac:spMkLst>
        </pc:spChg>
      </pc:sldChg>
      <pc:sldChg chg="del">
        <pc:chgData name="Georgina Wisby" userId="8a2095c5-274c-46a3-b7b9-2a9fcd33ae49" providerId="ADAL" clId="{EE7F75ED-C538-449E-8710-6DD4AF98CCC2}" dt="2022-02-08T14:56:32.751" v="0" actId="2696"/>
        <pc:sldMkLst>
          <pc:docMk/>
          <pc:sldMk cId="0" sldId="258"/>
        </pc:sldMkLst>
      </pc:sldChg>
      <pc:sldChg chg="addSp modSp mod">
        <pc:chgData name="Georgina Wisby" userId="8a2095c5-274c-46a3-b7b9-2a9fcd33ae49" providerId="ADAL" clId="{EE7F75ED-C538-449E-8710-6DD4AF98CCC2}" dt="2022-02-10T14:14:13.368" v="1454" actId="20577"/>
        <pc:sldMkLst>
          <pc:docMk/>
          <pc:sldMk cId="0" sldId="260"/>
        </pc:sldMkLst>
        <pc:spChg chg="mod">
          <ac:chgData name="Georgina Wisby" userId="8a2095c5-274c-46a3-b7b9-2a9fcd33ae49" providerId="ADAL" clId="{EE7F75ED-C538-449E-8710-6DD4AF98CCC2}" dt="2022-02-10T14:14:13.368" v="1454" actId="20577"/>
          <ac:spMkLst>
            <pc:docMk/>
            <pc:sldMk cId="0" sldId="260"/>
            <ac:spMk id="3" creationId="{00000000-0000-0000-0000-000000000000}"/>
          </ac:spMkLst>
        </pc:spChg>
        <pc:graphicFrameChg chg="add mod modGraphic">
          <ac:chgData name="Georgina Wisby" userId="8a2095c5-274c-46a3-b7b9-2a9fcd33ae49" providerId="ADAL" clId="{EE7F75ED-C538-449E-8710-6DD4AF98CCC2}" dt="2022-02-10T12:46:48.369" v="1255" actId="12385"/>
          <ac:graphicFrameMkLst>
            <pc:docMk/>
            <pc:sldMk cId="0" sldId="260"/>
            <ac:graphicFrameMk id="4" creationId="{BB1D6DD0-D30A-4562-A259-6613B74FA125}"/>
          </ac:graphicFrameMkLst>
        </pc:graphicFrameChg>
      </pc:sldChg>
      <pc:sldChg chg="modSp mod">
        <pc:chgData name="Georgina Wisby" userId="8a2095c5-274c-46a3-b7b9-2a9fcd33ae49" providerId="ADAL" clId="{EE7F75ED-C538-449E-8710-6DD4AF98CCC2}" dt="2022-02-09T09:25:41.477" v="155" actId="33524"/>
        <pc:sldMkLst>
          <pc:docMk/>
          <pc:sldMk cId="0" sldId="262"/>
        </pc:sldMkLst>
        <pc:spChg chg="mod">
          <ac:chgData name="Georgina Wisby" userId="8a2095c5-274c-46a3-b7b9-2a9fcd33ae49" providerId="ADAL" clId="{EE7F75ED-C538-449E-8710-6DD4AF98CCC2}" dt="2022-02-09T09:25:41.477" v="155" actId="33524"/>
          <ac:spMkLst>
            <pc:docMk/>
            <pc:sldMk cId="0" sldId="262"/>
            <ac:spMk id="3" creationId="{00000000-0000-0000-0000-000000000000}"/>
          </ac:spMkLst>
        </pc:spChg>
      </pc:sldChg>
      <pc:sldChg chg="modSp add mod ord">
        <pc:chgData name="Georgina Wisby" userId="8a2095c5-274c-46a3-b7b9-2a9fcd33ae49" providerId="ADAL" clId="{EE7F75ED-C538-449E-8710-6DD4AF98CCC2}" dt="2022-02-10T13:12:33.613" v="1267" actId="20577"/>
        <pc:sldMkLst>
          <pc:docMk/>
          <pc:sldMk cId="3938179921" sldId="266"/>
        </pc:sldMkLst>
        <pc:spChg chg="mod">
          <ac:chgData name="Georgina Wisby" userId="8a2095c5-274c-46a3-b7b9-2a9fcd33ae49" providerId="ADAL" clId="{EE7F75ED-C538-449E-8710-6DD4AF98CCC2}" dt="2022-02-09T09:31:38.961" v="405" actId="14100"/>
          <ac:spMkLst>
            <pc:docMk/>
            <pc:sldMk cId="3938179921" sldId="266"/>
            <ac:spMk id="4" creationId="{09018CC3-CB82-4CD1-B691-2D5C3316D743}"/>
          </ac:spMkLst>
        </pc:spChg>
        <pc:spChg chg="mod">
          <ac:chgData name="Georgina Wisby" userId="8a2095c5-274c-46a3-b7b9-2a9fcd33ae49" providerId="ADAL" clId="{EE7F75ED-C538-449E-8710-6DD4AF98CCC2}" dt="2022-02-10T13:12:33.613" v="1267" actId="20577"/>
          <ac:spMkLst>
            <pc:docMk/>
            <pc:sldMk cId="3938179921" sldId="266"/>
            <ac:spMk id="5" creationId="{A3C4D32E-EC3B-4CB0-8475-BBE500BDCC6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MSIPCMContentMarking" descr="{&quot;HashCode&quot;:1172166973,&quot;Placement&quot;:&quot;Footer&quot;,&quot;Top&quot;:789.343,&quot;Left&quot;:0.0,&quot;SlideWidth&quot;:1440,&quot;SlideHeight&quot;:810}">
            <a:extLst>
              <a:ext uri="{FF2B5EF4-FFF2-40B4-BE49-F238E27FC236}">
                <a16:creationId xmlns:a16="http://schemas.microsoft.com/office/drawing/2014/main" id="{418D23D6-9689-4A59-BCCD-1FDFD27FE0C7}"/>
              </a:ext>
            </a:extLst>
          </p:cNvPr>
          <p:cNvSpPr txBox="1"/>
          <p:nvPr userDrawn="1"/>
        </p:nvSpPr>
        <p:spPr>
          <a:xfrm>
            <a:off x="0" y="10024656"/>
            <a:ext cx="9352001"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Private: Information that contains a small amount of sensitive data which is essential to communicate with an individual but doesn’t require to be sent via secure methods.</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mailto:hoyte.swager@wokingham.gov.uk"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4F4"/>
        </a:solidFill>
        <a:effectLst/>
      </p:bgPr>
    </p:bg>
    <p:spTree>
      <p:nvGrpSpPr>
        <p:cNvPr id="1" name=""/>
        <p:cNvGrpSpPr/>
        <p:nvPr/>
      </p:nvGrpSpPr>
      <p:grpSpPr>
        <a:xfrm>
          <a:off x="0" y="0"/>
          <a:ext cx="0" cy="0"/>
          <a:chOff x="0" y="0"/>
          <a:chExt cx="0" cy="0"/>
        </a:xfrm>
      </p:grpSpPr>
      <p:pic>
        <p:nvPicPr>
          <p:cNvPr id="17" name="Picture 16" descr="A picture containing ground, outdoor&#10;&#10;Description automatically generated">
            <a:extLst>
              <a:ext uri="{FF2B5EF4-FFF2-40B4-BE49-F238E27FC236}">
                <a16:creationId xmlns:a16="http://schemas.microsoft.com/office/drawing/2014/main" id="{FEF7C558-A65C-4F5C-A50C-38ABDA3009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7426" y="-3695700"/>
            <a:ext cx="13010574" cy="17149263"/>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0800000">
            <a:off x="0" y="7065308"/>
            <a:ext cx="3221692" cy="3221692"/>
          </a:xfrm>
          <a:prstGeom prst="rect">
            <a:avLst/>
          </a:prstGeom>
        </p:spPr>
      </p:pic>
      <p:grpSp>
        <p:nvGrpSpPr>
          <p:cNvPr id="4" name="Group 4"/>
          <p:cNvGrpSpPr/>
          <p:nvPr/>
        </p:nvGrpSpPr>
        <p:grpSpPr>
          <a:xfrm rot="-8100000">
            <a:off x="-4252983" y="3307993"/>
            <a:ext cx="22404652" cy="8950886"/>
            <a:chOff x="0" y="0"/>
            <a:chExt cx="35276568" cy="14093347"/>
          </a:xfrm>
        </p:grpSpPr>
        <p:sp>
          <p:nvSpPr>
            <p:cNvPr id="5" name="Freeform 5"/>
            <p:cNvSpPr/>
            <p:nvPr/>
          </p:nvSpPr>
          <p:spPr>
            <a:xfrm>
              <a:off x="0" y="0"/>
              <a:ext cx="35276569" cy="14093346"/>
            </a:xfrm>
            <a:custGeom>
              <a:avLst/>
              <a:gdLst/>
              <a:ahLst/>
              <a:cxnLst/>
              <a:rect l="l" t="t" r="r" b="b"/>
              <a:pathLst>
                <a:path w="35276569" h="14093346">
                  <a:moveTo>
                    <a:pt x="0" y="0"/>
                  </a:moveTo>
                  <a:lnTo>
                    <a:pt x="35276569" y="0"/>
                  </a:lnTo>
                  <a:lnTo>
                    <a:pt x="35276569" y="14093346"/>
                  </a:lnTo>
                  <a:lnTo>
                    <a:pt x="0" y="14093346"/>
                  </a:lnTo>
                  <a:close/>
                </a:path>
              </a:pathLst>
            </a:custGeom>
            <a:solidFill>
              <a:srgbClr val="F1EFE1"/>
            </a:solidFill>
          </p:spPr>
        </p:sp>
      </p:grpSp>
      <p:sp>
        <p:nvSpPr>
          <p:cNvPr id="6" name="TextBox 6"/>
          <p:cNvSpPr txBox="1"/>
          <p:nvPr/>
        </p:nvSpPr>
        <p:spPr>
          <a:xfrm>
            <a:off x="1674516" y="5657995"/>
            <a:ext cx="10119112" cy="1192530"/>
          </a:xfrm>
          <a:prstGeom prst="rect">
            <a:avLst/>
          </a:prstGeom>
        </p:spPr>
        <p:txBody>
          <a:bodyPr lIns="0" tIns="0" rIns="0" bIns="0" rtlCol="0" anchor="t">
            <a:spAutoFit/>
          </a:bodyPr>
          <a:lstStyle/>
          <a:p>
            <a:pPr>
              <a:lnSpc>
                <a:spcPts val="7979"/>
              </a:lnSpc>
            </a:pPr>
            <a:r>
              <a:rPr lang="en-US" sz="7599">
                <a:solidFill>
                  <a:srgbClr val="192954"/>
                </a:solidFill>
                <a:latin typeface="Kollektif Bold"/>
              </a:rPr>
              <a:t>Energy Team Update</a:t>
            </a:r>
          </a:p>
        </p:txBody>
      </p:sp>
      <p:sp>
        <p:nvSpPr>
          <p:cNvPr id="7" name="TextBox 7"/>
          <p:cNvSpPr txBox="1"/>
          <p:nvPr/>
        </p:nvSpPr>
        <p:spPr>
          <a:xfrm>
            <a:off x="8746050" y="7732299"/>
            <a:ext cx="2508591" cy="621030"/>
          </a:xfrm>
          <a:prstGeom prst="rect">
            <a:avLst/>
          </a:prstGeom>
        </p:spPr>
        <p:txBody>
          <a:bodyPr lIns="0" tIns="0" rIns="0" bIns="0" rtlCol="0" anchor="t">
            <a:spAutoFit/>
          </a:bodyPr>
          <a:lstStyle/>
          <a:p>
            <a:pPr>
              <a:lnSpc>
                <a:spcPts val="2520"/>
              </a:lnSpc>
            </a:pPr>
            <a:r>
              <a:rPr lang="en-US" sz="1800" spc="36" dirty="0">
                <a:solidFill>
                  <a:srgbClr val="192954"/>
                </a:solidFill>
                <a:latin typeface="Aileron Heavy"/>
              </a:rPr>
              <a:t>Casey Streat</a:t>
            </a:r>
          </a:p>
          <a:p>
            <a:pPr marL="0" lvl="0" indent="0" algn="l">
              <a:lnSpc>
                <a:spcPts val="2520"/>
              </a:lnSpc>
              <a:spcBef>
                <a:spcPct val="0"/>
              </a:spcBef>
            </a:pPr>
            <a:r>
              <a:rPr lang="en-US" sz="1800" spc="36" dirty="0">
                <a:solidFill>
                  <a:srgbClr val="192954"/>
                </a:solidFill>
                <a:latin typeface="Aileron Regular"/>
              </a:rPr>
              <a:t>07834 150283 </a:t>
            </a:r>
          </a:p>
        </p:txBody>
      </p:sp>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5400000">
            <a:off x="11136547" y="3135547"/>
            <a:ext cx="7151453" cy="7151453"/>
          </a:xfrm>
          <a:prstGeom prst="rect">
            <a:avLst/>
          </a:prstGeom>
        </p:spPr>
      </p:pic>
      <p:pic>
        <p:nvPicPr>
          <p:cNvPr id="9" name="Picture 9"/>
          <p:cNvPicPr>
            <a:picLocks noChangeAspect="1"/>
          </p:cNvPicPr>
          <p:nvPr/>
        </p:nvPicPr>
        <p:blipFill>
          <a:blip r:embed="rId7"/>
          <a:srcRect/>
          <a:stretch>
            <a:fillRect/>
          </a:stretch>
        </p:blipFill>
        <p:spPr>
          <a:xfrm>
            <a:off x="1028700" y="0"/>
            <a:ext cx="3783442" cy="3783442"/>
          </a:xfrm>
          <a:prstGeom prst="rect">
            <a:avLst/>
          </a:prstGeom>
        </p:spPr>
      </p:pic>
      <p:sp>
        <p:nvSpPr>
          <p:cNvPr id="10" name="TextBox 10"/>
          <p:cNvSpPr txBox="1"/>
          <p:nvPr/>
        </p:nvSpPr>
        <p:spPr>
          <a:xfrm>
            <a:off x="1674516" y="7732299"/>
            <a:ext cx="2662995" cy="621030"/>
          </a:xfrm>
          <a:prstGeom prst="rect">
            <a:avLst/>
          </a:prstGeom>
        </p:spPr>
        <p:txBody>
          <a:bodyPr lIns="0" tIns="0" rIns="0" bIns="0" rtlCol="0" anchor="t">
            <a:spAutoFit/>
          </a:bodyPr>
          <a:lstStyle/>
          <a:p>
            <a:pPr>
              <a:lnSpc>
                <a:spcPts val="2520"/>
              </a:lnSpc>
            </a:pPr>
            <a:r>
              <a:rPr lang="en-US" sz="1800" spc="36" dirty="0">
                <a:solidFill>
                  <a:srgbClr val="192954"/>
                </a:solidFill>
                <a:latin typeface="Aileron Heavy"/>
              </a:rPr>
              <a:t>Georgina Wisby</a:t>
            </a:r>
          </a:p>
          <a:p>
            <a:pPr marL="0" lvl="0" indent="0" algn="l">
              <a:lnSpc>
                <a:spcPts val="2520"/>
              </a:lnSpc>
              <a:spcBef>
                <a:spcPct val="0"/>
              </a:spcBef>
            </a:pPr>
            <a:r>
              <a:rPr lang="en-US" sz="1800" spc="36" dirty="0">
                <a:solidFill>
                  <a:srgbClr val="192954"/>
                </a:solidFill>
                <a:latin typeface="Aileron Regular"/>
              </a:rPr>
              <a:t>07710 117674</a:t>
            </a:r>
          </a:p>
        </p:txBody>
      </p:sp>
      <p:sp>
        <p:nvSpPr>
          <p:cNvPr id="11" name="TextBox 11"/>
          <p:cNvSpPr txBox="1"/>
          <p:nvPr/>
        </p:nvSpPr>
        <p:spPr>
          <a:xfrm>
            <a:off x="4867175" y="7732299"/>
            <a:ext cx="2941099" cy="621030"/>
          </a:xfrm>
          <a:prstGeom prst="rect">
            <a:avLst/>
          </a:prstGeom>
        </p:spPr>
        <p:txBody>
          <a:bodyPr lIns="0" tIns="0" rIns="0" bIns="0" rtlCol="0" anchor="t">
            <a:spAutoFit/>
          </a:bodyPr>
          <a:lstStyle/>
          <a:p>
            <a:pPr>
              <a:lnSpc>
                <a:spcPts val="2520"/>
              </a:lnSpc>
            </a:pPr>
            <a:r>
              <a:rPr lang="en-US" sz="1800" spc="36" dirty="0">
                <a:solidFill>
                  <a:srgbClr val="192954"/>
                </a:solidFill>
                <a:latin typeface="Aileron Heavy"/>
              </a:rPr>
              <a:t>Hoyte Swager</a:t>
            </a:r>
          </a:p>
          <a:p>
            <a:pPr marL="0" lvl="0" indent="0" algn="l">
              <a:lnSpc>
                <a:spcPts val="2520"/>
              </a:lnSpc>
              <a:spcBef>
                <a:spcPct val="0"/>
              </a:spcBef>
            </a:pPr>
            <a:r>
              <a:rPr lang="en-US" sz="1800" spc="36" dirty="0">
                <a:solidFill>
                  <a:srgbClr val="192954"/>
                </a:solidFill>
                <a:latin typeface="Aileron Regular" panose="020B0604020202020204" charset="0"/>
              </a:rPr>
              <a:t>07809 310938</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1EFE1"/>
        </a:solidFill>
        <a:effectLst/>
      </p:bgPr>
    </p:bg>
    <p:spTree>
      <p:nvGrpSpPr>
        <p:cNvPr id="1" name=""/>
        <p:cNvGrpSpPr/>
        <p:nvPr/>
      </p:nvGrpSpPr>
      <p:grpSpPr>
        <a:xfrm>
          <a:off x="0" y="0"/>
          <a:ext cx="0" cy="0"/>
          <a:chOff x="0" y="0"/>
          <a:chExt cx="0" cy="0"/>
        </a:xfrm>
      </p:grpSpPr>
      <p:sp>
        <p:nvSpPr>
          <p:cNvPr id="5" name="AutoShape 5"/>
          <p:cNvSpPr/>
          <p:nvPr/>
        </p:nvSpPr>
        <p:spPr>
          <a:xfrm>
            <a:off x="1684976" y="8658293"/>
            <a:ext cx="14918048" cy="0"/>
          </a:xfrm>
          <a:prstGeom prst="line">
            <a:avLst/>
          </a:prstGeom>
          <a:ln w="9525" cap="rnd">
            <a:solidFill>
              <a:srgbClr val="000000"/>
            </a:solidFill>
            <a:prstDash val="solid"/>
            <a:headEnd type="none" w="sm" len="sm"/>
            <a:tailEnd type="none" w="sm" len="sm"/>
          </a:ln>
        </p:spPr>
      </p:sp>
      <p:sp>
        <p:nvSpPr>
          <p:cNvPr id="10" name="TextBox 10"/>
          <p:cNvSpPr txBox="1"/>
          <p:nvPr/>
        </p:nvSpPr>
        <p:spPr>
          <a:xfrm>
            <a:off x="1684976" y="3005512"/>
            <a:ext cx="15574324" cy="3430811"/>
          </a:xfrm>
          <a:prstGeom prst="rect">
            <a:avLst/>
          </a:prstGeom>
        </p:spPr>
        <p:txBody>
          <a:bodyPr wrap="square" lIns="0" tIns="0" rIns="0" bIns="0" rtlCol="0" anchor="ctr">
            <a:spAutoFit/>
          </a:bodyPr>
          <a:lstStyle/>
          <a:p>
            <a:pPr marL="589567" lvl="1" indent="-294784">
              <a:lnSpc>
                <a:spcPts val="5461"/>
              </a:lnSpc>
              <a:buFont typeface="Arial"/>
              <a:buChar char="•"/>
            </a:pPr>
            <a:r>
              <a:rPr lang="en-US" sz="2730" spc="27" dirty="0">
                <a:solidFill>
                  <a:srgbClr val="192954"/>
                </a:solidFill>
                <a:latin typeface="Aileron Regular"/>
              </a:rPr>
              <a:t>Green Tariffs/Energy Pricing</a:t>
            </a:r>
          </a:p>
          <a:p>
            <a:pPr marL="589567" lvl="1" indent="-294784">
              <a:lnSpc>
                <a:spcPts val="5461"/>
              </a:lnSpc>
              <a:buFont typeface="Arial"/>
              <a:buChar char="•"/>
            </a:pPr>
            <a:r>
              <a:rPr lang="en-US" sz="2730" spc="27" dirty="0">
                <a:solidFill>
                  <a:srgbClr val="192954"/>
                </a:solidFill>
                <a:latin typeface="Aileron Regular"/>
              </a:rPr>
              <a:t>Energy Saving Projects</a:t>
            </a:r>
          </a:p>
          <a:p>
            <a:pPr marL="589567" lvl="1" indent="-294784">
              <a:lnSpc>
                <a:spcPts val="5461"/>
              </a:lnSpc>
              <a:buFont typeface="Arial"/>
              <a:buChar char="•"/>
            </a:pPr>
            <a:r>
              <a:rPr lang="en-US" sz="2730" spc="27" dirty="0">
                <a:solidFill>
                  <a:srgbClr val="192954"/>
                </a:solidFill>
                <a:latin typeface="Aileron Regular"/>
              </a:rPr>
              <a:t>Solar, Battery and EV Rollout</a:t>
            </a:r>
          </a:p>
          <a:p>
            <a:pPr marL="589567" lvl="1" indent="-294784">
              <a:lnSpc>
                <a:spcPts val="5461"/>
              </a:lnSpc>
              <a:buFont typeface="Arial"/>
              <a:buChar char="•"/>
            </a:pPr>
            <a:r>
              <a:rPr lang="en-US" sz="2730" spc="27" dirty="0">
                <a:solidFill>
                  <a:srgbClr val="192954"/>
                </a:solidFill>
                <a:latin typeface="Aileron Regular"/>
              </a:rPr>
              <a:t>First Business Water/Water Usage Analysis</a:t>
            </a:r>
          </a:p>
          <a:p>
            <a:pPr marL="589567" lvl="1" indent="-294784">
              <a:lnSpc>
                <a:spcPts val="5461"/>
              </a:lnSpc>
              <a:buFont typeface="Arial"/>
              <a:buChar char="•"/>
            </a:pPr>
            <a:r>
              <a:rPr lang="en-US" sz="2730" spc="27" dirty="0">
                <a:solidFill>
                  <a:srgbClr val="192954"/>
                </a:solidFill>
                <a:latin typeface="Aileron Regular"/>
              </a:rPr>
              <a:t>Condition Reports</a:t>
            </a:r>
          </a:p>
        </p:txBody>
      </p:sp>
      <p:grpSp>
        <p:nvGrpSpPr>
          <p:cNvPr id="11" name="Group 11"/>
          <p:cNvGrpSpPr/>
          <p:nvPr/>
        </p:nvGrpSpPr>
        <p:grpSpPr>
          <a:xfrm>
            <a:off x="1684976" y="1516484"/>
            <a:ext cx="14918048" cy="1615528"/>
            <a:chOff x="-8767336" y="-28575"/>
            <a:chExt cx="19890731" cy="2154037"/>
          </a:xfrm>
        </p:grpSpPr>
        <p:sp>
          <p:nvSpPr>
            <p:cNvPr id="12" name="TextBox 12"/>
            <p:cNvSpPr txBox="1"/>
            <p:nvPr/>
          </p:nvSpPr>
          <p:spPr>
            <a:xfrm>
              <a:off x="0" y="1675670"/>
              <a:ext cx="11123394" cy="449792"/>
            </a:xfrm>
            <a:prstGeom prst="rect">
              <a:avLst/>
            </a:prstGeom>
          </p:spPr>
          <p:txBody>
            <a:bodyPr lIns="0" tIns="0" rIns="0" bIns="0" rtlCol="0" anchor="t">
              <a:spAutoFit/>
            </a:bodyPr>
            <a:lstStyle/>
            <a:p>
              <a:pPr>
                <a:lnSpc>
                  <a:spcPts val="2800"/>
                </a:lnSpc>
                <a:spcBef>
                  <a:spcPct val="0"/>
                </a:spcBef>
              </a:pPr>
              <a:endParaRPr/>
            </a:p>
          </p:txBody>
        </p:sp>
        <p:sp>
          <p:nvSpPr>
            <p:cNvPr id="13" name="TextBox 13"/>
            <p:cNvSpPr txBox="1"/>
            <p:nvPr/>
          </p:nvSpPr>
          <p:spPr>
            <a:xfrm>
              <a:off x="-8767336" y="-28575"/>
              <a:ext cx="19890731" cy="1008823"/>
            </a:xfrm>
            <a:prstGeom prst="rect">
              <a:avLst/>
            </a:prstGeom>
          </p:spPr>
          <p:txBody>
            <a:bodyPr wrap="square" lIns="0" tIns="0" rIns="0" bIns="0" rtlCol="0" anchor="t">
              <a:spAutoFit/>
            </a:bodyPr>
            <a:lstStyle/>
            <a:p>
              <a:pPr>
                <a:lnSpc>
                  <a:spcPts val="5880"/>
                </a:lnSpc>
              </a:pPr>
              <a:r>
                <a:rPr lang="en-US" sz="5600" dirty="0">
                  <a:solidFill>
                    <a:srgbClr val="192954"/>
                  </a:solidFill>
                  <a:latin typeface="Kollektif Bold"/>
                </a:rPr>
                <a:t>Discussing today:</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1EFE1"/>
        </a:solidFill>
        <a:effectLst/>
      </p:bgPr>
    </p:bg>
    <p:spTree>
      <p:nvGrpSpPr>
        <p:cNvPr id="1" name=""/>
        <p:cNvGrpSpPr/>
        <p:nvPr/>
      </p:nvGrpSpPr>
      <p:grpSpPr>
        <a:xfrm>
          <a:off x="0" y="0"/>
          <a:ext cx="0" cy="0"/>
          <a:chOff x="0" y="0"/>
          <a:chExt cx="0" cy="0"/>
        </a:xfrm>
      </p:grpSpPr>
      <p:sp>
        <p:nvSpPr>
          <p:cNvPr id="2" name="TextBox 2"/>
          <p:cNvSpPr txBox="1"/>
          <p:nvPr/>
        </p:nvSpPr>
        <p:spPr>
          <a:xfrm>
            <a:off x="1684976" y="1452911"/>
            <a:ext cx="10735638" cy="878205"/>
          </a:xfrm>
          <a:prstGeom prst="rect">
            <a:avLst/>
          </a:prstGeom>
        </p:spPr>
        <p:txBody>
          <a:bodyPr lIns="0" tIns="0" rIns="0" bIns="0" rtlCol="0" anchor="t">
            <a:spAutoFit/>
          </a:bodyPr>
          <a:lstStyle/>
          <a:p>
            <a:pPr>
              <a:lnSpc>
                <a:spcPts val="5880"/>
              </a:lnSpc>
            </a:pPr>
            <a:r>
              <a:rPr lang="en-US" sz="5600">
                <a:solidFill>
                  <a:srgbClr val="192954"/>
                </a:solidFill>
                <a:latin typeface="Kollektif Bold"/>
              </a:rPr>
              <a:t>Energy Pricing/Green Tariffs </a:t>
            </a:r>
          </a:p>
        </p:txBody>
      </p:sp>
      <p:sp>
        <p:nvSpPr>
          <p:cNvPr id="3" name="TextBox 3"/>
          <p:cNvSpPr txBox="1"/>
          <p:nvPr/>
        </p:nvSpPr>
        <p:spPr>
          <a:xfrm>
            <a:off x="1694354" y="2295361"/>
            <a:ext cx="15574324" cy="7386638"/>
          </a:xfrm>
          <a:prstGeom prst="rect">
            <a:avLst/>
          </a:prstGeom>
        </p:spPr>
        <p:txBody>
          <a:bodyPr lIns="0" tIns="0" rIns="0" bIns="0" rtlCol="0" anchor="ctr">
            <a:spAutoFit/>
          </a:bodyPr>
          <a:lstStyle/>
          <a:p>
            <a:pPr marL="342900" indent="-342900">
              <a:buFont typeface="Arial" panose="020B0604020202020204" pitchFamily="34" charset="0"/>
              <a:buChar char="•"/>
            </a:pPr>
            <a:r>
              <a:rPr lang="en-US" sz="3000" dirty="0">
                <a:solidFill>
                  <a:srgbClr val="192954"/>
                </a:solidFill>
                <a:latin typeface="Aileron Regular"/>
              </a:rPr>
              <a:t>Prices have been historically low – low starting position</a:t>
            </a:r>
          </a:p>
          <a:p>
            <a:pPr marL="342900" indent="-342900">
              <a:buFont typeface="Arial" panose="020B0604020202020204" pitchFamily="34" charset="0"/>
              <a:buChar char="•"/>
            </a:pPr>
            <a:r>
              <a:rPr lang="en-US" sz="3000" dirty="0">
                <a:solidFill>
                  <a:srgbClr val="192954"/>
                </a:solidFill>
                <a:latin typeface="Aileron Regular"/>
              </a:rPr>
              <a:t>WBC have historically advised to account for 10% every year, in readiness for the ‘big one’.</a:t>
            </a:r>
          </a:p>
          <a:p>
            <a:pPr marL="342900" indent="-342900">
              <a:buFont typeface="Arial" panose="020B0604020202020204" pitchFamily="34" charset="0"/>
              <a:buChar char="•"/>
            </a:pPr>
            <a:r>
              <a:rPr lang="en-GB" sz="3000" b="1" dirty="0">
                <a:solidFill>
                  <a:srgbClr val="192954"/>
                </a:solidFill>
                <a:latin typeface="Aileron Regular"/>
              </a:rPr>
              <a:t>Prices are still not confirmed &amp; can continue to increase until April 2022.</a:t>
            </a:r>
            <a:r>
              <a:rPr lang="en-GB" sz="3000" dirty="0">
                <a:solidFill>
                  <a:srgbClr val="192954"/>
                </a:solidFill>
                <a:latin typeface="Aileron Regular"/>
              </a:rPr>
              <a:t>  </a:t>
            </a:r>
          </a:p>
          <a:p>
            <a:pPr marL="342900" indent="-342900">
              <a:buFont typeface="Arial" panose="020B0604020202020204" pitchFamily="34" charset="0"/>
              <a:buChar char="•"/>
            </a:pPr>
            <a:r>
              <a:rPr lang="en-GB" sz="3000" dirty="0">
                <a:solidFill>
                  <a:srgbClr val="192954"/>
                </a:solidFill>
                <a:latin typeface="Aileron Regular"/>
              </a:rPr>
              <a:t>As of February 2022, CCS has stated a price rise on average of: </a:t>
            </a:r>
          </a:p>
          <a:p>
            <a:pPr marL="342900" indent="-342900">
              <a:buFont typeface="Arial" panose="020B0604020202020204" pitchFamily="34" charset="0"/>
              <a:buChar char="•"/>
            </a:pPr>
            <a:endParaRPr lang="en-GB" sz="3000" dirty="0">
              <a:solidFill>
                <a:srgbClr val="192954"/>
              </a:solidFill>
              <a:latin typeface="Aileron Regular"/>
            </a:endParaRPr>
          </a:p>
          <a:p>
            <a:pPr marL="342900" indent="-342900">
              <a:buFont typeface="Arial" panose="020B0604020202020204" pitchFamily="34" charset="0"/>
              <a:buChar char="•"/>
            </a:pPr>
            <a:endParaRPr lang="en-GB" sz="3000" dirty="0">
              <a:solidFill>
                <a:srgbClr val="192954"/>
              </a:solidFill>
              <a:latin typeface="Aileron Regular"/>
            </a:endParaRPr>
          </a:p>
          <a:p>
            <a:pPr marL="342900" indent="-342900">
              <a:buFont typeface="Arial" panose="020B0604020202020204" pitchFamily="34" charset="0"/>
              <a:buChar char="•"/>
            </a:pPr>
            <a:endParaRPr lang="en-GB" sz="3000" dirty="0">
              <a:solidFill>
                <a:srgbClr val="192954"/>
              </a:solidFill>
              <a:latin typeface="Aileron Regular"/>
            </a:endParaRPr>
          </a:p>
          <a:p>
            <a:pPr algn="ctr"/>
            <a:r>
              <a:rPr lang="en-US" sz="3000" dirty="0">
                <a:solidFill>
                  <a:srgbClr val="192954"/>
                </a:solidFill>
                <a:latin typeface="Aileron Regular"/>
              </a:rPr>
              <a:t>A </a:t>
            </a:r>
            <a:r>
              <a:rPr lang="en-US" sz="3000" b="1" dirty="0">
                <a:solidFill>
                  <a:srgbClr val="192954"/>
                </a:solidFill>
                <a:latin typeface="Aileron Regular"/>
              </a:rPr>
              <a:t>decrease from the figures provided in January 2022</a:t>
            </a:r>
            <a:endParaRPr lang="en-US" sz="3000" dirty="0">
              <a:solidFill>
                <a:srgbClr val="192954"/>
              </a:solidFill>
              <a:latin typeface="Aileron Regular"/>
            </a:endParaRPr>
          </a:p>
          <a:p>
            <a:pPr marL="342900" indent="-342900">
              <a:buFont typeface="Arial" panose="020B0604020202020204" pitchFamily="34" charset="0"/>
              <a:buChar char="•"/>
            </a:pPr>
            <a:r>
              <a:rPr lang="en-US" sz="3000" dirty="0">
                <a:solidFill>
                  <a:srgbClr val="192954"/>
                </a:solidFill>
                <a:latin typeface="Aileron Regular"/>
              </a:rPr>
              <a:t>Pricing is relative – looks massive, is massive but against a low start point, so relatively, still very low / competitive. </a:t>
            </a:r>
          </a:p>
          <a:p>
            <a:pPr marL="342900" indent="-342900">
              <a:buFont typeface="Arial" panose="020B0604020202020204" pitchFamily="34" charset="0"/>
              <a:buChar char="•"/>
            </a:pPr>
            <a:r>
              <a:rPr lang="en-US" sz="3000" dirty="0">
                <a:solidFill>
                  <a:srgbClr val="192954"/>
                </a:solidFill>
                <a:latin typeface="Aileron Regular"/>
              </a:rPr>
              <a:t>As before, feel free to check the market but beware of how particularly brokers price up contracts</a:t>
            </a:r>
          </a:p>
          <a:p>
            <a:pPr marL="800100" lvl="1" indent="-342900">
              <a:buFont typeface="Arial" panose="020B0604020202020204" pitchFamily="34" charset="0"/>
              <a:buChar char="•"/>
            </a:pPr>
            <a:r>
              <a:rPr lang="en-US" sz="3000" dirty="0">
                <a:solidFill>
                  <a:srgbClr val="192954"/>
                </a:solidFill>
                <a:latin typeface="Aileron Regular"/>
              </a:rPr>
              <a:t>Brokers may email schools directly over the next few months,</a:t>
            </a:r>
          </a:p>
          <a:p>
            <a:pPr marL="800100" lvl="1" indent="-342900">
              <a:buFont typeface="Arial" panose="020B0604020202020204" pitchFamily="34" charset="0"/>
              <a:buChar char="•"/>
            </a:pPr>
            <a:r>
              <a:rPr lang="en-US" sz="3000" dirty="0">
                <a:solidFill>
                  <a:srgbClr val="192954"/>
                </a:solidFill>
                <a:latin typeface="Aileron Regular"/>
              </a:rPr>
              <a:t>In essence, brokers get paid more the higher the fee to the end customer</a:t>
            </a:r>
          </a:p>
          <a:p>
            <a:pPr marL="800100" lvl="1" indent="-342900">
              <a:buFont typeface="Arial" panose="020B0604020202020204" pitchFamily="34" charset="0"/>
              <a:buChar char="•"/>
            </a:pPr>
            <a:r>
              <a:rPr lang="en-US" sz="3000" dirty="0">
                <a:solidFill>
                  <a:srgbClr val="192954"/>
                </a:solidFill>
                <a:latin typeface="Aileron Regular"/>
              </a:rPr>
              <a:t>You won’t be able to get a better deal than frameworks who buy on your behalf.</a:t>
            </a:r>
          </a:p>
        </p:txBody>
      </p:sp>
      <p:graphicFrame>
        <p:nvGraphicFramePr>
          <p:cNvPr id="4" name="Table 4">
            <a:extLst>
              <a:ext uri="{FF2B5EF4-FFF2-40B4-BE49-F238E27FC236}">
                <a16:creationId xmlns:a16="http://schemas.microsoft.com/office/drawing/2014/main" id="{BB1D6DD0-D30A-4562-A259-6613B74FA125}"/>
              </a:ext>
            </a:extLst>
          </p:cNvPr>
          <p:cNvGraphicFramePr>
            <a:graphicFrameLocks noGrp="1"/>
          </p:cNvGraphicFramePr>
          <p:nvPr>
            <p:extLst>
              <p:ext uri="{D42A27DB-BD31-4B8C-83A1-F6EECF244321}">
                <p14:modId xmlns:p14="http://schemas.microsoft.com/office/powerpoint/2010/main" val="2390374951"/>
              </p:ext>
            </p:extLst>
          </p:nvPr>
        </p:nvGraphicFramePr>
        <p:xfrm>
          <a:off x="6134100" y="4900192"/>
          <a:ext cx="6019800" cy="1112520"/>
        </p:xfrm>
        <a:graphic>
          <a:graphicData uri="http://schemas.openxmlformats.org/drawingml/2006/table">
            <a:tbl>
              <a:tblPr firstRow="1" bandRow="1">
                <a:tableStyleId>{3B4B98B0-60AC-42C2-AFA5-B58CD77FA1E5}</a:tableStyleId>
              </a:tblPr>
              <a:tblGrid>
                <a:gridCol w="1146493">
                  <a:extLst>
                    <a:ext uri="{9D8B030D-6E8A-4147-A177-3AD203B41FA5}">
                      <a16:colId xmlns:a16="http://schemas.microsoft.com/office/drawing/2014/main" val="3973025618"/>
                    </a:ext>
                  </a:extLst>
                </a:gridCol>
                <a:gridCol w="2399919">
                  <a:extLst>
                    <a:ext uri="{9D8B030D-6E8A-4147-A177-3AD203B41FA5}">
                      <a16:colId xmlns:a16="http://schemas.microsoft.com/office/drawing/2014/main" val="3734582100"/>
                    </a:ext>
                  </a:extLst>
                </a:gridCol>
                <a:gridCol w="2473388">
                  <a:extLst>
                    <a:ext uri="{9D8B030D-6E8A-4147-A177-3AD203B41FA5}">
                      <a16:colId xmlns:a16="http://schemas.microsoft.com/office/drawing/2014/main" val="1217907012"/>
                    </a:ext>
                  </a:extLst>
                </a:gridCol>
              </a:tblGrid>
              <a:tr h="370840">
                <a:tc>
                  <a:txBody>
                    <a:bodyPr/>
                    <a:lstStyle/>
                    <a:p>
                      <a:pPr algn="ctr"/>
                      <a:endParaRPr lang="en-GB" dirty="0">
                        <a:solidFill>
                          <a:schemeClr val="tx1"/>
                        </a:solidFill>
                      </a:endParaRPr>
                    </a:p>
                  </a:txBody>
                  <a:tcPr/>
                </a:tc>
                <a:tc>
                  <a:txBody>
                    <a:bodyPr/>
                    <a:lstStyle/>
                    <a:p>
                      <a:pPr algn="ctr"/>
                      <a:r>
                        <a:rPr lang="en-GB" dirty="0">
                          <a:solidFill>
                            <a:schemeClr val="tx1"/>
                          </a:solidFill>
                        </a:rPr>
                        <a:t>January 2022 - average</a:t>
                      </a:r>
                    </a:p>
                  </a:txBody>
                  <a:tcPr/>
                </a:tc>
                <a:tc>
                  <a:txBody>
                    <a:bodyPr/>
                    <a:lstStyle/>
                    <a:p>
                      <a:pPr algn="ctr"/>
                      <a:r>
                        <a:rPr lang="en-GB" dirty="0">
                          <a:solidFill>
                            <a:schemeClr val="tx1"/>
                          </a:solidFill>
                        </a:rPr>
                        <a:t>February 2022 - average</a:t>
                      </a:r>
                    </a:p>
                  </a:txBody>
                  <a:tcPr/>
                </a:tc>
                <a:extLst>
                  <a:ext uri="{0D108BD9-81ED-4DB2-BD59-A6C34878D82A}">
                    <a16:rowId xmlns:a16="http://schemas.microsoft.com/office/drawing/2014/main" val="4068787881"/>
                  </a:ext>
                </a:extLst>
              </a:tr>
              <a:tr h="370840">
                <a:tc>
                  <a:txBody>
                    <a:bodyPr/>
                    <a:lstStyle/>
                    <a:p>
                      <a:pPr algn="ctr"/>
                      <a:r>
                        <a:rPr lang="en-GB" dirty="0">
                          <a:solidFill>
                            <a:schemeClr val="tx1"/>
                          </a:solidFill>
                        </a:rPr>
                        <a:t>Electricity</a:t>
                      </a:r>
                    </a:p>
                  </a:txBody>
                  <a:tcPr/>
                </a:tc>
                <a:tc>
                  <a:txBody>
                    <a:bodyPr/>
                    <a:lstStyle/>
                    <a:p>
                      <a:pPr algn="ctr"/>
                      <a:r>
                        <a:rPr lang="en-GB" dirty="0">
                          <a:solidFill>
                            <a:schemeClr val="tx1"/>
                          </a:solidFill>
                        </a:rPr>
                        <a:t>+61%</a:t>
                      </a:r>
                    </a:p>
                  </a:txBody>
                  <a:tcPr/>
                </a:tc>
                <a:tc>
                  <a:txBody>
                    <a:bodyPr/>
                    <a:lstStyle/>
                    <a:p>
                      <a:pPr algn="ctr"/>
                      <a:r>
                        <a:rPr lang="en-GB" dirty="0">
                          <a:solidFill>
                            <a:schemeClr val="tx1"/>
                          </a:solidFill>
                        </a:rPr>
                        <a:t>+51%</a:t>
                      </a:r>
                    </a:p>
                  </a:txBody>
                  <a:tcPr/>
                </a:tc>
                <a:extLst>
                  <a:ext uri="{0D108BD9-81ED-4DB2-BD59-A6C34878D82A}">
                    <a16:rowId xmlns:a16="http://schemas.microsoft.com/office/drawing/2014/main" val="919574735"/>
                  </a:ext>
                </a:extLst>
              </a:tr>
              <a:tr h="370840">
                <a:tc>
                  <a:txBody>
                    <a:bodyPr/>
                    <a:lstStyle/>
                    <a:p>
                      <a:pPr algn="ctr"/>
                      <a:r>
                        <a:rPr lang="en-GB" dirty="0">
                          <a:solidFill>
                            <a:schemeClr val="tx1"/>
                          </a:solidFill>
                        </a:rPr>
                        <a:t>Gas</a:t>
                      </a:r>
                    </a:p>
                  </a:txBody>
                  <a:tcPr/>
                </a:tc>
                <a:tc>
                  <a:txBody>
                    <a:bodyPr/>
                    <a:lstStyle/>
                    <a:p>
                      <a:pPr algn="ctr"/>
                      <a:r>
                        <a:rPr lang="en-GB" dirty="0">
                          <a:solidFill>
                            <a:schemeClr val="tx1"/>
                          </a:solidFill>
                        </a:rPr>
                        <a:t>+117%</a:t>
                      </a:r>
                    </a:p>
                  </a:txBody>
                  <a:tcPr/>
                </a:tc>
                <a:tc>
                  <a:txBody>
                    <a:bodyPr/>
                    <a:lstStyle/>
                    <a:p>
                      <a:pPr algn="ctr"/>
                      <a:r>
                        <a:rPr lang="en-GB" dirty="0">
                          <a:solidFill>
                            <a:schemeClr val="tx1"/>
                          </a:solidFill>
                        </a:rPr>
                        <a:t>+105%</a:t>
                      </a:r>
                    </a:p>
                  </a:txBody>
                  <a:tcPr/>
                </a:tc>
                <a:extLst>
                  <a:ext uri="{0D108BD9-81ED-4DB2-BD59-A6C34878D82A}">
                    <a16:rowId xmlns:a16="http://schemas.microsoft.com/office/drawing/2014/main" val="1700987664"/>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1EFE1"/>
        </a:solidFill>
        <a:effectLst/>
      </p:bgPr>
    </p:bg>
    <p:spTree>
      <p:nvGrpSpPr>
        <p:cNvPr id="1" name=""/>
        <p:cNvGrpSpPr/>
        <p:nvPr/>
      </p:nvGrpSpPr>
      <p:grpSpPr>
        <a:xfrm>
          <a:off x="0" y="0"/>
          <a:ext cx="0" cy="0"/>
          <a:chOff x="0" y="0"/>
          <a:chExt cx="0" cy="0"/>
        </a:xfrm>
      </p:grpSpPr>
      <p:sp>
        <p:nvSpPr>
          <p:cNvPr id="2" name="TextBox 2"/>
          <p:cNvSpPr txBox="1"/>
          <p:nvPr/>
        </p:nvSpPr>
        <p:spPr>
          <a:xfrm>
            <a:off x="1684976" y="1452911"/>
            <a:ext cx="10735638" cy="756617"/>
          </a:xfrm>
          <a:prstGeom prst="rect">
            <a:avLst/>
          </a:prstGeom>
        </p:spPr>
        <p:txBody>
          <a:bodyPr lIns="0" tIns="0" rIns="0" bIns="0" rtlCol="0" anchor="t">
            <a:spAutoFit/>
          </a:bodyPr>
          <a:lstStyle/>
          <a:p>
            <a:pPr>
              <a:lnSpc>
                <a:spcPts val="5880"/>
              </a:lnSpc>
            </a:pPr>
            <a:r>
              <a:rPr lang="en-US" sz="5600" dirty="0">
                <a:solidFill>
                  <a:srgbClr val="192954"/>
                </a:solidFill>
                <a:latin typeface="Kollektif Bold"/>
              </a:rPr>
              <a:t>Energy Saving Projects</a:t>
            </a:r>
          </a:p>
        </p:txBody>
      </p:sp>
      <p:sp>
        <p:nvSpPr>
          <p:cNvPr id="3" name="TextBox 3"/>
          <p:cNvSpPr txBox="1"/>
          <p:nvPr/>
        </p:nvSpPr>
        <p:spPr>
          <a:xfrm>
            <a:off x="1684976" y="2370781"/>
            <a:ext cx="15574324" cy="6463308"/>
          </a:xfrm>
          <a:prstGeom prst="rect">
            <a:avLst/>
          </a:prstGeom>
        </p:spPr>
        <p:txBody>
          <a:bodyPr lIns="0" tIns="0" rIns="0" bIns="0" rtlCol="0" anchor="ctr">
            <a:spAutoFit/>
          </a:bodyPr>
          <a:lstStyle/>
          <a:p>
            <a:r>
              <a:rPr lang="en-US" sz="3000" dirty="0">
                <a:solidFill>
                  <a:srgbClr val="192954"/>
                </a:solidFill>
                <a:latin typeface="Aileron Regular"/>
              </a:rPr>
              <a:t>As always - we are looking for energy saving projects at schools:</a:t>
            </a:r>
          </a:p>
          <a:p>
            <a:pPr marL="481456" lvl="1" indent="-240728">
              <a:buFont typeface="Arial"/>
              <a:buChar char="•"/>
            </a:pPr>
            <a:r>
              <a:rPr lang="en-US" sz="3000" dirty="0">
                <a:solidFill>
                  <a:srgbClr val="192954"/>
                </a:solidFill>
                <a:latin typeface="Aileron Regular"/>
              </a:rPr>
              <a:t>LED Lighting</a:t>
            </a:r>
          </a:p>
          <a:p>
            <a:pPr marL="481456" lvl="1" indent="-240728">
              <a:buFont typeface="Arial"/>
              <a:buChar char="•"/>
            </a:pPr>
            <a:r>
              <a:rPr lang="en-US" sz="3000" dirty="0">
                <a:solidFill>
                  <a:srgbClr val="192954"/>
                </a:solidFill>
                <a:latin typeface="Aileron Regular"/>
              </a:rPr>
              <a:t>Insulation - pipe, cavity &amp; loft insulation</a:t>
            </a:r>
          </a:p>
          <a:p>
            <a:pPr marL="481456" lvl="1" indent="-240728">
              <a:buFont typeface="Arial"/>
              <a:buChar char="•"/>
            </a:pPr>
            <a:r>
              <a:rPr lang="en-US" sz="3000" dirty="0">
                <a:solidFill>
                  <a:srgbClr val="192954"/>
                </a:solidFill>
                <a:latin typeface="Aileron Regular"/>
              </a:rPr>
              <a:t>Heating upgrade</a:t>
            </a:r>
          </a:p>
          <a:p>
            <a:pPr marL="481456" lvl="1" indent="-240728">
              <a:buFont typeface="Arial"/>
              <a:buChar char="•"/>
            </a:pPr>
            <a:r>
              <a:rPr lang="en-US" sz="3000" dirty="0">
                <a:solidFill>
                  <a:srgbClr val="192954"/>
                </a:solidFill>
                <a:latin typeface="Aileron Regular"/>
              </a:rPr>
              <a:t>Solar PV/Battery storage</a:t>
            </a:r>
          </a:p>
          <a:p>
            <a:pPr marL="481456" lvl="1" indent="-240728">
              <a:buFont typeface="Arial"/>
              <a:buChar char="•"/>
            </a:pPr>
            <a:r>
              <a:rPr lang="en-US" sz="3000" dirty="0">
                <a:solidFill>
                  <a:srgbClr val="192954"/>
                </a:solidFill>
                <a:latin typeface="Aileron Regular"/>
              </a:rPr>
              <a:t>Electric Vehicle charging points</a:t>
            </a:r>
          </a:p>
          <a:p>
            <a:endParaRPr lang="en-US" sz="3000" dirty="0">
              <a:solidFill>
                <a:srgbClr val="192954"/>
              </a:solidFill>
              <a:latin typeface="Aileron Regular"/>
            </a:endParaRPr>
          </a:p>
          <a:p>
            <a:r>
              <a:rPr lang="en-US" sz="3000" dirty="0">
                <a:solidFill>
                  <a:srgbClr val="192954"/>
                </a:solidFill>
                <a:latin typeface="Aileron Regular"/>
              </a:rPr>
              <a:t>If you have any projects, you would like us to look into please let us know. If your site has a projects undertaken, then we request the site stays on the CCS contract.</a:t>
            </a:r>
          </a:p>
          <a:p>
            <a:endParaRPr lang="en-US" sz="3000" dirty="0">
              <a:solidFill>
                <a:srgbClr val="192954"/>
              </a:solidFill>
              <a:latin typeface="Aileron Regular"/>
            </a:endParaRPr>
          </a:p>
          <a:p>
            <a:r>
              <a:rPr lang="en-US" sz="3000" b="1" dirty="0">
                <a:solidFill>
                  <a:srgbClr val="192954"/>
                </a:solidFill>
                <a:latin typeface="Aileron Regular"/>
              </a:rPr>
              <a:t>Single Glazing Projects:</a:t>
            </a:r>
          </a:p>
          <a:p>
            <a:r>
              <a:rPr lang="en-US" sz="3000" dirty="0">
                <a:solidFill>
                  <a:srgbClr val="192954"/>
                </a:solidFill>
                <a:latin typeface="Aileron Regular"/>
              </a:rPr>
              <a:t>Casey has been working on getting the single glazing projects up and running. </a:t>
            </a:r>
          </a:p>
          <a:p>
            <a:r>
              <a:rPr lang="en-US" sz="3000" dirty="0">
                <a:solidFill>
                  <a:srgbClr val="192954"/>
                </a:solidFill>
                <a:latin typeface="Aileron Regular"/>
              </a:rPr>
              <a:t>The contractor now has all the information from sites. Casey will be getting in touch to arrange site visits &amp; arranging a suitable date for the installation.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1EFE1"/>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66914" y="-55678"/>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192954"/>
            </a:solidFill>
          </p:spPr>
        </p:sp>
      </p:grpSp>
      <p:grpSp>
        <p:nvGrpSpPr>
          <p:cNvPr id="4" name="Group 4"/>
          <p:cNvGrpSpPr/>
          <p:nvPr/>
        </p:nvGrpSpPr>
        <p:grpSpPr>
          <a:xfrm>
            <a:off x="1684976" y="1537915"/>
            <a:ext cx="5493258" cy="6428775"/>
            <a:chOff x="0" y="0"/>
            <a:chExt cx="1913890" cy="2239831"/>
          </a:xfrm>
        </p:grpSpPr>
        <p:sp>
          <p:nvSpPr>
            <p:cNvPr id="5" name="Freeform 5"/>
            <p:cNvSpPr/>
            <p:nvPr/>
          </p:nvSpPr>
          <p:spPr>
            <a:xfrm>
              <a:off x="0" y="0"/>
              <a:ext cx="1913890" cy="2239831"/>
            </a:xfrm>
            <a:custGeom>
              <a:avLst/>
              <a:gdLst/>
              <a:ahLst/>
              <a:cxnLst/>
              <a:rect l="l" t="t" r="r" b="b"/>
              <a:pathLst>
                <a:path w="1913890" h="2239831">
                  <a:moveTo>
                    <a:pt x="0" y="0"/>
                  </a:moveTo>
                  <a:lnTo>
                    <a:pt x="1913890" y="0"/>
                  </a:lnTo>
                  <a:lnTo>
                    <a:pt x="1913890" y="2239831"/>
                  </a:lnTo>
                  <a:lnTo>
                    <a:pt x="0" y="2239831"/>
                  </a:lnTo>
                  <a:close/>
                </a:path>
              </a:pathLst>
            </a:custGeom>
            <a:solidFill>
              <a:srgbClr val="7C921B"/>
            </a:solidFill>
          </p:spPr>
        </p:sp>
      </p:grpSp>
      <p:sp>
        <p:nvSpPr>
          <p:cNvPr id="8" name="AutoShape 8"/>
          <p:cNvSpPr/>
          <p:nvPr/>
        </p:nvSpPr>
        <p:spPr>
          <a:xfrm>
            <a:off x="1684976" y="8658293"/>
            <a:ext cx="14918048" cy="0"/>
          </a:xfrm>
          <a:prstGeom prst="line">
            <a:avLst/>
          </a:prstGeom>
          <a:ln w="9525" cap="rnd">
            <a:solidFill>
              <a:srgbClr val="000000"/>
            </a:solidFill>
            <a:prstDash val="solid"/>
            <a:headEnd type="none" w="sm" len="sm"/>
            <a:tailEnd type="none" w="sm" len="sm"/>
          </a:ln>
        </p:spPr>
      </p:sp>
      <p:sp>
        <p:nvSpPr>
          <p:cNvPr id="9" name="TextBox 9"/>
          <p:cNvSpPr txBox="1"/>
          <p:nvPr/>
        </p:nvSpPr>
        <p:spPr>
          <a:xfrm>
            <a:off x="7924800" y="1537915"/>
            <a:ext cx="8342545" cy="756617"/>
          </a:xfrm>
          <a:prstGeom prst="rect">
            <a:avLst/>
          </a:prstGeom>
        </p:spPr>
        <p:txBody>
          <a:bodyPr lIns="0" tIns="0" rIns="0" bIns="0" rtlCol="0" anchor="t">
            <a:spAutoFit/>
          </a:bodyPr>
          <a:lstStyle/>
          <a:p>
            <a:pPr>
              <a:lnSpc>
                <a:spcPts val="5880"/>
              </a:lnSpc>
            </a:pPr>
            <a:r>
              <a:rPr lang="en-GB" sz="5400" b="1" i="0" u="none" strike="noStrike" dirty="0">
                <a:solidFill>
                  <a:srgbClr val="192954"/>
                </a:solidFill>
                <a:effectLst/>
              </a:rPr>
              <a:t>Solar, Battery and EV </a:t>
            </a:r>
            <a:r>
              <a:rPr lang="en-GB" sz="5400" b="1" dirty="0">
                <a:solidFill>
                  <a:srgbClr val="192954"/>
                </a:solidFill>
              </a:rPr>
              <a:t>R</a:t>
            </a:r>
            <a:r>
              <a:rPr lang="en-GB" sz="5400" b="1" i="0" u="none" strike="noStrike" dirty="0">
                <a:solidFill>
                  <a:srgbClr val="192954"/>
                </a:solidFill>
                <a:effectLst/>
              </a:rPr>
              <a:t>ollout</a:t>
            </a:r>
            <a:endParaRPr lang="en-US" sz="5400" dirty="0">
              <a:solidFill>
                <a:srgbClr val="192954"/>
              </a:solidFill>
              <a:latin typeface="Kollektif Bold"/>
            </a:endParaRPr>
          </a:p>
        </p:txBody>
      </p:sp>
      <p:sp>
        <p:nvSpPr>
          <p:cNvPr id="10" name="TextBox 10"/>
          <p:cNvSpPr txBox="1"/>
          <p:nvPr/>
        </p:nvSpPr>
        <p:spPr>
          <a:xfrm>
            <a:off x="7924800" y="2720976"/>
            <a:ext cx="9334500" cy="5078313"/>
          </a:xfrm>
          <a:prstGeom prst="rect">
            <a:avLst/>
          </a:prstGeom>
        </p:spPr>
        <p:txBody>
          <a:bodyPr wrap="square" lIns="0" tIns="0" rIns="0" bIns="0" rtlCol="0" anchor="ctr">
            <a:spAutoFit/>
          </a:bodyPr>
          <a:lstStyle/>
          <a:p>
            <a:r>
              <a:rPr lang="en-GB" sz="3000" b="0" i="0" u="none" strike="noStrike" dirty="0">
                <a:solidFill>
                  <a:srgbClr val="192954"/>
                </a:solidFill>
                <a:effectLst/>
                <a:latin typeface="Aileron Regular" panose="020B0604020202020204" charset="0"/>
              </a:rPr>
              <a:t>In 2022, all schools will be approached about installing solar PV panels or extending currently solar PV, as well as installing solar PV battery storage. With the aim to start installing PV systems across sites later this year.</a:t>
            </a:r>
          </a:p>
          <a:p>
            <a:endParaRPr lang="en-GB" sz="3000" dirty="0">
              <a:solidFill>
                <a:srgbClr val="192954"/>
              </a:solidFill>
              <a:effectLst/>
              <a:latin typeface="Aileron Regular" panose="020B0604020202020204" charset="0"/>
            </a:endParaRPr>
          </a:p>
          <a:p>
            <a:r>
              <a:rPr lang="en-GB" sz="3000" b="0" i="0" u="none" strike="noStrike" dirty="0">
                <a:solidFill>
                  <a:srgbClr val="192954"/>
                </a:solidFill>
                <a:effectLst/>
                <a:latin typeface="Aileron Regular" panose="020B0604020202020204" charset="0"/>
              </a:rPr>
              <a:t>We will also be sending out an EV survey over the next few weeks, to understand whether your site requires or would like EV charging points installed. </a:t>
            </a:r>
          </a:p>
          <a:p>
            <a:endParaRPr lang="en-GB" sz="3000" dirty="0">
              <a:solidFill>
                <a:srgbClr val="192954"/>
              </a:solidFill>
              <a:effectLst/>
              <a:latin typeface="Aileron Regular" panose="020B0604020202020204" charset="0"/>
            </a:endParaRPr>
          </a:p>
          <a:p>
            <a:r>
              <a:rPr lang="en-GB" sz="3000" b="0" i="0" u="none" strike="noStrike" dirty="0">
                <a:solidFill>
                  <a:srgbClr val="192954"/>
                </a:solidFill>
                <a:effectLst/>
                <a:latin typeface="Aileron Regular" panose="020B0604020202020204" charset="0"/>
              </a:rPr>
              <a:t>For more information please email </a:t>
            </a:r>
            <a:r>
              <a:rPr lang="en-GB" sz="3000" b="1" i="0" u="none" strike="noStrike" dirty="0">
                <a:solidFill>
                  <a:srgbClr val="192954"/>
                </a:solidFill>
                <a:effectLst/>
                <a:latin typeface="Aileron Regular" panose="020B0604020202020204" charset="0"/>
              </a:rPr>
              <a:t>hoyte.swager@wokingham.gov.uk</a:t>
            </a:r>
            <a:endParaRPr lang="en-GB" sz="3000" dirty="0">
              <a:solidFill>
                <a:srgbClr val="192954"/>
              </a:solidFill>
              <a:effectLst/>
              <a:latin typeface="Aileron Regular" panose="020B0604020202020204" charset="0"/>
            </a:endParaRPr>
          </a:p>
        </p:txBody>
      </p:sp>
      <p:pic>
        <p:nvPicPr>
          <p:cNvPr id="14" name="Picture 13" descr="A group of people posing for a photo&#10;&#10;Description automatically generated with medium confidence">
            <a:extLst>
              <a:ext uri="{FF2B5EF4-FFF2-40B4-BE49-F238E27FC236}">
                <a16:creationId xmlns:a16="http://schemas.microsoft.com/office/drawing/2014/main" id="{1B9257CD-8B9C-4657-ADFD-CF84C51F38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4976" y="1537915"/>
            <a:ext cx="5493258" cy="6536998"/>
          </a:xfrm>
          <a:prstGeom prst="rect">
            <a:avLst/>
          </a:prstGeom>
        </p:spPr>
      </p:pic>
      <p:grpSp>
        <p:nvGrpSpPr>
          <p:cNvPr id="6" name="Group 6"/>
          <p:cNvGrpSpPr/>
          <p:nvPr/>
        </p:nvGrpSpPr>
        <p:grpSpPr>
          <a:xfrm rot="-5400000">
            <a:off x="5345622" y="6103449"/>
            <a:ext cx="2324542" cy="2320823"/>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485B18"/>
            </a:solidFill>
          </p:spPr>
        </p:sp>
      </p:grpSp>
    </p:spTree>
    <p:extLst>
      <p:ext uri="{BB962C8B-B14F-4D97-AF65-F5344CB8AC3E}">
        <p14:creationId xmlns:p14="http://schemas.microsoft.com/office/powerpoint/2010/main" val="3232725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1EFE1"/>
        </a:solid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09018CC3-CB82-4CD1-B691-2D5C3316D743}"/>
              </a:ext>
            </a:extLst>
          </p:cNvPr>
          <p:cNvSpPr txBox="1"/>
          <p:nvPr/>
        </p:nvSpPr>
        <p:spPr>
          <a:xfrm>
            <a:off x="1667916" y="1553424"/>
            <a:ext cx="13267284" cy="756617"/>
          </a:xfrm>
          <a:prstGeom prst="rect">
            <a:avLst/>
          </a:prstGeom>
        </p:spPr>
        <p:txBody>
          <a:bodyPr wrap="square" lIns="0" tIns="0" rIns="0" bIns="0" rtlCol="0" anchor="t">
            <a:spAutoFit/>
          </a:bodyPr>
          <a:lstStyle/>
          <a:p>
            <a:pPr>
              <a:lnSpc>
                <a:spcPts val="5880"/>
              </a:lnSpc>
            </a:pPr>
            <a:r>
              <a:rPr lang="en-GB" sz="6000" b="1" dirty="0">
                <a:solidFill>
                  <a:srgbClr val="192954"/>
                </a:solidFill>
                <a:latin typeface="Kollektif Bold"/>
              </a:rPr>
              <a:t>First Business Water / Castle Water</a:t>
            </a:r>
            <a:endParaRPr lang="en-US" sz="5600" dirty="0">
              <a:solidFill>
                <a:srgbClr val="192954"/>
              </a:solidFill>
              <a:latin typeface="Kollektif Bold"/>
            </a:endParaRPr>
          </a:p>
        </p:txBody>
      </p:sp>
      <p:sp>
        <p:nvSpPr>
          <p:cNvPr id="5" name="TextBox 3">
            <a:extLst>
              <a:ext uri="{FF2B5EF4-FFF2-40B4-BE49-F238E27FC236}">
                <a16:creationId xmlns:a16="http://schemas.microsoft.com/office/drawing/2014/main" id="{A3C4D32E-EC3B-4CB0-8475-BBE500BDCC6A}"/>
              </a:ext>
            </a:extLst>
          </p:cNvPr>
          <p:cNvSpPr txBox="1"/>
          <p:nvPr/>
        </p:nvSpPr>
        <p:spPr>
          <a:xfrm>
            <a:off x="1667916" y="2628900"/>
            <a:ext cx="15574324" cy="4616648"/>
          </a:xfrm>
          <a:prstGeom prst="rect">
            <a:avLst/>
          </a:prstGeom>
        </p:spPr>
        <p:txBody>
          <a:bodyPr lIns="0" tIns="0" rIns="0" bIns="0" rtlCol="0" anchor="ctr">
            <a:spAutoFit/>
          </a:bodyPr>
          <a:lstStyle/>
          <a:p>
            <a:r>
              <a:rPr lang="en-GB" sz="3000" dirty="0">
                <a:solidFill>
                  <a:srgbClr val="192954"/>
                </a:solidFill>
                <a:latin typeface="Aileron Regular" panose="020B0604020202020204" charset="0"/>
              </a:rPr>
              <a:t>Are you still with Castle Water, but want to move to First Business Water?</a:t>
            </a:r>
          </a:p>
          <a:p>
            <a:pPr marL="914400" lvl="1" indent="-457200">
              <a:buFont typeface="Arial" panose="020B0604020202020204" pitchFamily="34" charset="0"/>
              <a:buChar char="•"/>
            </a:pPr>
            <a:r>
              <a:rPr lang="en-GB" sz="3000" dirty="0">
                <a:solidFill>
                  <a:srgbClr val="192954"/>
                </a:solidFill>
                <a:latin typeface="Aileron Regular" panose="020B0604020202020204" charset="0"/>
              </a:rPr>
              <a:t>Payment of billing at corporate level with BWO recharging to sites, reducing admin overhead locally,</a:t>
            </a:r>
          </a:p>
          <a:p>
            <a:pPr marL="914400" lvl="1" indent="-457200">
              <a:buFont typeface="Arial" panose="020B0604020202020204" pitchFamily="34" charset="0"/>
              <a:buChar char="•"/>
            </a:pPr>
            <a:r>
              <a:rPr lang="en-GB" sz="3000" dirty="0">
                <a:solidFill>
                  <a:srgbClr val="192954"/>
                </a:solidFill>
                <a:latin typeface="Aileron Regular" panose="020B0604020202020204" charset="0"/>
              </a:rPr>
              <a:t>Introduction of AMR to allow accurate billing and early leak detection (for those sites that signed up to AMR),</a:t>
            </a:r>
          </a:p>
          <a:p>
            <a:pPr marL="914400" lvl="1" indent="-457200">
              <a:buFont typeface="Arial" panose="020B0604020202020204" pitchFamily="34" charset="0"/>
              <a:buChar char="•"/>
            </a:pPr>
            <a:r>
              <a:rPr lang="en-GB" sz="3000" dirty="0">
                <a:solidFill>
                  <a:srgbClr val="192954"/>
                </a:solidFill>
                <a:latin typeface="Aileron Regular" panose="020B0604020202020204" charset="0"/>
              </a:rPr>
              <a:t>AMR will allow access to detailed water usage data to aid in defining water saving projects</a:t>
            </a:r>
          </a:p>
          <a:p>
            <a:endParaRPr lang="en-GB" sz="3000" dirty="0">
              <a:solidFill>
                <a:srgbClr val="192954"/>
              </a:solidFill>
              <a:effectLst/>
              <a:latin typeface="Aileron Regular" panose="020B0604020202020204" charset="0"/>
            </a:endParaRPr>
          </a:p>
          <a:p>
            <a:r>
              <a:rPr lang="en-GB" sz="3000" dirty="0">
                <a:solidFill>
                  <a:srgbClr val="192954"/>
                </a:solidFill>
                <a:latin typeface="Aileron Regular" panose="020B0604020202020204" charset="0"/>
              </a:rPr>
              <a:t>Are you currently with FBW, want to know about your water usage at your site? Contact Hoyte Swager on </a:t>
            </a:r>
            <a:r>
              <a:rPr lang="en-GB" sz="3000" b="1" dirty="0">
                <a:solidFill>
                  <a:srgbClr val="192954"/>
                </a:solidFill>
                <a:latin typeface="Aileron Regular" panose="020B0604020202020204" charset="0"/>
                <a:hlinkClick r:id="rId2"/>
              </a:rPr>
              <a:t>h</a:t>
            </a:r>
            <a:r>
              <a:rPr lang="en-GB" sz="3000" b="1" i="0" u="none" strike="noStrike" dirty="0">
                <a:solidFill>
                  <a:srgbClr val="192954"/>
                </a:solidFill>
                <a:effectLst/>
                <a:latin typeface="Aileron Regular" panose="020B0604020202020204" charset="0"/>
                <a:hlinkClick r:id="rId2"/>
              </a:rPr>
              <a:t>oyte.swager@wokingham.gov.uk</a:t>
            </a:r>
            <a:r>
              <a:rPr lang="en-GB" sz="3000" dirty="0">
                <a:solidFill>
                  <a:srgbClr val="192954"/>
                </a:solidFill>
                <a:latin typeface="Aileron Regular" panose="020B0604020202020204" charset="0"/>
              </a:rPr>
              <a:t> to discuss your water usage.</a:t>
            </a:r>
            <a:endParaRPr lang="en-GB" sz="3000" dirty="0">
              <a:solidFill>
                <a:srgbClr val="192954"/>
              </a:solidFill>
              <a:effectLst/>
              <a:latin typeface="Aileron Regular" panose="020B0604020202020204" charset="0"/>
            </a:endParaRPr>
          </a:p>
        </p:txBody>
      </p:sp>
    </p:spTree>
    <p:extLst>
      <p:ext uri="{BB962C8B-B14F-4D97-AF65-F5344CB8AC3E}">
        <p14:creationId xmlns:p14="http://schemas.microsoft.com/office/powerpoint/2010/main" val="3938179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1EFE1"/>
        </a:solid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09018CC3-CB82-4CD1-B691-2D5C3316D743}"/>
              </a:ext>
            </a:extLst>
          </p:cNvPr>
          <p:cNvSpPr txBox="1"/>
          <p:nvPr/>
        </p:nvSpPr>
        <p:spPr>
          <a:xfrm>
            <a:off x="1667916" y="1553424"/>
            <a:ext cx="12259624" cy="758926"/>
          </a:xfrm>
          <a:prstGeom prst="rect">
            <a:avLst/>
          </a:prstGeom>
        </p:spPr>
        <p:txBody>
          <a:bodyPr wrap="square" lIns="0" tIns="0" rIns="0" bIns="0" rtlCol="0" anchor="t">
            <a:spAutoFit/>
          </a:bodyPr>
          <a:lstStyle/>
          <a:p>
            <a:pPr>
              <a:lnSpc>
                <a:spcPts val="5880"/>
              </a:lnSpc>
            </a:pPr>
            <a:r>
              <a:rPr lang="en-GB" sz="6000" b="1" dirty="0">
                <a:solidFill>
                  <a:srgbClr val="192954"/>
                </a:solidFill>
                <a:latin typeface="Kollektif Bold"/>
              </a:rPr>
              <a:t>Condition Reports</a:t>
            </a:r>
            <a:endParaRPr lang="en-US" sz="5600" dirty="0">
              <a:solidFill>
                <a:srgbClr val="192954"/>
              </a:solidFill>
              <a:latin typeface="Kollektif Bold"/>
            </a:endParaRPr>
          </a:p>
        </p:txBody>
      </p:sp>
      <p:sp>
        <p:nvSpPr>
          <p:cNvPr id="5" name="TextBox 3">
            <a:extLst>
              <a:ext uri="{FF2B5EF4-FFF2-40B4-BE49-F238E27FC236}">
                <a16:creationId xmlns:a16="http://schemas.microsoft.com/office/drawing/2014/main" id="{A3C4D32E-EC3B-4CB0-8475-BBE500BDCC6A}"/>
              </a:ext>
            </a:extLst>
          </p:cNvPr>
          <p:cNvSpPr txBox="1"/>
          <p:nvPr/>
        </p:nvSpPr>
        <p:spPr>
          <a:xfrm>
            <a:off x="1674740" y="2476500"/>
            <a:ext cx="15574324" cy="2769989"/>
          </a:xfrm>
          <a:prstGeom prst="rect">
            <a:avLst/>
          </a:prstGeom>
        </p:spPr>
        <p:txBody>
          <a:bodyPr lIns="0" tIns="0" rIns="0" bIns="0" rtlCol="0" anchor="ctr">
            <a:spAutoFit/>
          </a:bodyPr>
          <a:lstStyle/>
          <a:p>
            <a:r>
              <a:rPr lang="en-GB" sz="3000" b="0" i="0" u="none" strike="noStrike" dirty="0">
                <a:solidFill>
                  <a:srgbClr val="192954"/>
                </a:solidFill>
                <a:effectLst/>
                <a:latin typeface="Aileron Regular" panose="020B0604020202020204" charset="0"/>
              </a:rPr>
              <a:t>Over the next few years DfE is conducting new condition reports (CDC2) for schools across the country. The energy team can use the information provided in this report to identify potential efficiency projects and areas of interest for your school.</a:t>
            </a:r>
          </a:p>
          <a:p>
            <a:endParaRPr lang="en-GB" sz="3000" dirty="0">
              <a:solidFill>
                <a:srgbClr val="192954"/>
              </a:solidFill>
              <a:effectLst/>
              <a:latin typeface="Aileron Regular" panose="020B0604020202020204" charset="0"/>
            </a:endParaRPr>
          </a:p>
          <a:p>
            <a:r>
              <a:rPr lang="en-GB" sz="3000" b="0" i="0" u="none" strike="noStrike" dirty="0">
                <a:solidFill>
                  <a:srgbClr val="192954"/>
                </a:solidFill>
                <a:effectLst/>
                <a:latin typeface="Aileron Regular" panose="020B0604020202020204" charset="0"/>
              </a:rPr>
              <a:t>Once you receive the CDC reports please email a copy to </a:t>
            </a:r>
            <a:r>
              <a:rPr lang="en-GB" sz="3000" b="1" i="0" u="none" strike="noStrike" dirty="0">
                <a:solidFill>
                  <a:srgbClr val="192954"/>
                </a:solidFill>
                <a:effectLst/>
                <a:latin typeface="Aileron Regular" panose="020B0604020202020204" charset="0"/>
              </a:rPr>
              <a:t>casey.streat@wokingham.gov.uk</a:t>
            </a:r>
            <a:endParaRPr lang="en-GB" sz="3000" dirty="0">
              <a:solidFill>
                <a:srgbClr val="192954"/>
              </a:solidFill>
              <a:effectLst/>
              <a:latin typeface="Aileron Regular" panose="020B0604020202020204" charset="0"/>
            </a:endParaRPr>
          </a:p>
        </p:txBody>
      </p:sp>
    </p:spTree>
    <p:extLst>
      <p:ext uri="{BB962C8B-B14F-4D97-AF65-F5344CB8AC3E}">
        <p14:creationId xmlns:p14="http://schemas.microsoft.com/office/powerpoint/2010/main" val="22861367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E814D8C38522E4DB0160496B8899D2D" ma:contentTypeVersion="13" ma:contentTypeDescription="Create a new document." ma:contentTypeScope="" ma:versionID="dbcf891c7bc1bdf0ac566b6d9d374eac">
  <xsd:schema xmlns:xsd="http://www.w3.org/2001/XMLSchema" xmlns:xs="http://www.w3.org/2001/XMLSchema" xmlns:p="http://schemas.microsoft.com/office/2006/metadata/properties" xmlns:ns2="38f58c59-45e1-416c-8dfc-d04eebe9ad85" xmlns:ns3="60b0f3fc-20a2-48f1-8036-478c907e5971" targetNamespace="http://schemas.microsoft.com/office/2006/metadata/properties" ma:root="true" ma:fieldsID="3bd4711092b57fbf2b4ec26350cc694a" ns2:_="" ns3:_="">
    <xsd:import namespace="38f58c59-45e1-416c-8dfc-d04eebe9ad85"/>
    <xsd:import namespace="60b0f3fc-20a2-48f1-8036-478c907e597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AutoTags" minOccurs="0"/>
                <xsd:element ref="ns2:MediaServiceOCR"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f58c59-45e1-416c-8dfc-d04eebe9ad8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0b0f3fc-20a2-48f1-8036-478c907e597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625F02-30E9-4AC1-B84A-371F9E164E4F}">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38f58c59-45e1-416c-8dfc-d04eebe9ad85"/>
    <ds:schemaRef ds:uri="http://purl.org/dc/elements/1.1/"/>
    <ds:schemaRef ds:uri="http://schemas.microsoft.com/office/2006/metadata/properties"/>
    <ds:schemaRef ds:uri="60b0f3fc-20a2-48f1-8036-478c907e5971"/>
    <ds:schemaRef ds:uri="http://www.w3.org/XML/1998/namespace"/>
  </ds:schemaRefs>
</ds:datastoreItem>
</file>

<file path=customXml/itemProps2.xml><?xml version="1.0" encoding="utf-8"?>
<ds:datastoreItem xmlns:ds="http://schemas.openxmlformats.org/officeDocument/2006/customXml" ds:itemID="{A60537ED-9580-47F9-BFB7-187963CA11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f58c59-45e1-416c-8dfc-d04eebe9ad85"/>
    <ds:schemaRef ds:uri="60b0f3fc-20a2-48f1-8036-478c907e59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EB7C45B-C300-426A-8A75-C6680FFDF4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7849</TotalTime>
  <Words>611</Words>
  <Application>Microsoft Office PowerPoint</Application>
  <PresentationFormat>Custom</PresentationFormat>
  <Paragraphs>65</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Aileron Regular</vt:lpstr>
      <vt:lpstr>Calibri</vt:lpstr>
      <vt:lpstr>Kollektif Bold</vt:lpstr>
      <vt:lpstr>Aileron Heavy</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Team - School Business Managers Meeting</dc:title>
  <dc:creator>Georgina Wisby</dc:creator>
  <cp:lastModifiedBy>Georgina Wisby</cp:lastModifiedBy>
  <cp:revision>9</cp:revision>
  <dcterms:created xsi:type="dcterms:W3CDTF">2006-08-16T00:00:00Z</dcterms:created>
  <dcterms:modified xsi:type="dcterms:W3CDTF">2022-02-10T14:14:47Z</dcterms:modified>
  <dc:identifier>DAEtiXRhBck</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28a9a6-133a-4796-ad7d-6b90f7583680_Enabled">
    <vt:lpwstr>true</vt:lpwstr>
  </property>
  <property fmtid="{D5CDD505-2E9C-101B-9397-08002B2CF9AE}" pid="3" name="MSIP_Label_2b28a9a6-133a-4796-ad7d-6b90f7583680_SetDate">
    <vt:lpwstr>2022-02-08T14:55:28Z</vt:lpwstr>
  </property>
  <property fmtid="{D5CDD505-2E9C-101B-9397-08002B2CF9AE}" pid="4" name="MSIP_Label_2b28a9a6-133a-4796-ad7d-6b90f7583680_Method">
    <vt:lpwstr>Standard</vt:lpwstr>
  </property>
  <property fmtid="{D5CDD505-2E9C-101B-9397-08002B2CF9AE}" pid="5" name="MSIP_Label_2b28a9a6-133a-4796-ad7d-6b90f7583680_Name">
    <vt:lpwstr>Private</vt:lpwstr>
  </property>
  <property fmtid="{D5CDD505-2E9C-101B-9397-08002B2CF9AE}" pid="6" name="MSIP_Label_2b28a9a6-133a-4796-ad7d-6b90f7583680_SiteId">
    <vt:lpwstr>996ee15c-0b3e-4a6f-8e65-120a9a51821a</vt:lpwstr>
  </property>
  <property fmtid="{D5CDD505-2E9C-101B-9397-08002B2CF9AE}" pid="7" name="MSIP_Label_2b28a9a6-133a-4796-ad7d-6b90f7583680_ActionId">
    <vt:lpwstr>c682e486-7db1-4782-9cbd-ec5a13790999</vt:lpwstr>
  </property>
  <property fmtid="{D5CDD505-2E9C-101B-9397-08002B2CF9AE}" pid="8" name="MSIP_Label_2b28a9a6-133a-4796-ad7d-6b90f7583680_ContentBits">
    <vt:lpwstr>2</vt:lpwstr>
  </property>
  <property fmtid="{D5CDD505-2E9C-101B-9397-08002B2CF9AE}" pid="9" name="ContentTypeId">
    <vt:lpwstr>0x010100AE814D8C38522E4DB0160496B8899D2D</vt:lpwstr>
  </property>
</Properties>
</file>