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5"/>
  </p:notesMasterIdLst>
  <p:sldIdLst>
    <p:sldId id="261" r:id="rId6"/>
    <p:sldId id="263" r:id="rId7"/>
    <p:sldId id="272" r:id="rId8"/>
    <p:sldId id="264" r:id="rId9"/>
    <p:sldId id="266" r:id="rId10"/>
    <p:sldId id="265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B"/>
    <a:srgbClr val="004E27"/>
    <a:srgbClr val="899F00"/>
    <a:srgbClr val="C8AC54"/>
    <a:srgbClr val="C40066"/>
    <a:srgbClr val="630056"/>
    <a:srgbClr val="4F3D6C"/>
    <a:srgbClr val="6B9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50CC7-58A9-46E8-9479-61AA9EA20EC2}" v="33" dt="2022-02-10T14:04:44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3A5B3-F214-44D2-916E-3D76FAA2173F}" type="datetimeFigureOut">
              <a:rPr lang="en-GB" smtClean="0"/>
              <a:t>10/02/2022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E9AD5-AEA0-4580-AEE9-4B7264F6B5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E9AD5-AEA0-4580-AEE9-4B7264F6B56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4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39975" y="1628775"/>
            <a:ext cx="6118225" cy="1971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3716338"/>
            <a:ext cx="6119813" cy="16573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3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6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4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7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1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21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85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39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Areej.Shabaa@wokingham.gov.uk" TargetMode="External"/><Relationship Id="rId3" Type="http://schemas.openxmlformats.org/officeDocument/2006/relationships/hyperlink" Target="mailto:Schoolmeals@wokingham.gov.uk" TargetMode="External"/><Relationship Id="rId7" Type="http://schemas.openxmlformats.org/officeDocument/2006/relationships/hyperlink" Target="mailto:Abi.Culton@wokingham.gov.uk" TargetMode="External"/><Relationship Id="rId2" Type="http://schemas.openxmlformats.org/officeDocument/2006/relationships/hyperlink" Target="mailto:Procurement@wokingham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k.Brown@wokingham.gov.uk" TargetMode="External"/><Relationship Id="rId11" Type="http://schemas.openxmlformats.org/officeDocument/2006/relationships/hyperlink" Target="mailto:Jennifer.Harper@wokingham.gov.uk" TargetMode="External"/><Relationship Id="rId5" Type="http://schemas.openxmlformats.org/officeDocument/2006/relationships/hyperlink" Target="mailto:Valentina.Velcheva@wokingham.gov.uk" TargetMode="External"/><Relationship Id="rId10" Type="http://schemas.openxmlformats.org/officeDocument/2006/relationships/hyperlink" Target="mailto:Joanne.Jennings@wokingham.gov.uk" TargetMode="External"/><Relationship Id="rId4" Type="http://schemas.openxmlformats.org/officeDocument/2006/relationships/hyperlink" Target="mailto:Contract@wokingham.gov.uk" TargetMode="External"/><Relationship Id="rId9" Type="http://schemas.openxmlformats.org/officeDocument/2006/relationships/hyperlink" Target="mailto:Christopher.Morland@wokingham.gov.u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441843" y="1238358"/>
            <a:ext cx="4995809" cy="1971675"/>
          </a:xfrm>
        </p:spPr>
        <p:txBody>
          <a:bodyPr/>
          <a:lstStyle/>
          <a:p>
            <a:r>
              <a:rPr lang="en-US" altLang="en-US" dirty="0">
                <a:solidFill>
                  <a:schemeClr val="accent6"/>
                </a:solidFill>
                <a:latin typeface="Calibri" panose="020F0502020204030204" pitchFamily="34" charset="0"/>
              </a:rPr>
              <a:t>Procurement &amp; Contracts Team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542994" y="4068565"/>
            <a:ext cx="4997397" cy="1007171"/>
          </a:xfrm>
        </p:spPr>
        <p:txBody>
          <a:bodyPr/>
          <a:lstStyle/>
          <a:p>
            <a:r>
              <a:rPr lang="en-US" altLang="en-US" dirty="0"/>
              <a:t>SBM Virtual Briefing</a:t>
            </a:r>
          </a:p>
          <a:p>
            <a:r>
              <a:rPr lang="en-US" altLang="en-US" dirty="0"/>
              <a:t>17 Feb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55205" y="274638"/>
            <a:ext cx="3262045" cy="1143000"/>
          </a:xfrm>
        </p:spPr>
        <p:txBody>
          <a:bodyPr/>
          <a:lstStyle/>
          <a:p>
            <a:r>
              <a:rPr lang="en-US" altLang="en-US" dirty="0"/>
              <a:t>Introductions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1843" y="1160980"/>
            <a:ext cx="5584000" cy="4573070"/>
          </a:xfrm>
        </p:spPr>
        <p:txBody>
          <a:bodyPr/>
          <a:lstStyle/>
          <a:p>
            <a:r>
              <a:rPr lang="en-GB" sz="2000" b="1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Mark Brown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Procurement &amp; Contracts Senior Specialist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000" b="1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Chris Morland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Procurement &amp; Contracts Specialist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000" b="1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Joanne Jennings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Procurement &amp; Contracts Specialist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653356-8C18-42FA-826B-BAD4543CDB6E}"/>
              </a:ext>
            </a:extLst>
          </p:cNvPr>
          <p:cNvSpPr/>
          <p:nvPr/>
        </p:nvSpPr>
        <p:spPr bwMode="auto">
          <a:xfrm>
            <a:off x="246580" y="82193"/>
            <a:ext cx="8753582" cy="53733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9A31E3-2050-4863-9989-D5092412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Why choose Traded Services?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B9D113-21C5-4613-B8E0-9532254A6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69567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Traded Services offered by WBC provide: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Fully managed service and lifetime contract management with ongoing support, freeing up your administration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Services providing competitive rates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On-site assessment and advice on service specification (audits)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Reactive repairs to on site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H&amp;S compliance activities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Service and administration of any variations, remedial and default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Advice on contractual and technical matters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Assistance and support in the resolution of persistent or serious problems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Robust contract terms and conditions (insurance, business continuity)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All contracts with suppliers are compliant with Public Contract Regulations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3197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1D207A-B086-4F17-90D2-621F376A835B}"/>
              </a:ext>
            </a:extLst>
          </p:cNvPr>
          <p:cNvSpPr/>
          <p:nvPr/>
        </p:nvSpPr>
        <p:spPr bwMode="auto">
          <a:xfrm>
            <a:off x="195209" y="274638"/>
            <a:ext cx="8650840" cy="52836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56B73-5B2C-4486-A0D8-438389BB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660"/>
            <a:ext cx="8229600" cy="716427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School Meals Catering and Kitchen Management (SMK)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961D-848E-47F4-BBA9-A5CA8C86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4126"/>
            <a:ext cx="8229600" cy="4305942"/>
          </a:xfrm>
        </p:spPr>
        <p:txBody>
          <a:bodyPr/>
          <a:lstStyle/>
          <a:p>
            <a:r>
              <a:rPr lang="en-US" sz="1900" dirty="0"/>
              <a:t>Centrally managed school meal catering and kitchen facilities</a:t>
            </a:r>
          </a:p>
          <a:p>
            <a:r>
              <a:rPr lang="en-US" sz="1900" dirty="0"/>
              <a:t>Currently this contract being Tendered, with a new contract starting from 1</a:t>
            </a:r>
            <a:r>
              <a:rPr lang="en-US" sz="1900" baseline="30000" dirty="0"/>
              <a:t>st</a:t>
            </a:r>
            <a:r>
              <a:rPr lang="en-US" sz="1900" dirty="0"/>
              <a:t>  Aug 2022 until 31</a:t>
            </a:r>
            <a:r>
              <a:rPr lang="en-US" sz="1900" baseline="30000" dirty="0"/>
              <a:t>st</a:t>
            </a:r>
            <a:r>
              <a:rPr lang="en-US" sz="1900" dirty="0"/>
              <a:t> Jul 2025.  </a:t>
            </a:r>
          </a:p>
          <a:p>
            <a:r>
              <a:rPr lang="en-US" sz="1900" dirty="0"/>
              <a:t>This is a ‘buy back’ service to schools – Starting from just £6,500 per year*</a:t>
            </a:r>
          </a:p>
          <a:p>
            <a:r>
              <a:rPr lang="en-US" sz="1900" dirty="0"/>
              <a:t>This will provide:</a:t>
            </a:r>
          </a:p>
          <a:p>
            <a:pPr lvl="1"/>
            <a:r>
              <a:rPr lang="en-US" sz="1600" dirty="0"/>
              <a:t>Ongoing contract management and support from the Procurement team</a:t>
            </a:r>
          </a:p>
          <a:p>
            <a:pPr lvl="1"/>
            <a:r>
              <a:rPr lang="en-US" sz="1600" dirty="0"/>
              <a:t>Supported by regular site audits and review meetings with the supplier</a:t>
            </a:r>
          </a:p>
          <a:p>
            <a:pPr lvl="1"/>
            <a:r>
              <a:rPr lang="en-US" sz="1600" dirty="0"/>
              <a:t>Management of H&amp;S, monitoring of service quality, and compliance to School Food Standards</a:t>
            </a:r>
          </a:p>
          <a:p>
            <a:pPr lvl="1"/>
            <a:r>
              <a:rPr lang="en-US" sz="1600" dirty="0"/>
              <a:t>Maintenance, repair and replacement of catering eqpt</a:t>
            </a:r>
          </a:p>
          <a:p>
            <a:pPr lvl="1"/>
            <a:r>
              <a:rPr lang="en-US" sz="1600" dirty="0"/>
              <a:t>Supplier responsible for staff and recruitment and logistics</a:t>
            </a:r>
          </a:p>
          <a:p>
            <a:pPr lvl="1"/>
            <a:r>
              <a:rPr lang="en-US" sz="1600" dirty="0"/>
              <a:t>A catering supplier committed to sourcing locally, supporting the school and (where possible) employing local people.</a:t>
            </a:r>
          </a:p>
          <a:p>
            <a:pPr lvl="1"/>
            <a:r>
              <a:rPr lang="en-US" sz="1600" dirty="0"/>
              <a:t>All staff will be DBS checked</a:t>
            </a:r>
          </a:p>
          <a:p>
            <a:r>
              <a:rPr lang="en-US" sz="1900" dirty="0"/>
              <a:t>Contact for further information</a:t>
            </a:r>
            <a:r>
              <a:rPr lang="en-US" sz="2000" dirty="0"/>
              <a:t>:</a:t>
            </a:r>
          </a:p>
          <a:p>
            <a:pPr lvl="1"/>
            <a:r>
              <a:rPr lang="en-US" sz="1600" dirty="0">
                <a:hlinkClick r:id="rId2"/>
              </a:rPr>
              <a:t>Contracts@wokingham.gov.uk</a:t>
            </a:r>
            <a:endParaRPr lang="en-US" sz="1600" dirty="0"/>
          </a:p>
          <a:p>
            <a:pPr lvl="4"/>
            <a:endParaRPr lang="en-US" sz="1400" dirty="0"/>
          </a:p>
          <a:p>
            <a:pPr lvl="4"/>
            <a:endParaRPr lang="en-US" sz="1400" dirty="0"/>
          </a:p>
          <a:p>
            <a:pPr marL="0" indent="0">
              <a:buNone/>
            </a:pPr>
            <a:r>
              <a:rPr lang="en-US" sz="1400" dirty="0"/>
              <a:t>*</a:t>
            </a:r>
            <a:r>
              <a:rPr lang="en-US" sz="1400" i="1" dirty="0"/>
              <a:t>Including a Fixed management fee, kitchen maintenance fee, and £6 per pupil fee. 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3167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88DAA-EB9C-4D31-9DEE-5278F95DA87C}"/>
              </a:ext>
            </a:extLst>
          </p:cNvPr>
          <p:cNvSpPr/>
          <p:nvPr/>
        </p:nvSpPr>
        <p:spPr bwMode="auto">
          <a:xfrm>
            <a:off x="92467" y="133564"/>
            <a:ext cx="8959066" cy="5486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C4BAF-DF18-4A58-89F8-314C8AA4C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Building Cleaning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E87CF-F004-408B-B5CA-EF8779B03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9406"/>
            <a:ext cx="8229600" cy="4133850"/>
          </a:xfrm>
        </p:spPr>
        <p:txBody>
          <a:bodyPr/>
          <a:lstStyle/>
          <a:p>
            <a:r>
              <a:rPr lang="en-US" sz="2000" dirty="0"/>
              <a:t>Current contract runs to March 2023 (option to extend to 2024)</a:t>
            </a:r>
          </a:p>
          <a:p>
            <a:r>
              <a:rPr lang="en-US" sz="2000" dirty="0"/>
              <a:t>Payment direct to the supplier for the hours required </a:t>
            </a:r>
            <a:r>
              <a:rPr lang="en-US" sz="1600" dirty="0"/>
              <a:t>(example fee: School site with 26 hours per week, Approx. £13k per annum)    </a:t>
            </a:r>
            <a:endParaRPr lang="en-US" sz="2000" dirty="0"/>
          </a:p>
          <a:p>
            <a:r>
              <a:rPr lang="en-US" sz="2000" dirty="0"/>
              <a:t>No additional management fee </a:t>
            </a:r>
          </a:p>
          <a:p>
            <a:r>
              <a:rPr lang="en-US" sz="2000" dirty="0"/>
              <a:t>This will provide:</a:t>
            </a:r>
          </a:p>
          <a:p>
            <a:pPr lvl="1"/>
            <a:r>
              <a:rPr lang="en-US" sz="1600" dirty="0"/>
              <a:t>Ongoing overall contract management and support from the Procurement team</a:t>
            </a:r>
          </a:p>
          <a:p>
            <a:pPr lvl="1"/>
            <a:r>
              <a:rPr lang="en-US" sz="1600" dirty="0"/>
              <a:t>Supported by regular site audits and monthly review meetings with the supplier</a:t>
            </a:r>
          </a:p>
          <a:p>
            <a:pPr lvl="1"/>
            <a:r>
              <a:rPr lang="en-US" sz="1600" dirty="0"/>
              <a:t>Supplier with a proven track record for quality and service </a:t>
            </a:r>
          </a:p>
          <a:p>
            <a:pPr lvl="1"/>
            <a:r>
              <a:rPr lang="en-US" sz="1600" dirty="0"/>
              <a:t>Supplier responsible for staff, recruitment and logistics</a:t>
            </a:r>
          </a:p>
          <a:p>
            <a:pPr lvl="1"/>
            <a:r>
              <a:rPr lang="en-US" sz="1600" dirty="0"/>
              <a:t>All staff will be DBS checked</a:t>
            </a:r>
          </a:p>
          <a:p>
            <a:pPr lvl="1"/>
            <a:r>
              <a:rPr lang="en-US" sz="1600" dirty="0"/>
              <a:t>Flexible services depending on needs at your site</a:t>
            </a:r>
          </a:p>
          <a:p>
            <a:pPr lvl="1"/>
            <a:endParaRPr lang="en-US" sz="1600" dirty="0"/>
          </a:p>
          <a:p>
            <a:r>
              <a:rPr lang="en-GB" sz="2000" dirty="0"/>
              <a:t>Contact for further information: </a:t>
            </a:r>
            <a:r>
              <a:rPr lang="en-US" sz="2000" dirty="0">
                <a:hlinkClick r:id="rId2"/>
              </a:rPr>
              <a:t>Contracts@wokingham.gov.uk</a:t>
            </a:r>
            <a:endParaRPr lang="en-US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556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19C33-9456-41E9-99D5-00FC1DD9FEC4}"/>
              </a:ext>
            </a:extLst>
          </p:cNvPr>
          <p:cNvSpPr/>
          <p:nvPr/>
        </p:nvSpPr>
        <p:spPr bwMode="auto">
          <a:xfrm>
            <a:off x="349321" y="274638"/>
            <a:ext cx="8609744" cy="53761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17A8D-CBFF-4456-9B14-4F97182A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213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Commercial Waste and Recycling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8DFC-6995-4FBC-A253-008CEF09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787"/>
            <a:ext cx="8229600" cy="4133850"/>
          </a:xfrm>
        </p:spPr>
        <p:txBody>
          <a:bodyPr/>
          <a:lstStyle/>
          <a:p>
            <a:r>
              <a:rPr lang="en-US" sz="1600" dirty="0"/>
              <a:t>Currently this contract being Tendered, with a new contract starting from 1</a:t>
            </a:r>
            <a:r>
              <a:rPr lang="en-US" sz="1600" baseline="30000" dirty="0"/>
              <a:t>st</a:t>
            </a:r>
            <a:r>
              <a:rPr lang="en-US" sz="1600" dirty="0"/>
              <a:t> Aug 2022 until 31</a:t>
            </a:r>
            <a:r>
              <a:rPr lang="en-US" sz="1600" baseline="30000" dirty="0"/>
              <a:t>st</a:t>
            </a:r>
            <a:r>
              <a:rPr lang="en-US" sz="1600" dirty="0"/>
              <a:t> Jul 2025.  </a:t>
            </a:r>
          </a:p>
          <a:p>
            <a:r>
              <a:rPr lang="en-US" sz="1600" dirty="0"/>
              <a:t>Flexible services for your site requirements: </a:t>
            </a:r>
          </a:p>
          <a:p>
            <a:pPr lvl="1"/>
            <a:r>
              <a:rPr lang="en-US" sz="1600" dirty="0"/>
              <a:t>General waste, mixed recycling, food and/or glass waste</a:t>
            </a:r>
          </a:p>
          <a:p>
            <a:pPr lvl="1"/>
            <a:r>
              <a:rPr lang="en-US" sz="1600" dirty="0"/>
              <a:t>Bin sizes appropriate to site</a:t>
            </a:r>
          </a:p>
          <a:p>
            <a:pPr lvl="1"/>
            <a:r>
              <a:rPr lang="en-US" sz="1600" dirty="0"/>
              <a:t>Flexible collection frequency suitable for your site, including term time only    </a:t>
            </a:r>
          </a:p>
          <a:p>
            <a:r>
              <a:rPr lang="en-US" sz="1600" dirty="0"/>
              <a:t>Each school responsible for paying directly to the supplier for their chosen collection schedule. </a:t>
            </a:r>
          </a:p>
          <a:p>
            <a:r>
              <a:rPr lang="en-US" sz="1600" dirty="0"/>
              <a:t>Additional management fee per year £132 Primary and £385 Secondary</a:t>
            </a:r>
          </a:p>
          <a:p>
            <a:r>
              <a:rPr lang="en-US" sz="1600" dirty="0"/>
              <a:t>This will provide:</a:t>
            </a:r>
          </a:p>
          <a:p>
            <a:pPr lvl="1"/>
            <a:r>
              <a:rPr lang="en-US" sz="1600" dirty="0"/>
              <a:t>Ongoing overall contract management and support from the Procurement team</a:t>
            </a:r>
          </a:p>
          <a:p>
            <a:pPr lvl="1"/>
            <a:r>
              <a:rPr lang="en-US" sz="1600" dirty="0"/>
              <a:t>Supported by regular review meetings with the supplier</a:t>
            </a:r>
          </a:p>
          <a:p>
            <a:pPr lvl="1"/>
            <a:r>
              <a:rPr lang="en-US" sz="1600" dirty="0"/>
              <a:t>Advice on improving on-site waste management provided by the supplier</a:t>
            </a:r>
          </a:p>
          <a:p>
            <a:pPr lvl="1"/>
            <a:r>
              <a:rPr lang="en-US" sz="1600" dirty="0"/>
              <a:t>Supplier with a proven track record for quality and service </a:t>
            </a:r>
          </a:p>
          <a:p>
            <a:pPr lvl="1"/>
            <a:r>
              <a:rPr lang="en-US" sz="1600" dirty="0"/>
              <a:t>Supplier responsible for staff, recruitment and logistics</a:t>
            </a:r>
          </a:p>
          <a:p>
            <a:pPr lvl="1"/>
            <a:r>
              <a:rPr lang="en-US" sz="1600" dirty="0"/>
              <a:t>Flexible services depending on needs at your site</a:t>
            </a:r>
          </a:p>
          <a:p>
            <a:r>
              <a:rPr lang="en-GB" sz="1600" dirty="0"/>
              <a:t>Contact for further information: </a:t>
            </a:r>
            <a:r>
              <a:rPr lang="en-US" sz="1600" dirty="0">
                <a:hlinkClick r:id="rId2"/>
              </a:rPr>
              <a:t>Contracts@wokingham.gov.uk</a:t>
            </a:r>
            <a:endParaRPr lang="en-US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4268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E971B0-8F8E-4C01-8B40-AA70B887E4FD}"/>
              </a:ext>
            </a:extLst>
          </p:cNvPr>
          <p:cNvSpPr/>
          <p:nvPr/>
        </p:nvSpPr>
        <p:spPr bwMode="auto">
          <a:xfrm>
            <a:off x="267128" y="274638"/>
            <a:ext cx="8650841" cy="54594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14C11B-58E1-44A2-9B48-2831DF58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128" y="28058"/>
            <a:ext cx="8229600" cy="1143000"/>
          </a:xfrm>
        </p:spPr>
        <p:txBody>
          <a:bodyPr/>
          <a:lstStyle/>
          <a:p>
            <a:r>
              <a:rPr lang="en-GB" sz="4000" dirty="0">
                <a:solidFill>
                  <a:schemeClr val="accent2"/>
                </a:solidFill>
              </a:rPr>
              <a:t>Site Audits and Procurement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31593-DC66-4903-87FC-BAE9EAFDF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28" y="1109606"/>
            <a:ext cx="8229600" cy="431257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In addition to the Traded Services the Procurement Team are able to offer these services if your site chooses not to sign up but would still benefit from our advice.</a:t>
            </a:r>
          </a:p>
          <a:p>
            <a:r>
              <a:rPr lang="en-GB" sz="1500" b="1" dirty="0"/>
              <a:t>Catering operations </a:t>
            </a:r>
            <a:r>
              <a:rPr lang="en-GB" sz="1500" dirty="0"/>
              <a:t>– Site audit and report of findings / recommendations</a:t>
            </a:r>
          </a:p>
          <a:p>
            <a:pPr lvl="1"/>
            <a:r>
              <a:rPr lang="en-GB" sz="1500" dirty="0"/>
              <a:t>Set fee £350 per site</a:t>
            </a:r>
          </a:p>
          <a:p>
            <a:r>
              <a:rPr lang="en-GB" sz="1500" b="1" dirty="0"/>
              <a:t>Building Cleaning </a:t>
            </a:r>
            <a:r>
              <a:rPr lang="en-GB" sz="1500" dirty="0"/>
              <a:t>– Site audit and report of findings / recommendations</a:t>
            </a:r>
          </a:p>
          <a:p>
            <a:pPr lvl="1"/>
            <a:r>
              <a:rPr lang="en-GB" sz="1500" dirty="0"/>
              <a:t>Set fee £250 per site</a:t>
            </a:r>
          </a:p>
          <a:p>
            <a:r>
              <a:rPr lang="en-GB" sz="1500" b="1" dirty="0"/>
              <a:t>Procurement &amp; Contracts advice,</a:t>
            </a:r>
            <a:r>
              <a:rPr lang="en-GB" sz="1500" dirty="0"/>
              <a:t> where schools wish to carry out their own procurement.</a:t>
            </a:r>
          </a:p>
          <a:p>
            <a:pPr lvl="1"/>
            <a:r>
              <a:rPr lang="en-GB" sz="1500" dirty="0"/>
              <a:t>Procurement team can provide:	</a:t>
            </a:r>
          </a:p>
          <a:p>
            <a:pPr lvl="3"/>
            <a:r>
              <a:rPr lang="en-GB" sz="1500" dirty="0"/>
              <a:t>Advice and recommendations to remain compliant to the Public Contract  Regulations 2015    </a:t>
            </a:r>
          </a:p>
          <a:p>
            <a:pPr lvl="3"/>
            <a:r>
              <a:rPr lang="en-GB" sz="1500" dirty="0"/>
              <a:t>Re-tendering advice</a:t>
            </a:r>
          </a:p>
          <a:p>
            <a:pPr lvl="3"/>
            <a:r>
              <a:rPr lang="en-GB" sz="1500" dirty="0"/>
              <a:t>Advice and recommendations on Specifications</a:t>
            </a:r>
          </a:p>
          <a:p>
            <a:pPr lvl="3"/>
            <a:r>
              <a:rPr lang="en-GB" sz="1500" dirty="0"/>
              <a:t>Advice and recommendations on contract terms and conditions</a:t>
            </a:r>
          </a:p>
          <a:p>
            <a:pPr lvl="3"/>
            <a:r>
              <a:rPr lang="en-GB" sz="1500" dirty="0"/>
              <a:t>Advice dealing with evaluations of tenders </a:t>
            </a:r>
          </a:p>
          <a:p>
            <a:pPr lvl="1"/>
            <a:r>
              <a:rPr lang="en-GB" sz="1500" dirty="0"/>
              <a:t>Fee: £75 per hour or £550 per day   </a:t>
            </a:r>
          </a:p>
        </p:txBody>
      </p:sp>
    </p:spTree>
    <p:extLst>
      <p:ext uri="{BB962C8B-B14F-4D97-AF65-F5344CB8AC3E}">
        <p14:creationId xmlns:p14="http://schemas.microsoft.com/office/powerpoint/2010/main" val="210353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74153B-40F5-4748-BE23-B3902B6A969A}"/>
              </a:ext>
            </a:extLst>
          </p:cNvPr>
          <p:cNvSpPr/>
          <p:nvPr/>
        </p:nvSpPr>
        <p:spPr bwMode="auto">
          <a:xfrm>
            <a:off x="236306" y="274638"/>
            <a:ext cx="8650840" cy="54594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C6330-00E7-467E-8610-44AF2AE9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Useful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8733-5C95-406E-9BFF-2ABE03FEA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06" y="1215231"/>
            <a:ext cx="8229600" cy="4518819"/>
          </a:xfrm>
        </p:spPr>
        <p:txBody>
          <a:bodyPr/>
          <a:lstStyle/>
          <a:p>
            <a:r>
              <a:rPr lang="en-GB" sz="1800" b="1" dirty="0"/>
              <a:t>General Procurement advice or questions</a:t>
            </a:r>
            <a:r>
              <a:rPr lang="en-GB" sz="1800" dirty="0"/>
              <a:t>: 	</a:t>
            </a:r>
            <a:r>
              <a:rPr lang="en-GB" sz="1800" dirty="0">
                <a:hlinkClick r:id="rId2"/>
              </a:rPr>
              <a:t>Procurement@wokingham.gov.uk</a:t>
            </a:r>
            <a:endParaRPr lang="en-GB" sz="1800" dirty="0"/>
          </a:p>
          <a:p>
            <a:r>
              <a:rPr lang="en-GB" sz="1800" b="1" dirty="0"/>
              <a:t>Specific School Meals advice:</a:t>
            </a:r>
            <a:r>
              <a:rPr lang="en-GB" sz="1800" dirty="0"/>
              <a:t> 		</a:t>
            </a:r>
            <a:r>
              <a:rPr lang="en-GB" sz="1800" dirty="0">
                <a:hlinkClick r:id="rId3"/>
              </a:rPr>
              <a:t>Schoolmeals@wokingham.gov.uk</a:t>
            </a:r>
            <a:endParaRPr lang="en-GB" sz="1800" dirty="0"/>
          </a:p>
          <a:p>
            <a:r>
              <a:rPr lang="en-GB" sz="1800" b="1" dirty="0"/>
              <a:t>Contract Advice</a:t>
            </a:r>
            <a:r>
              <a:rPr lang="en-GB" sz="1800" dirty="0"/>
              <a:t>:			</a:t>
            </a:r>
            <a:r>
              <a:rPr lang="en-GB" sz="1800" dirty="0">
                <a:hlinkClick r:id="rId4"/>
              </a:rPr>
              <a:t>Contract@wokingham.gov.uk</a:t>
            </a:r>
            <a:endParaRPr lang="en-GB" sz="18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marL="57150" indent="0">
              <a:buNone/>
            </a:pPr>
            <a:r>
              <a:rPr lang="en-GB" sz="1800" b="1" u="sng" dirty="0"/>
              <a:t>The Procurement and Contracts Team</a:t>
            </a:r>
          </a:p>
          <a:p>
            <a:r>
              <a:rPr lang="en-GB" sz="1800" dirty="0"/>
              <a:t>Valentina Velcheva – 	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Valentina.Velcheva@wokingham.gov.uk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800" dirty="0"/>
          </a:p>
          <a:p>
            <a:r>
              <a:rPr lang="en-GB" sz="1800" dirty="0"/>
              <a:t>Mark Brown –		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Mark.Brown@wokingham.gov.uk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800" dirty="0"/>
          </a:p>
          <a:p>
            <a:r>
              <a:rPr lang="en-GB" sz="1800" dirty="0"/>
              <a:t>Abi Culton – 		</a:t>
            </a:r>
            <a:r>
              <a:rPr lang="en-GB" sz="180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Abi.Culton@wokingham.gov.uk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GB" sz="1800" dirty="0"/>
              <a:t>Areej Shabaa –		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Areej.Shabaa@wokingham.gov.uk</a:t>
            </a:r>
            <a:endParaRPr lang="en-GB" sz="1800" dirty="0"/>
          </a:p>
          <a:p>
            <a:r>
              <a:rPr lang="en-GB" sz="1800" dirty="0"/>
              <a:t>Chris Morland –		</a:t>
            </a:r>
            <a:r>
              <a:rPr lang="en-GB" sz="1800" u="sng" dirty="0">
                <a:solidFill>
                  <a:srgbClr val="33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Christopher.Morland@wokingham.gov.uk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800" dirty="0"/>
          </a:p>
          <a:p>
            <a:r>
              <a:rPr lang="en-GB" sz="1800" dirty="0"/>
              <a:t>Joanne Jennings - 	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Joanne.Jennings@wokingham.gov.uk</a:t>
            </a:r>
            <a:endParaRPr lang="en-GB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Jennifer Harper -	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  <a:hlinkClick r:id="rId11"/>
              </a:rPr>
              <a:t>Jennifer.Harper@wokingham.gov.uk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9026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5AD9C-16DC-4DF2-B28F-74784E16D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8422" y="441789"/>
            <a:ext cx="4998378" cy="529226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87470681"/>
      </p:ext>
    </p:extLst>
  </p:cSld>
  <p:clrMapOvr>
    <a:masterClrMapping/>
  </p:clrMapOvr>
</p:sld>
</file>

<file path=ppt/theme/theme1.xml><?xml version="1.0" encoding="utf-8"?>
<a:theme xmlns:a="http://schemas.openxmlformats.org/drawingml/2006/main" name="WBC_AQUA">
  <a:themeElements>
    <a:clrScheme name="WBC_AQ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WBC_AQ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lexDocumentPublishStatus xmlns="6e675510-5d27-43f3-9e42-fdbaddd5e9d5" xsi:nil="true"/>
    <FlexDocumentVersion xmlns="6e675510-5d27-43f3-9e42-fdbaddd5e9d5" xsi:nil="true"/>
    <FlexDocumentOriginalGuid xmlns="6e675510-5d27-43f3-9e42-fdbaddd5e9d5" xsi:nil="true"/>
    <FlexDocumentSortableTitle xmlns="6e675510-5d27-43f3-9e42-fdbaddd5e9d5" xsi:nil="true"/>
  </documentManagement>
</p:properties>
</file>

<file path=customXml/item2.xml><?xml version="1.0" encoding="utf-8"?>
<?mso-contentType ?>
<SharedContentType xmlns="Microsoft.SharePoint.Taxonomy.ContentTypeSync" SourceId="63f4c14d-ad24-42e9-89ea-41944c85aaeb" ContentTypeId="0x01010084CAAD2E89D9450199F13641D827DA4F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lex Base Document" ma:contentTypeID="0x01010084CAAD2E89D9450199F13641D827DA4F0019DF5C679D49E942A77B8E6C2F2F4D7F" ma:contentTypeVersion="8" ma:contentTypeDescription="Flex Base Document" ma:contentTypeScope="" ma:versionID="1dab1aa29fc42957602008f4d53cef87">
  <xsd:schema xmlns:xsd="http://www.w3.org/2001/XMLSchema" xmlns:xs="http://www.w3.org/2001/XMLSchema" xmlns:p="http://schemas.microsoft.com/office/2006/metadata/properties" xmlns:ns2="6e675510-5d27-43f3-9e42-fdbaddd5e9d5" targetNamespace="http://schemas.microsoft.com/office/2006/metadata/properties" ma:root="true" ma:fieldsID="30f862f753082e77f8bd290a69c94e22" ns2:_="">
    <xsd:import namespace="6e675510-5d27-43f3-9e42-fdbaddd5e9d5"/>
    <xsd:element name="properties">
      <xsd:complexType>
        <xsd:sequence>
          <xsd:element name="documentManagement">
            <xsd:complexType>
              <xsd:all>
                <xsd:element ref="ns2:FlexDocumentPublishStatus" minOccurs="0"/>
                <xsd:element ref="ns2:FlexDocumentVersion" minOccurs="0"/>
                <xsd:element ref="ns2:FlexDocumentOriginalGuid" minOccurs="0"/>
                <xsd:element ref="ns2:FlexDocumentSortable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75510-5d27-43f3-9e42-fdbaddd5e9d5" elementFormDefault="qualified">
    <xsd:import namespace="http://schemas.microsoft.com/office/2006/documentManagement/types"/>
    <xsd:import namespace="http://schemas.microsoft.com/office/infopath/2007/PartnerControls"/>
    <xsd:element name="FlexDocumentPublishStatus" ma:index="8" nillable="true" ma:displayName="WBC Document Publish Status" ma:internalName="FlexDocumentPublishStatus">
      <xsd:simpleType>
        <xsd:restriction base="dms:Text"/>
      </xsd:simpleType>
    </xsd:element>
    <xsd:element name="FlexDocumentVersion" ma:index="9" nillable="true" ma:displayName="WBC Document Version" ma:internalName="FlexDocumentVersion">
      <xsd:simpleType>
        <xsd:restriction base="dms:Number"/>
      </xsd:simpleType>
    </xsd:element>
    <xsd:element name="FlexDocumentOriginalGuid" ma:index="10" nillable="true" ma:displayName="WBC Document Original Id" ma:internalName="FlexDocumentOriginalGuid">
      <xsd:simpleType>
        <xsd:restriction base="dms:Text"/>
      </xsd:simpleType>
    </xsd:element>
    <xsd:element name="FlexDocumentSortableTitle" ma:index="11" nillable="true" ma:displayName="WBC Document Sortable Title" ma:hidden="true" ma:internalName="FlexDocumentSortableTitl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735EFD-4D98-44DA-8F82-4CDF65BB296B}">
  <ds:schemaRefs>
    <ds:schemaRef ds:uri="6e675510-5d27-43f3-9e42-fdbaddd5e9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B9D4C5-6E36-4038-836A-E9427D4DDA0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C85950B-4E40-4C82-B3A2-4A382FCB27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64111FC-E628-4013-ABDA-7A38634FA0F4}">
  <ds:schemaRefs>
    <ds:schemaRef ds:uri="6e675510-5d27-43f3-9e42-fdbaddd5e9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860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</vt:lpstr>
      <vt:lpstr>WBC_AQUA</vt:lpstr>
      <vt:lpstr>Procurement &amp; Contracts Team</vt:lpstr>
      <vt:lpstr>Introductions  </vt:lpstr>
      <vt:lpstr>Why choose Traded Services? </vt:lpstr>
      <vt:lpstr>School Meals Catering and Kitchen Management (SMK)</vt:lpstr>
      <vt:lpstr>Building Cleaning</vt:lpstr>
      <vt:lpstr>Commercial Waste and Recycling</vt:lpstr>
      <vt:lpstr>Site Audits and Procurement Advice</vt:lpstr>
      <vt:lpstr>Useful contacts</vt:lpstr>
      <vt:lpstr>PowerPoint Presentation</vt:lpstr>
    </vt:vector>
  </TitlesOfParts>
  <Company>Wokingham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ELESHA</dc:creator>
  <cp:lastModifiedBy>Joanne Jennings</cp:lastModifiedBy>
  <cp:revision>5</cp:revision>
  <dcterms:created xsi:type="dcterms:W3CDTF">2008-03-27T18:16:05Z</dcterms:created>
  <dcterms:modified xsi:type="dcterms:W3CDTF">2022-02-10T16:16:36Z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0x01010084CAAD2E89D9450199F13641D827DA4F0019DF5C679D49E942A77B8E6C2F2F4D7F</vt:lpwstr>
  </property>
  <property fmtid="{D5CDD505-2E9C-101B-9397-08002B2CF9AE}" pid="3" name="SharedWithUsers">
    <vt:lpwstr>1744;#Joanne Hinton</vt:lpwstr>
  </property>
  <property fmtid="{D5CDD505-2E9C-101B-9397-08002B2CF9AE}" pid="4" name="MSIP_Label_2b28a9a6-133a-4796-ad7d-6b90f7583680_Enabled">
    <vt:lpwstr>true</vt:lpwstr>
  </property>
  <property fmtid="{D5CDD505-2E9C-101B-9397-08002B2CF9AE}" pid="5" name="MSIP_Label_2b28a9a6-133a-4796-ad7d-6b90f7583680_SetDate">
    <vt:lpwstr>2021-10-07T15:33:13Z</vt:lpwstr>
  </property>
  <property fmtid="{D5CDD505-2E9C-101B-9397-08002B2CF9AE}" pid="6" name="MSIP_Label_2b28a9a6-133a-4796-ad7d-6b90f7583680_Method">
    <vt:lpwstr>Standard</vt:lpwstr>
  </property>
  <property fmtid="{D5CDD505-2E9C-101B-9397-08002B2CF9AE}" pid="7" name="MSIP_Label_2b28a9a6-133a-4796-ad7d-6b90f7583680_Name">
    <vt:lpwstr>Private</vt:lpwstr>
  </property>
  <property fmtid="{D5CDD505-2E9C-101B-9397-08002B2CF9AE}" pid="8" name="MSIP_Label_2b28a9a6-133a-4796-ad7d-6b90f7583680_SiteId">
    <vt:lpwstr>996ee15c-0b3e-4a6f-8e65-120a9a51821a</vt:lpwstr>
  </property>
  <property fmtid="{D5CDD505-2E9C-101B-9397-08002B2CF9AE}" pid="9" name="MSIP_Label_2b28a9a6-133a-4796-ad7d-6b90f7583680_ActionId">
    <vt:lpwstr>6d61ff61-cd29-4202-9095-2ce79336e64d</vt:lpwstr>
  </property>
  <property fmtid="{D5CDD505-2E9C-101B-9397-08002B2CF9AE}" pid="10" name="MSIP_Label_2b28a9a6-133a-4796-ad7d-6b90f7583680_ContentBits">
    <vt:lpwstr>2</vt:lpwstr>
  </property>
</Properties>
</file>