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7" r:id="rId5"/>
    <p:sldId id="257" r:id="rId6"/>
    <p:sldId id="263" r:id="rId7"/>
    <p:sldId id="266" r:id="rId8"/>
    <p:sldId id="268" r:id="rId9"/>
    <p:sldId id="258" r:id="rId10"/>
    <p:sldId id="269" r:id="rId11"/>
    <p:sldId id="261" r:id="rId12"/>
    <p:sldId id="270" r:id="rId13"/>
    <p:sldId id="272" r:id="rId14"/>
    <p:sldId id="259" r:id="rId15"/>
    <p:sldId id="26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226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AE7BC-480C-49F4-9DF7-5088CABDE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A08330-F4EE-4D6B-8DAD-062372ED7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32AE26-7D3A-42ED-B2E8-D177BFB889AE}"/>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AC97C3DD-FE6C-4128-A4CF-98FA8CD4BD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38A59D-144C-4337-8E8C-C1D2E6D2A037}"/>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334079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AF63-366E-41CB-9558-A0A307BAD8B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854C3E-35E8-4351-B0F2-8F487EF6CA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93FD07-2906-4D1B-B094-ECCD22C02FDC}"/>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E6E3CBB9-8442-4B10-9EE8-74C69034FB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FA0F40-B787-4642-AC16-6CE9D5DC5FAA}"/>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212599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4FF09-CE8F-493E-9AE1-6F9DE936BF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710F85-3C95-489D-9C09-98FCF70781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4FF70A-512A-4AD0-87BD-A108E2D52846}"/>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D6D999E9-5AD3-4E51-B3E3-1C7A639690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398583-6153-48DC-9023-3D8C14CAEFE8}"/>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18521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5751-110D-434C-A70A-A6430E5121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5AEAD5-544C-4208-BCFF-D27BDC63BA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668852-1313-416B-8CF9-9253BF73934F}"/>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DAADFAD3-376E-4454-B5E4-45C0CFC6E3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FCDC5-389A-42E6-97E1-721D74A4BBC2}"/>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378603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205FF-98FA-4BD1-B13F-814E4F7542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03C5DD-A5F5-43D1-A206-BB9AD2DE32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D3B2EB-C39C-46EB-87AE-C6253AFEE240}"/>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5453A033-494C-467A-9B7F-E0A4710579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5AAABE-2402-4842-B198-CAF6288E7541}"/>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59809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B351-E59B-4AE1-9B3E-2FA43E0E6E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EA2786-DA69-42CF-9E77-DC54D2F063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BDAAE0-8BAD-46B2-8DEA-88201806BD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02F648-7AF2-4D1C-AF86-8D63E4EDA8EB}"/>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6" name="Footer Placeholder 5">
            <a:extLst>
              <a:ext uri="{FF2B5EF4-FFF2-40B4-BE49-F238E27FC236}">
                <a16:creationId xmlns:a16="http://schemas.microsoft.com/office/drawing/2014/main" id="{84093E97-B06E-463F-BD20-D7077DDF2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4750AE-7ED5-44E0-A42C-2AD773F121ED}"/>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153804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11D9-CBEF-4B29-8950-F2CBCEE673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1626E4-B10C-4C27-8501-6929E1929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ECDA04-8AD8-4FCF-893F-8F2B4785D4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6E5353-1EB3-4CB8-A830-4C096FDF0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E5C43D-8550-48AE-9CAE-A6F4408D60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9641C3-2373-4926-86B0-D776E653D797}"/>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8" name="Footer Placeholder 7">
            <a:extLst>
              <a:ext uri="{FF2B5EF4-FFF2-40B4-BE49-F238E27FC236}">
                <a16:creationId xmlns:a16="http://schemas.microsoft.com/office/drawing/2014/main" id="{974ABBBB-77CE-466D-98BD-36D45F2889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43C490-9BD3-442D-B318-AD2602D159CB}"/>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63537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FBC6-8485-4576-91FB-7DC8F9D30D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A1A74A-8B61-4D43-A593-B2A6237B1EEB}"/>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4" name="Footer Placeholder 3">
            <a:extLst>
              <a:ext uri="{FF2B5EF4-FFF2-40B4-BE49-F238E27FC236}">
                <a16:creationId xmlns:a16="http://schemas.microsoft.com/office/drawing/2014/main" id="{B9DA8EFA-32E1-4844-98D6-49BF33ED8C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A22D2B-60E5-41FF-BA26-589F2888E066}"/>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314814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3DAFB-BDBF-4E14-A2A8-A1BA633C5A2D}"/>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3" name="Footer Placeholder 2">
            <a:extLst>
              <a:ext uri="{FF2B5EF4-FFF2-40B4-BE49-F238E27FC236}">
                <a16:creationId xmlns:a16="http://schemas.microsoft.com/office/drawing/2014/main" id="{384316B7-9A50-47E4-A367-FAC26DF2EC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85DF66-0EAC-45E2-AB90-0531C5DF2C1D}"/>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1512647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4D31-1CA0-4BAB-BBDA-090519E370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89A4330-61FA-4D09-845E-49F4D715B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3381B9-BE92-4136-A5AD-915102564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D7268-CAB5-4461-9330-87707A661BEB}"/>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6" name="Footer Placeholder 5">
            <a:extLst>
              <a:ext uri="{FF2B5EF4-FFF2-40B4-BE49-F238E27FC236}">
                <a16:creationId xmlns:a16="http://schemas.microsoft.com/office/drawing/2014/main" id="{2449CEC6-E09B-42F5-B32D-514D047F1D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7EDC72-6458-44EB-96DD-2991F2CCE3D1}"/>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329307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5C66-AF7D-4450-8064-3810C0977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341AB2-51EF-4A07-A501-D5C1B365C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111BA8-3315-4232-B84D-490954571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07272-E9CD-4482-A498-D4C5207EC983}"/>
              </a:ext>
            </a:extLst>
          </p:cNvPr>
          <p:cNvSpPr>
            <a:spLocks noGrp="1"/>
          </p:cNvSpPr>
          <p:nvPr>
            <p:ph type="dt" sz="half" idx="10"/>
          </p:nvPr>
        </p:nvSpPr>
        <p:spPr/>
        <p:txBody>
          <a:bodyPr/>
          <a:lstStyle/>
          <a:p>
            <a:fld id="{AB4AC5DD-29BC-4E0C-8B02-F86D18C74147}" type="datetimeFigureOut">
              <a:rPr lang="en-GB" smtClean="0"/>
              <a:t>16/02/2022</a:t>
            </a:fld>
            <a:endParaRPr lang="en-GB"/>
          </a:p>
        </p:txBody>
      </p:sp>
      <p:sp>
        <p:nvSpPr>
          <p:cNvPr id="6" name="Footer Placeholder 5">
            <a:extLst>
              <a:ext uri="{FF2B5EF4-FFF2-40B4-BE49-F238E27FC236}">
                <a16:creationId xmlns:a16="http://schemas.microsoft.com/office/drawing/2014/main" id="{81E93719-0F42-4CF3-A92E-A2F65AA3C8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509258-C343-4170-891C-040E709D7DAC}"/>
              </a:ext>
            </a:extLst>
          </p:cNvPr>
          <p:cNvSpPr>
            <a:spLocks noGrp="1"/>
          </p:cNvSpPr>
          <p:nvPr>
            <p:ph type="sldNum" sz="quarter" idx="12"/>
          </p:nvPr>
        </p:nvSpPr>
        <p:spPr/>
        <p:txBody>
          <a:bodyPr/>
          <a:lstStyle/>
          <a:p>
            <a:fld id="{003D7372-A0F3-4B84-8DF7-628CE3A1D03C}" type="slidenum">
              <a:rPr lang="en-GB" smtClean="0"/>
              <a:t>‹#›</a:t>
            </a:fld>
            <a:endParaRPr lang="en-GB"/>
          </a:p>
        </p:txBody>
      </p:sp>
    </p:spTree>
    <p:extLst>
      <p:ext uri="{BB962C8B-B14F-4D97-AF65-F5344CB8AC3E}">
        <p14:creationId xmlns:p14="http://schemas.microsoft.com/office/powerpoint/2010/main" val="2699448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CE2F3-9958-4167-96B2-BEE42888E6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45CAC5-E88F-402A-80B6-8D63C23A5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71A40F-5070-4E4F-8A34-87B66D1723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AC5DD-29BC-4E0C-8B02-F86D18C74147}" type="datetimeFigureOut">
              <a:rPr lang="en-GB" smtClean="0"/>
              <a:t>16/02/2022</a:t>
            </a:fld>
            <a:endParaRPr lang="en-GB"/>
          </a:p>
        </p:txBody>
      </p:sp>
      <p:sp>
        <p:nvSpPr>
          <p:cNvPr id="5" name="Footer Placeholder 4">
            <a:extLst>
              <a:ext uri="{FF2B5EF4-FFF2-40B4-BE49-F238E27FC236}">
                <a16:creationId xmlns:a16="http://schemas.microsoft.com/office/drawing/2014/main" id="{0E226DEF-81E7-4251-BAF3-66EE8021DE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324F55-8EED-439A-9E99-4952FC47ED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D7372-A0F3-4B84-8DF7-628CE3A1D03C}" type="slidenum">
              <a:rPr lang="en-GB" smtClean="0"/>
              <a:t>‹#›</a:t>
            </a:fld>
            <a:endParaRPr lang="en-GB"/>
          </a:p>
        </p:txBody>
      </p:sp>
    </p:spTree>
    <p:extLst>
      <p:ext uri="{BB962C8B-B14F-4D97-AF65-F5344CB8AC3E}">
        <p14:creationId xmlns:p14="http://schemas.microsoft.com/office/powerpoint/2010/main" val="1903260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publications/coronavirus-covid-19-workforce-fund-for-schools/coronavirus-covid-19-workforce-fund-to-support-schools-with-costs-of-staff-absences-from-22-november-to-31-december-202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get-help-with-technology-conditions-of-internet-access-and-device-grants/get-help-with-technology-programme-claim-form-guidance?es_c=DB9FFC60823A982FB4B1DE4EA6C116B0&amp;es_cl=A9B510B3523C306FE3B11FA79E34EA5E&amp;es_id=9d%c2%a3o3" TargetMode="External"/><Relationship Id="rId2" Type="http://schemas.openxmlformats.org/officeDocument/2006/relationships/hyperlink" Target="https://eur03.safelinks.protection.outlook.com/?url=https%3A%2F%2Fnews.esfagov.uk%2FC92987516D57409F7007BAFB43075783116C023DBDE92AE385DBA8E71752A9E6%2F1A9B6E261D5CD0B7BF6CB6DF982AC124%2FLE35&amp;data=04%7C01%7Cdiana.hollis%40wokingham.gov.uk%7Cffd7f6bc77db4ec56ccf08d9f1595bda%7C996ee15c0b3e4a6f8e65120a9a51821a%7C0%7C0%7C637806188373550632%7CUnknown%7CTWFpbGZsb3d8eyJWIjoiMC4wLjAwMDAiLCJQIjoiV2luMzIiLCJBTiI6Ik1haWwiLCJXVCI6Mn0%3D%7C3000&amp;sdata=afhjZo4An7IHpfRajiymL%2BeHugGq1wKMdQyHTUizdIU%3D&amp;reserved=0" TargetMode="External"/><Relationship Id="rId1" Type="http://schemas.openxmlformats.org/officeDocument/2006/relationships/slideLayout" Target="../slideLayouts/slideLayout2.xml"/><Relationship Id="rId4" Type="http://schemas.openxmlformats.org/officeDocument/2006/relationships/hyperlink" Target="https://eur03.safelinks.protection.outlook.com/?url=https%3A%2F%2Fnews.esfagov.uk%2F11CE50C527A1D453CBCCCCFBB219A5999266CE963B5E8529BC0C9936BBEE9007%2F1A9B6E261D5CD0B7BF6CB6DF982AC124%2FLE35&amp;data=04%7C01%7Cdiana.hollis%40wokingham.gov.uk%7Cffd7f6bc77db4ec56ccf08d9f1595bda%7C996ee15c0b3e4a6f8e65120a9a51821a%7C0%7C0%7C637806188373550632%7CUnknown%7CTWFpbGZsb3d8eyJWIjoiMC4wLjAwMDAiLCJQIjoiV2luMzIiLCJBTiI6Ik1haWwiLCJXVCI6Mn0%3D%7C3000&amp;sdata=6w0JwXUK3CHHaVA8Q33ovUz1mkLkMXJMvyzEnlCOqEk%3D&amp;reserved=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ENDFinance@wokingham.gov.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sh.wokingham.gov.uk/leadership/finance/closedow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okingham.moderngov.co.uk/documents/g4016/Public%20reports%20pack%2012th-Jan-2022%2010.00%20Schools%20Forum.pdf?T=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93E2-13B0-42B3-8ADD-1A29576D71F7}"/>
              </a:ext>
            </a:extLst>
          </p:cNvPr>
          <p:cNvSpPr>
            <a:spLocks noGrp="1"/>
          </p:cNvSpPr>
          <p:nvPr>
            <p:ph type="ctrTitle"/>
          </p:nvPr>
        </p:nvSpPr>
        <p:spPr/>
        <p:txBody>
          <a:bodyPr/>
          <a:lstStyle/>
          <a:p>
            <a:r>
              <a:rPr lang="en-GB" dirty="0"/>
              <a:t>Schools Finance Briefing</a:t>
            </a:r>
          </a:p>
        </p:txBody>
      </p:sp>
      <p:sp>
        <p:nvSpPr>
          <p:cNvPr id="3" name="Subtitle 2">
            <a:extLst>
              <a:ext uri="{FF2B5EF4-FFF2-40B4-BE49-F238E27FC236}">
                <a16:creationId xmlns:a16="http://schemas.microsoft.com/office/drawing/2014/main" id="{17F205E8-D546-45F0-80BA-901737D502EA}"/>
              </a:ext>
            </a:extLst>
          </p:cNvPr>
          <p:cNvSpPr>
            <a:spLocks noGrp="1"/>
          </p:cNvSpPr>
          <p:nvPr>
            <p:ph type="subTitle" idx="1"/>
          </p:nvPr>
        </p:nvSpPr>
        <p:spPr/>
        <p:txBody>
          <a:bodyPr/>
          <a:lstStyle/>
          <a:p>
            <a:r>
              <a:rPr lang="en-GB" dirty="0"/>
              <a:t>Thursday 17</a:t>
            </a:r>
            <a:r>
              <a:rPr lang="en-GB" baseline="30000" dirty="0"/>
              <a:t>th</a:t>
            </a:r>
            <a:r>
              <a:rPr lang="en-GB" dirty="0"/>
              <a:t> February 2022</a:t>
            </a:r>
          </a:p>
          <a:p>
            <a:r>
              <a:rPr lang="en-GB" dirty="0"/>
              <a:t>Katherine Vernon</a:t>
            </a:r>
          </a:p>
          <a:p>
            <a:endParaRPr lang="en-GB" dirty="0"/>
          </a:p>
          <a:p>
            <a:endParaRPr lang="en-GB" dirty="0"/>
          </a:p>
        </p:txBody>
      </p:sp>
      <p:pic>
        <p:nvPicPr>
          <p:cNvPr id="4" name="Picture 3">
            <a:extLst>
              <a:ext uri="{FF2B5EF4-FFF2-40B4-BE49-F238E27FC236}">
                <a16:creationId xmlns:a16="http://schemas.microsoft.com/office/drawing/2014/main" id="{3D207FBB-B374-49E0-AAD4-B930122EB3B1}"/>
              </a:ext>
            </a:extLst>
          </p:cNvPr>
          <p:cNvPicPr>
            <a:picLocks noChangeAspect="1"/>
          </p:cNvPicPr>
          <p:nvPr/>
        </p:nvPicPr>
        <p:blipFill>
          <a:blip r:embed="rId2"/>
          <a:stretch>
            <a:fillRect/>
          </a:stretch>
        </p:blipFill>
        <p:spPr>
          <a:xfrm>
            <a:off x="8538463" y="4958329"/>
            <a:ext cx="2944623" cy="1554615"/>
          </a:xfrm>
          <a:prstGeom prst="rect">
            <a:avLst/>
          </a:prstGeom>
        </p:spPr>
      </p:pic>
    </p:spTree>
    <p:extLst>
      <p:ext uri="{BB962C8B-B14F-4D97-AF65-F5344CB8AC3E}">
        <p14:creationId xmlns:p14="http://schemas.microsoft.com/office/powerpoint/2010/main" val="1765880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60EC-F39B-40B4-B7C0-2FCFBA0D599E}"/>
              </a:ext>
            </a:extLst>
          </p:cNvPr>
          <p:cNvSpPr>
            <a:spLocks noGrp="1"/>
          </p:cNvSpPr>
          <p:nvPr>
            <p:ph type="title"/>
          </p:nvPr>
        </p:nvSpPr>
        <p:spPr/>
        <p:txBody>
          <a:bodyPr/>
          <a:lstStyle/>
          <a:p>
            <a:r>
              <a:rPr lang="en-GB" dirty="0"/>
              <a:t>Supplementary funding 2022-23</a:t>
            </a:r>
          </a:p>
        </p:txBody>
      </p:sp>
      <p:sp>
        <p:nvSpPr>
          <p:cNvPr id="3" name="Content Placeholder 2">
            <a:extLst>
              <a:ext uri="{FF2B5EF4-FFF2-40B4-BE49-F238E27FC236}">
                <a16:creationId xmlns:a16="http://schemas.microsoft.com/office/drawing/2014/main" id="{4EF84976-1DAA-4743-AD95-438038427323}"/>
              </a:ext>
            </a:extLst>
          </p:cNvPr>
          <p:cNvSpPr>
            <a:spLocks noGrp="1"/>
          </p:cNvSpPr>
          <p:nvPr>
            <p:ph idx="1"/>
          </p:nvPr>
        </p:nvSpPr>
        <p:spPr/>
        <p:txBody>
          <a:bodyPr/>
          <a:lstStyle/>
          <a:p>
            <a:r>
              <a:rPr lang="en-GB" sz="1800" dirty="0">
                <a:solidFill>
                  <a:srgbClr val="0B0C0C"/>
                </a:solidFill>
                <a:effectLst/>
                <a:latin typeface="Helvetica" panose="020B0604020202020204" pitchFamily="34" charset="0"/>
                <a:ea typeface="Calibri" panose="020F0502020204030204" pitchFamily="34" charset="0"/>
              </a:rPr>
              <a:t>In addition to the DSG, mainstream schools will receive this additional grant in 2022-23. For early years and post-16 provision in schools, the grant is being provided in respect of the Health and Social Care Levy. For primary and secondary provision, the grant is being provided in respect of both the Health and Social Care Levy and other cost pressures.</a:t>
            </a:r>
          </a:p>
          <a:p>
            <a:r>
              <a:rPr lang="en-GB" sz="1800" dirty="0">
                <a:solidFill>
                  <a:srgbClr val="0B0C0C"/>
                </a:solidFill>
                <a:latin typeface="Helvetica" panose="020B0604020202020204" pitchFamily="34" charset="0"/>
                <a:ea typeface="Calibri" panose="020F0502020204030204" pitchFamily="34" charset="0"/>
              </a:rPr>
              <a:t>To be finalised in Spring.</a:t>
            </a:r>
            <a:r>
              <a:rPr lang="en-GB" sz="1800" dirty="0">
                <a:solidFill>
                  <a:srgbClr val="0B0C0C"/>
                </a:solidFill>
                <a:effectLst/>
                <a:latin typeface="Helvetica" panose="020B0604020202020204" pitchFamily="34" charset="0"/>
                <a:ea typeface="Calibri" panose="020F0502020204030204" pitchFamily="34" charset="0"/>
              </a:rPr>
              <a:t> </a:t>
            </a:r>
          </a:p>
          <a:p>
            <a:r>
              <a:rPr lang="en-GB" sz="1800" dirty="0">
                <a:solidFill>
                  <a:srgbClr val="0B0C0C"/>
                </a:solidFill>
                <a:latin typeface="Helvetica" panose="020B0604020202020204" pitchFamily="34" charset="0"/>
                <a:ea typeface="Calibri" panose="020F0502020204030204" pitchFamily="34" charset="0"/>
              </a:rPr>
              <a:t>Rates in table below:</a:t>
            </a:r>
            <a:endParaRPr lang="en-GB" sz="1800" dirty="0">
              <a:solidFill>
                <a:srgbClr val="0B0C0C"/>
              </a:solidFill>
              <a:effectLst/>
              <a:latin typeface="Helvetica" panose="020B0604020202020204" pitchFamily="34" charset="0"/>
              <a:ea typeface="Calibri" panose="020F0502020204030204" pitchFamily="34" charset="0"/>
            </a:endParaRPr>
          </a:p>
          <a:p>
            <a:endParaRPr lang="en-GB" dirty="0"/>
          </a:p>
        </p:txBody>
      </p:sp>
      <p:graphicFrame>
        <p:nvGraphicFramePr>
          <p:cNvPr id="4" name="Object 3">
            <a:extLst>
              <a:ext uri="{FF2B5EF4-FFF2-40B4-BE49-F238E27FC236}">
                <a16:creationId xmlns:a16="http://schemas.microsoft.com/office/drawing/2014/main" id="{DDB13D69-6685-41A1-ABD0-C53B6243188A}"/>
              </a:ext>
            </a:extLst>
          </p:cNvPr>
          <p:cNvGraphicFramePr>
            <a:graphicFrameLocks noChangeAspect="1"/>
          </p:cNvGraphicFramePr>
          <p:nvPr>
            <p:extLst>
              <p:ext uri="{D42A27DB-BD31-4B8C-83A1-F6EECF244321}">
                <p14:modId xmlns:p14="http://schemas.microsoft.com/office/powerpoint/2010/main" val="2909132511"/>
              </p:ext>
            </p:extLst>
          </p:nvPr>
        </p:nvGraphicFramePr>
        <p:xfrm>
          <a:off x="2047875" y="4001294"/>
          <a:ext cx="8096250" cy="1524000"/>
        </p:xfrm>
        <a:graphic>
          <a:graphicData uri="http://schemas.openxmlformats.org/presentationml/2006/ole">
            <mc:AlternateContent xmlns:mc="http://schemas.openxmlformats.org/markup-compatibility/2006">
              <mc:Choice xmlns:v="urn:schemas-microsoft-com:vml" Requires="v">
                <p:oleObj spid="_x0000_s5129" name="Worksheet" r:id="rId3" imgW="8096339" imgH="1523961" progId="Excel.Sheet.12">
                  <p:embed/>
                </p:oleObj>
              </mc:Choice>
              <mc:Fallback>
                <p:oleObj name="Worksheet" r:id="rId3" imgW="8096339" imgH="1523961" progId="Excel.Sheet.12">
                  <p:embed/>
                  <p:pic>
                    <p:nvPicPr>
                      <p:cNvPr id="0" name=""/>
                      <p:cNvPicPr/>
                      <p:nvPr/>
                    </p:nvPicPr>
                    <p:blipFill>
                      <a:blip r:embed="rId4"/>
                      <a:stretch>
                        <a:fillRect/>
                      </a:stretch>
                    </p:blipFill>
                    <p:spPr>
                      <a:xfrm>
                        <a:off x="2047875" y="4001294"/>
                        <a:ext cx="8096250" cy="1524000"/>
                      </a:xfrm>
                      <a:prstGeom prst="rect">
                        <a:avLst/>
                      </a:prstGeom>
                    </p:spPr>
                  </p:pic>
                </p:oleObj>
              </mc:Fallback>
            </mc:AlternateContent>
          </a:graphicData>
        </a:graphic>
      </p:graphicFrame>
    </p:spTree>
    <p:extLst>
      <p:ext uri="{BB962C8B-B14F-4D97-AF65-F5344CB8AC3E}">
        <p14:creationId xmlns:p14="http://schemas.microsoft.com/office/powerpoint/2010/main" val="277249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A04CD-B091-4661-9483-EC096384ABF0}"/>
              </a:ext>
            </a:extLst>
          </p:cNvPr>
          <p:cNvSpPr>
            <a:spLocks noGrp="1"/>
          </p:cNvSpPr>
          <p:nvPr>
            <p:ph type="title"/>
          </p:nvPr>
        </p:nvSpPr>
        <p:spPr/>
        <p:txBody>
          <a:bodyPr/>
          <a:lstStyle/>
          <a:p>
            <a:r>
              <a:rPr lang="en-GB" dirty="0"/>
              <a:t>Other Grants</a:t>
            </a:r>
          </a:p>
        </p:txBody>
      </p:sp>
      <p:sp>
        <p:nvSpPr>
          <p:cNvPr id="3" name="Content Placeholder 2">
            <a:extLst>
              <a:ext uri="{FF2B5EF4-FFF2-40B4-BE49-F238E27FC236}">
                <a16:creationId xmlns:a16="http://schemas.microsoft.com/office/drawing/2014/main" id="{830F234C-24CA-47B0-8735-45D2D5FF83C9}"/>
              </a:ext>
            </a:extLst>
          </p:cNvPr>
          <p:cNvSpPr>
            <a:spLocks noGrp="1"/>
          </p:cNvSpPr>
          <p:nvPr>
            <p:ph idx="1"/>
          </p:nvPr>
        </p:nvSpPr>
        <p:spPr/>
        <p:txBody>
          <a:bodyPr>
            <a:normAutofit/>
          </a:bodyPr>
          <a:lstStyle/>
          <a:p>
            <a:r>
              <a:rPr lang="en-GB" sz="2400" dirty="0"/>
              <a:t>Primary PE and Sport Premium – final allocation for AY 2021-22 will be received by WBC on 29</a:t>
            </a:r>
            <a:r>
              <a:rPr lang="en-GB" sz="2400" baseline="30000" dirty="0"/>
              <a:t>th</a:t>
            </a:r>
            <a:r>
              <a:rPr lang="en-GB" sz="2400" dirty="0"/>
              <a:t> April 2022. AY 2022-23 unknown (CFR code I18D, R9009).</a:t>
            </a:r>
          </a:p>
          <a:p>
            <a:r>
              <a:rPr lang="en-GB" sz="2400" dirty="0"/>
              <a:t>UIFSM – Assuming final allocations for 2021-22 and provisional allocations for 2022-23 will be issued in June as normal (CFR code I18D, R9007)</a:t>
            </a:r>
            <a:r>
              <a:rPr lang="en-GB" sz="2400" dirty="0">
                <a:solidFill>
                  <a:srgbClr val="000000"/>
                </a:solidFill>
                <a:effectLst/>
                <a:ea typeface="Calibri" panose="020F0502020204030204" pitchFamily="34" charset="0"/>
              </a:rPr>
              <a:t>.</a:t>
            </a:r>
          </a:p>
          <a:p>
            <a:r>
              <a:rPr lang="en-GB" sz="2400" dirty="0">
                <a:latin typeface="Calibri" panose="020F0502020204030204" pitchFamily="34" charset="0"/>
                <a:ea typeface="Calibri" panose="020F0502020204030204" pitchFamily="34" charset="0"/>
              </a:rPr>
              <a:t>Maintained nurseries and schools with nursery classes and maintained school with 6</a:t>
            </a:r>
            <a:r>
              <a:rPr lang="en-GB" sz="2400" baseline="30000" dirty="0">
                <a:latin typeface="Calibri" panose="020F0502020204030204" pitchFamily="34" charset="0"/>
                <a:ea typeface="Calibri" panose="020F0502020204030204" pitchFamily="34" charset="0"/>
              </a:rPr>
              <a:t>th</a:t>
            </a:r>
            <a:r>
              <a:rPr lang="en-GB" sz="2400" dirty="0">
                <a:latin typeface="Calibri" panose="020F0502020204030204" pitchFamily="34" charset="0"/>
                <a:ea typeface="Calibri" panose="020F0502020204030204" pitchFamily="34" charset="0"/>
              </a:rPr>
              <a:t> forms will continue to get TPG and TPECG separately in 2022-23 (CFR code I01, R9002).</a:t>
            </a:r>
          </a:p>
          <a:p>
            <a:r>
              <a:rPr lang="en-GB" sz="2400" dirty="0">
                <a:latin typeface="Calibri" panose="020F0502020204030204" pitchFamily="34" charset="0"/>
                <a:ea typeface="Calibri" panose="020F0502020204030204" pitchFamily="34" charset="0"/>
              </a:rPr>
              <a:t>School Led tutoring grant 2021-22 – final payment will be received by WBC on 30</a:t>
            </a:r>
            <a:r>
              <a:rPr lang="en-GB" sz="2400" baseline="30000" dirty="0">
                <a:latin typeface="Calibri" panose="020F0502020204030204" pitchFamily="34" charset="0"/>
                <a:ea typeface="Calibri" panose="020F0502020204030204" pitchFamily="34" charset="0"/>
              </a:rPr>
              <a:t>th</a:t>
            </a:r>
            <a:r>
              <a:rPr lang="en-GB" sz="2400" dirty="0">
                <a:latin typeface="Calibri" panose="020F0502020204030204" pitchFamily="34" charset="0"/>
                <a:ea typeface="Calibri" panose="020F0502020204030204" pitchFamily="34" charset="0"/>
              </a:rPr>
              <a:t> April 2022. First 2 instalments already received in October and January. Schools levels are based on 75% of the tuition cost – average hourly cost £18.00 with a package of 15 hours per pupil = in total £202.50 pp. </a:t>
            </a:r>
          </a:p>
          <a:p>
            <a:endParaRPr lang="en-GB" sz="2400" dirty="0">
              <a:effectLst/>
              <a:latin typeface="Calibri" panose="020F0502020204030204" pitchFamily="34" charset="0"/>
              <a:ea typeface="Calibri" panose="020F0502020204030204" pitchFamily="34" charset="0"/>
            </a:endParaRPr>
          </a:p>
          <a:p>
            <a:endParaRPr lang="en-GB" sz="2800" dirty="0">
              <a:effectLst/>
              <a:latin typeface="Calibri" panose="020F0502020204030204" pitchFamily="34" charset="0"/>
              <a:ea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271971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684A-1573-4A48-A111-1EDE8D308813}"/>
              </a:ext>
            </a:extLst>
          </p:cNvPr>
          <p:cNvSpPr>
            <a:spLocks noGrp="1"/>
          </p:cNvSpPr>
          <p:nvPr>
            <p:ph type="title"/>
          </p:nvPr>
        </p:nvSpPr>
        <p:spPr/>
        <p:txBody>
          <a:bodyPr/>
          <a:lstStyle/>
          <a:p>
            <a:r>
              <a:rPr lang="en-GB" dirty="0"/>
              <a:t>Other Grants continued…</a:t>
            </a:r>
          </a:p>
        </p:txBody>
      </p:sp>
      <p:sp>
        <p:nvSpPr>
          <p:cNvPr id="3" name="Content Placeholder 2">
            <a:extLst>
              <a:ext uri="{FF2B5EF4-FFF2-40B4-BE49-F238E27FC236}">
                <a16:creationId xmlns:a16="http://schemas.microsoft.com/office/drawing/2014/main" id="{208C5902-28F0-45FC-A007-98D9D16D1B51}"/>
              </a:ext>
            </a:extLst>
          </p:cNvPr>
          <p:cNvSpPr>
            <a:spLocks noGrp="1"/>
          </p:cNvSpPr>
          <p:nvPr>
            <p:ph idx="1"/>
          </p:nvPr>
        </p:nvSpPr>
        <p:spPr>
          <a:xfrm>
            <a:off x="838200" y="1558833"/>
            <a:ext cx="10515600" cy="4618129"/>
          </a:xfrm>
        </p:spPr>
        <p:txBody>
          <a:bodyPr>
            <a:normAutofit fontScale="92500" lnSpcReduction="10000"/>
          </a:bodyPr>
          <a:lstStyle/>
          <a:p>
            <a:r>
              <a:rPr lang="en-GB" u="sng" dirty="0"/>
              <a:t>School Led tutoring grant 2022-23 </a:t>
            </a:r>
            <a:r>
              <a:rPr lang="en-GB" dirty="0"/>
              <a:t>- Schools will receive grant to cover 60% of their unit cost of £18.00, following year this will drop to 25% of the unit cost £18.00 – school can compensate from other sources – PPG</a:t>
            </a:r>
          </a:p>
          <a:p>
            <a:r>
              <a:rPr lang="en-GB" u="sng" dirty="0"/>
              <a:t>Recovery Premium Grant </a:t>
            </a:r>
            <a:r>
              <a:rPr lang="en-GB" dirty="0"/>
              <a:t>– last 2 instalment payments for 2021-22 will be received by WBC on 29</a:t>
            </a:r>
            <a:r>
              <a:rPr lang="en-GB" baseline="30000" dirty="0"/>
              <a:t>th</a:t>
            </a:r>
            <a:r>
              <a:rPr lang="en-GB" dirty="0"/>
              <a:t> April 2022 and 30</a:t>
            </a:r>
            <a:r>
              <a:rPr lang="en-GB" baseline="30000" dirty="0"/>
              <a:t>th</a:t>
            </a:r>
            <a:r>
              <a:rPr lang="en-GB" dirty="0"/>
              <a:t> June 2022. First 2 instalments already received in October and January</a:t>
            </a:r>
          </a:p>
          <a:p>
            <a:r>
              <a:rPr lang="en-GB" u="sng" dirty="0"/>
              <a:t>Coronavirus Workforce Fund for Schools </a:t>
            </a:r>
            <a:r>
              <a:rPr lang="en-GB" dirty="0"/>
              <a:t>– fund extended to help eligible schools cover cost of workforce absences experienced from </a:t>
            </a:r>
            <a:r>
              <a:rPr lang="en-GB" b="1" dirty="0"/>
              <a:t>22nd November 2021 until the spring half-term </a:t>
            </a:r>
          </a:p>
          <a:p>
            <a:r>
              <a:rPr lang="en-GB" dirty="0">
                <a:hlinkClick r:id="rId2"/>
              </a:rPr>
              <a:t>https://www.gov.uk/government/publications/coronavirus-covid-19-workforce-fund-for-schools/coronavirus-covid-19-workforce-fund-to-support-schools-with-costs-of-staff-absences-from-22-november-to-31-december-2021</a:t>
            </a:r>
            <a:endParaRPr lang="en-GB" b="1" dirty="0"/>
          </a:p>
          <a:p>
            <a:endParaRPr lang="en-GB" dirty="0"/>
          </a:p>
          <a:p>
            <a:endParaRPr lang="en-GB" dirty="0"/>
          </a:p>
        </p:txBody>
      </p:sp>
    </p:spTree>
    <p:extLst>
      <p:ext uri="{BB962C8B-B14F-4D97-AF65-F5344CB8AC3E}">
        <p14:creationId xmlns:p14="http://schemas.microsoft.com/office/powerpoint/2010/main" val="138331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684A-1573-4A48-A111-1EDE8D308813}"/>
              </a:ext>
            </a:extLst>
          </p:cNvPr>
          <p:cNvSpPr>
            <a:spLocks noGrp="1"/>
          </p:cNvSpPr>
          <p:nvPr>
            <p:ph type="title"/>
          </p:nvPr>
        </p:nvSpPr>
        <p:spPr/>
        <p:txBody>
          <a:bodyPr/>
          <a:lstStyle/>
          <a:p>
            <a:r>
              <a:rPr lang="en-GB" dirty="0"/>
              <a:t>Other Grants continued…</a:t>
            </a:r>
          </a:p>
        </p:txBody>
      </p:sp>
      <p:sp>
        <p:nvSpPr>
          <p:cNvPr id="3" name="Content Placeholder 2">
            <a:extLst>
              <a:ext uri="{FF2B5EF4-FFF2-40B4-BE49-F238E27FC236}">
                <a16:creationId xmlns:a16="http://schemas.microsoft.com/office/drawing/2014/main" id="{208C5902-28F0-45FC-A007-98D9D16D1B51}"/>
              </a:ext>
            </a:extLst>
          </p:cNvPr>
          <p:cNvSpPr>
            <a:spLocks noGrp="1"/>
          </p:cNvSpPr>
          <p:nvPr>
            <p:ph idx="1"/>
          </p:nvPr>
        </p:nvSpPr>
        <p:spPr>
          <a:xfrm>
            <a:off x="838200" y="1558833"/>
            <a:ext cx="10515600" cy="4618129"/>
          </a:xfrm>
        </p:spPr>
        <p:txBody>
          <a:bodyPr>
            <a:normAutofit/>
          </a:bodyPr>
          <a:lstStyle/>
          <a:p>
            <a:r>
              <a:rPr lang="en-GB" u="sng" dirty="0"/>
              <a:t>Coronavirus (Covid-19) mass testing exceptional premises </a:t>
            </a:r>
            <a:r>
              <a:rPr lang="en-GB" dirty="0"/>
              <a:t>cost – Claim form deadline 20 February 2022</a:t>
            </a:r>
          </a:p>
          <a:p>
            <a:r>
              <a:rPr lang="en-GB" sz="2800" u="sng" dirty="0">
                <a:hlinkClick r:id="rId2"/>
              </a:rPr>
              <a:t>claim submission guidance is available on GOV.UK</a:t>
            </a:r>
            <a:endParaRPr lang="en-GB" dirty="0"/>
          </a:p>
          <a:p>
            <a:r>
              <a:rPr lang="en-GB" u="sng" dirty="0"/>
              <a:t>Get help with Technology: internet access and device claim form is open</a:t>
            </a:r>
            <a:r>
              <a:rPr lang="en-GB" dirty="0"/>
              <a:t> – Claim deadline is Sunday 27</a:t>
            </a:r>
            <a:r>
              <a:rPr lang="en-GB" baseline="30000" dirty="0"/>
              <a:t>th</a:t>
            </a:r>
            <a:r>
              <a:rPr lang="en-GB" dirty="0"/>
              <a:t> February 2022 at 11.59pm</a:t>
            </a:r>
          </a:p>
          <a:p>
            <a:r>
              <a:rPr lang="en-GB" dirty="0">
                <a:hlinkClick r:id="rId3"/>
              </a:rPr>
              <a:t>Get help with technology programme: claim form guidance - GOV.UK (www.gov.uk)</a:t>
            </a:r>
            <a:endParaRPr lang="en-GB" dirty="0"/>
          </a:p>
          <a:p>
            <a:r>
              <a:rPr lang="en-GB" u="sng" dirty="0"/>
              <a:t>Coronavirus (Covid-19) vaccine support allocations now available for ages 12 to 15</a:t>
            </a:r>
            <a:r>
              <a:rPr lang="en-GB" dirty="0"/>
              <a:t> – Payments at end of April 2022 to schools</a:t>
            </a:r>
          </a:p>
          <a:p>
            <a:r>
              <a:rPr lang="en-GB" sz="2800" u="sng" dirty="0">
                <a:hlinkClick r:id="rId4"/>
              </a:rPr>
              <a:t>published the school level allocations</a:t>
            </a:r>
            <a:endParaRPr lang="en-GB" b="1" dirty="0"/>
          </a:p>
          <a:p>
            <a:endParaRPr lang="en-GB" dirty="0"/>
          </a:p>
          <a:p>
            <a:endParaRPr lang="en-GB" dirty="0"/>
          </a:p>
        </p:txBody>
      </p:sp>
    </p:spTree>
    <p:extLst>
      <p:ext uri="{BB962C8B-B14F-4D97-AF65-F5344CB8AC3E}">
        <p14:creationId xmlns:p14="http://schemas.microsoft.com/office/powerpoint/2010/main" val="56892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041E-3A0A-459A-8A2F-8E92C971922C}"/>
              </a:ext>
            </a:extLst>
          </p:cNvPr>
          <p:cNvSpPr>
            <a:spLocks noGrp="1"/>
          </p:cNvSpPr>
          <p:nvPr>
            <p:ph type="title"/>
          </p:nvPr>
        </p:nvSpPr>
        <p:spPr/>
        <p:txBody>
          <a:bodyPr/>
          <a:lstStyle/>
          <a:p>
            <a:r>
              <a:rPr lang="en-GB" dirty="0"/>
              <a:t>Budget Allocations 2022-23</a:t>
            </a:r>
          </a:p>
        </p:txBody>
      </p:sp>
      <p:sp>
        <p:nvSpPr>
          <p:cNvPr id="3" name="Content Placeholder 2">
            <a:extLst>
              <a:ext uri="{FF2B5EF4-FFF2-40B4-BE49-F238E27FC236}">
                <a16:creationId xmlns:a16="http://schemas.microsoft.com/office/drawing/2014/main" id="{39E604E7-7E70-454B-AF5A-577268FD07F9}"/>
              </a:ext>
            </a:extLst>
          </p:cNvPr>
          <p:cNvSpPr>
            <a:spLocks noGrp="1"/>
          </p:cNvSpPr>
          <p:nvPr>
            <p:ph idx="1"/>
          </p:nvPr>
        </p:nvSpPr>
        <p:spPr/>
        <p:txBody>
          <a:bodyPr>
            <a:normAutofit lnSpcReduction="10000"/>
          </a:bodyPr>
          <a:lstStyle/>
          <a:p>
            <a:r>
              <a:rPr lang="en-GB" dirty="0"/>
              <a:t>Schools Block Budget – still awaiting final approval by ESFA. </a:t>
            </a:r>
          </a:p>
          <a:p>
            <a:r>
              <a:rPr lang="en-GB" dirty="0"/>
              <a:t>Early Years Block Budget – going to Schools Forum on 16</a:t>
            </a:r>
            <a:r>
              <a:rPr lang="en-GB" baseline="30000" dirty="0"/>
              <a:t>th</a:t>
            </a:r>
            <a:r>
              <a:rPr lang="en-GB" dirty="0"/>
              <a:t> March, will advise ASAP. </a:t>
            </a:r>
          </a:p>
          <a:p>
            <a:r>
              <a:rPr lang="en-GB" dirty="0"/>
              <a:t>Looking at an increase in hourly rates as our income has increased. </a:t>
            </a:r>
          </a:p>
          <a:p>
            <a:r>
              <a:rPr lang="en-GB" dirty="0"/>
              <a:t>3-4 year olds – current rate £4.59 per hour, max. 17p per hour increase. 2 year olds – current rate £5.69 per hour, max. 21p per hour increase. EYPP grant increased from 53p to 60p per hour. Keeping other factor rates the same.</a:t>
            </a:r>
          </a:p>
          <a:p>
            <a:r>
              <a:rPr lang="en-GB" dirty="0"/>
              <a:t>High Needs Block Budget - going to Schools Forum on 16</a:t>
            </a:r>
            <a:r>
              <a:rPr lang="en-GB" baseline="30000" dirty="0"/>
              <a:t>th</a:t>
            </a:r>
            <a:r>
              <a:rPr lang="en-GB" dirty="0"/>
              <a:t> March, will advise ASAP, regs say by 31</a:t>
            </a:r>
            <a:r>
              <a:rPr lang="en-GB" baseline="30000" dirty="0"/>
              <a:t>st</a:t>
            </a:r>
            <a:r>
              <a:rPr lang="en-GB" dirty="0"/>
              <a:t> of March.</a:t>
            </a:r>
          </a:p>
        </p:txBody>
      </p:sp>
    </p:spTree>
    <p:extLst>
      <p:ext uri="{BB962C8B-B14F-4D97-AF65-F5344CB8AC3E}">
        <p14:creationId xmlns:p14="http://schemas.microsoft.com/office/powerpoint/2010/main" val="3071970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4454-7828-4721-9B3E-702587B06EA2}"/>
              </a:ext>
            </a:extLst>
          </p:cNvPr>
          <p:cNvSpPr>
            <a:spLocks noGrp="1"/>
          </p:cNvSpPr>
          <p:nvPr>
            <p:ph type="title"/>
          </p:nvPr>
        </p:nvSpPr>
        <p:spPr/>
        <p:txBody>
          <a:bodyPr/>
          <a:lstStyle/>
          <a:p>
            <a:r>
              <a:rPr lang="en-GB" dirty="0"/>
              <a:t>Other</a:t>
            </a:r>
          </a:p>
        </p:txBody>
      </p:sp>
      <p:sp>
        <p:nvSpPr>
          <p:cNvPr id="3" name="Content Placeholder 2">
            <a:extLst>
              <a:ext uri="{FF2B5EF4-FFF2-40B4-BE49-F238E27FC236}">
                <a16:creationId xmlns:a16="http://schemas.microsoft.com/office/drawing/2014/main" id="{78F83BDE-F770-4ACE-8D68-6A0EB2F8CEF8}"/>
              </a:ext>
            </a:extLst>
          </p:cNvPr>
          <p:cNvSpPr>
            <a:spLocks noGrp="1"/>
          </p:cNvSpPr>
          <p:nvPr>
            <p:ph idx="1"/>
          </p:nvPr>
        </p:nvSpPr>
        <p:spPr>
          <a:xfrm>
            <a:off x="838200" y="1419497"/>
            <a:ext cx="10515600" cy="4757466"/>
          </a:xfrm>
        </p:spPr>
        <p:txBody>
          <a:bodyPr>
            <a:normAutofit fontScale="92500" lnSpcReduction="10000"/>
          </a:bodyPr>
          <a:lstStyle/>
          <a:p>
            <a:r>
              <a:rPr lang="en-GB" dirty="0"/>
              <a:t>Any SEN finance queries please email new mailbox </a:t>
            </a:r>
            <a:r>
              <a:rPr lang="en-GB" dirty="0">
                <a:hlinkClick r:id="rId2"/>
              </a:rPr>
              <a:t>SENDFinance@wokingham.gov.uk</a:t>
            </a:r>
            <a:endParaRPr lang="en-GB" dirty="0"/>
          </a:p>
          <a:p>
            <a:r>
              <a:rPr lang="en-GB" dirty="0"/>
              <a:t>SFVS – maintained schools should submit their SFVS by deadline 31</a:t>
            </a:r>
            <a:r>
              <a:rPr lang="en-GB" baseline="30000" dirty="0"/>
              <a:t>st</a:t>
            </a:r>
            <a:r>
              <a:rPr lang="en-GB" dirty="0"/>
              <a:t> March 2022</a:t>
            </a:r>
          </a:p>
          <a:p>
            <a:r>
              <a:rPr lang="en-GB" dirty="0"/>
              <a:t>New imprest template uploaded to website</a:t>
            </a:r>
          </a:p>
          <a:p>
            <a:r>
              <a:rPr lang="en-GB" dirty="0"/>
              <a:t>Journal template on website – Download new one each time. Ensure description is added and is meaningful. Title of journal different to individual line description. Both show on BWO reports. </a:t>
            </a:r>
          </a:p>
          <a:p>
            <a:r>
              <a:rPr lang="en-GB" dirty="0"/>
              <a:t>Use journals to correct movements across codes not imprest claim.</a:t>
            </a:r>
          </a:p>
          <a:p>
            <a:r>
              <a:rPr lang="en-GB" dirty="0"/>
              <a:t>Emails with sensitive personal data such as pupils names etc, please use [ENCRYPT] Old system of [SECURE] no longer works</a:t>
            </a:r>
          </a:p>
          <a:p>
            <a:r>
              <a:rPr lang="en-GB" dirty="0"/>
              <a:t>Training courses – Budget planning and Year-end - if interested let us know</a:t>
            </a:r>
          </a:p>
          <a:p>
            <a:pPr marL="0" indent="0">
              <a:buNone/>
            </a:pPr>
            <a:endParaRPr lang="en-GB" dirty="0"/>
          </a:p>
        </p:txBody>
      </p:sp>
    </p:spTree>
    <p:extLst>
      <p:ext uri="{BB962C8B-B14F-4D97-AF65-F5344CB8AC3E}">
        <p14:creationId xmlns:p14="http://schemas.microsoft.com/office/powerpoint/2010/main" val="2038006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6EFD-EB12-4471-966D-EFD038A714B4}"/>
              </a:ext>
            </a:extLst>
          </p:cNvPr>
          <p:cNvSpPr>
            <a:spLocks noGrp="1"/>
          </p:cNvSpPr>
          <p:nvPr>
            <p:ph type="title"/>
          </p:nvPr>
        </p:nvSpPr>
        <p:spPr/>
        <p:txBody>
          <a:bodyPr/>
          <a:lstStyle/>
          <a:p>
            <a:r>
              <a:rPr lang="en-GB" dirty="0"/>
              <a:t>AOB</a:t>
            </a:r>
          </a:p>
        </p:txBody>
      </p:sp>
      <p:sp>
        <p:nvSpPr>
          <p:cNvPr id="3" name="Content Placeholder 2">
            <a:extLst>
              <a:ext uri="{FF2B5EF4-FFF2-40B4-BE49-F238E27FC236}">
                <a16:creationId xmlns:a16="http://schemas.microsoft.com/office/drawing/2014/main" id="{F1835C49-EA79-43FE-AB69-5C81A2D508B4}"/>
              </a:ext>
            </a:extLst>
          </p:cNvPr>
          <p:cNvSpPr>
            <a:spLocks noGrp="1"/>
          </p:cNvSpPr>
          <p:nvPr>
            <p:ph idx="1"/>
          </p:nvPr>
        </p:nvSpPr>
        <p:spPr/>
        <p:txBody>
          <a:bodyPr/>
          <a:lstStyle/>
          <a:p>
            <a:r>
              <a:rPr lang="en-GB" dirty="0"/>
              <a:t>Any questions?</a:t>
            </a:r>
          </a:p>
        </p:txBody>
      </p:sp>
    </p:spTree>
    <p:extLst>
      <p:ext uri="{BB962C8B-B14F-4D97-AF65-F5344CB8AC3E}">
        <p14:creationId xmlns:p14="http://schemas.microsoft.com/office/powerpoint/2010/main" val="344411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2F79-F393-4428-B056-8C4A21377146}"/>
              </a:ext>
            </a:extLst>
          </p:cNvPr>
          <p:cNvSpPr>
            <a:spLocks noGrp="1"/>
          </p:cNvSpPr>
          <p:nvPr>
            <p:ph type="title"/>
          </p:nvPr>
        </p:nvSpPr>
        <p:spPr/>
        <p:txBody>
          <a:bodyPr/>
          <a:lstStyle/>
          <a:p>
            <a:r>
              <a:rPr lang="en-GB" dirty="0"/>
              <a:t>Closedown 2021-22</a:t>
            </a:r>
          </a:p>
        </p:txBody>
      </p:sp>
      <p:sp>
        <p:nvSpPr>
          <p:cNvPr id="3" name="Content Placeholder 2">
            <a:extLst>
              <a:ext uri="{FF2B5EF4-FFF2-40B4-BE49-F238E27FC236}">
                <a16:creationId xmlns:a16="http://schemas.microsoft.com/office/drawing/2014/main" id="{E84384BE-F881-4956-86F5-57DDEC7C2EAF}"/>
              </a:ext>
            </a:extLst>
          </p:cNvPr>
          <p:cNvSpPr>
            <a:spLocks noGrp="1"/>
          </p:cNvSpPr>
          <p:nvPr>
            <p:ph idx="1"/>
          </p:nvPr>
        </p:nvSpPr>
        <p:spPr/>
        <p:txBody>
          <a:bodyPr/>
          <a:lstStyle/>
          <a:p>
            <a:r>
              <a:rPr lang="en-GB" dirty="0"/>
              <a:t>The timetable and year end accrual forms are saved on our website</a:t>
            </a:r>
          </a:p>
          <a:p>
            <a:r>
              <a:rPr lang="en-GB" dirty="0">
                <a:hlinkClick r:id="rId2"/>
              </a:rPr>
              <a:t>https://wsh.wokingham.gov.uk/leadership/finance/closedown/</a:t>
            </a:r>
            <a:endParaRPr lang="en-GB" dirty="0"/>
          </a:p>
          <a:p>
            <a:r>
              <a:rPr lang="en-GB" dirty="0"/>
              <a:t>Schools can put through own energy accruals. They can be under £1,000. Energy colleagues can advise on values if required. Also if schools have transferred over to FBW, this also applies to water.</a:t>
            </a:r>
          </a:p>
          <a:p>
            <a:r>
              <a:rPr lang="en-GB" dirty="0"/>
              <a:t>NJC pay award – we would advise that schools put through an accrual of 1.75%. If a 2 year deal is agreed it may be backdated to 1</a:t>
            </a:r>
            <a:r>
              <a:rPr lang="en-GB" baseline="30000" dirty="0"/>
              <a:t>st</a:t>
            </a:r>
            <a:r>
              <a:rPr lang="en-GB" dirty="0"/>
              <a:t> Sept 2021 or 1</a:t>
            </a:r>
            <a:r>
              <a:rPr lang="en-GB" baseline="30000" dirty="0"/>
              <a:t>st</a:t>
            </a:r>
            <a:r>
              <a:rPr lang="en-GB" dirty="0"/>
              <a:t> Jan 2022 as seen previously, rather than 1</a:t>
            </a:r>
            <a:r>
              <a:rPr lang="en-GB" baseline="30000" dirty="0"/>
              <a:t>st</a:t>
            </a:r>
            <a:r>
              <a:rPr lang="en-GB" dirty="0"/>
              <a:t> April 2021.</a:t>
            </a:r>
          </a:p>
          <a:p>
            <a:endParaRPr lang="en-GB" dirty="0"/>
          </a:p>
        </p:txBody>
      </p:sp>
    </p:spTree>
    <p:extLst>
      <p:ext uri="{BB962C8B-B14F-4D97-AF65-F5344CB8AC3E}">
        <p14:creationId xmlns:p14="http://schemas.microsoft.com/office/powerpoint/2010/main" val="124315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3">
            <a:extLst>
              <a:ext uri="{FF2B5EF4-FFF2-40B4-BE49-F238E27FC236}">
                <a16:creationId xmlns:a16="http://schemas.microsoft.com/office/drawing/2014/main" id="{00000000-0008-0000-0000-000064040000}"/>
              </a:ext>
            </a:extLst>
          </p:cNvPr>
          <p:cNvSpPr>
            <a:spLocks/>
          </p:cNvSpPr>
          <p:nvPr/>
        </p:nvSpPr>
        <p:spPr bwMode="auto">
          <a:xfrm>
            <a:off x="14528137" y="8212667"/>
            <a:ext cx="177651" cy="1373903"/>
          </a:xfrm>
          <a:prstGeom prst="rightBrace">
            <a:avLst>
              <a:gd name="adj1" fmla="val 90417"/>
              <a:gd name="adj2" fmla="val 50000"/>
            </a:avLst>
          </a:prstGeom>
          <a:noFill/>
          <a:ln w="25400">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endParaRPr lang="en-GB"/>
          </a:p>
        </p:txBody>
      </p:sp>
      <p:graphicFrame>
        <p:nvGraphicFramePr>
          <p:cNvPr id="5" name="Table 4">
            <a:extLst>
              <a:ext uri="{FF2B5EF4-FFF2-40B4-BE49-F238E27FC236}">
                <a16:creationId xmlns:a16="http://schemas.microsoft.com/office/drawing/2014/main" id="{6CF20B71-1ECC-46C7-B922-D728404D0FDC}"/>
              </a:ext>
            </a:extLst>
          </p:cNvPr>
          <p:cNvGraphicFramePr>
            <a:graphicFrameLocks noGrp="1"/>
          </p:cNvGraphicFramePr>
          <p:nvPr>
            <p:extLst>
              <p:ext uri="{D42A27DB-BD31-4B8C-83A1-F6EECF244321}">
                <p14:modId xmlns:p14="http://schemas.microsoft.com/office/powerpoint/2010/main" val="3500298249"/>
              </p:ext>
            </p:extLst>
          </p:nvPr>
        </p:nvGraphicFramePr>
        <p:xfrm>
          <a:off x="1018903" y="357051"/>
          <a:ext cx="9840685" cy="6069869"/>
        </p:xfrm>
        <a:graphic>
          <a:graphicData uri="http://schemas.openxmlformats.org/drawingml/2006/table">
            <a:tbl>
              <a:tblPr/>
              <a:tblGrid>
                <a:gridCol w="68148">
                  <a:extLst>
                    <a:ext uri="{9D8B030D-6E8A-4147-A177-3AD203B41FA5}">
                      <a16:colId xmlns:a16="http://schemas.microsoft.com/office/drawing/2014/main" val="349718755"/>
                    </a:ext>
                  </a:extLst>
                </a:gridCol>
                <a:gridCol w="2053550">
                  <a:extLst>
                    <a:ext uri="{9D8B030D-6E8A-4147-A177-3AD203B41FA5}">
                      <a16:colId xmlns:a16="http://schemas.microsoft.com/office/drawing/2014/main" val="233312758"/>
                    </a:ext>
                  </a:extLst>
                </a:gridCol>
                <a:gridCol w="68148">
                  <a:extLst>
                    <a:ext uri="{9D8B030D-6E8A-4147-A177-3AD203B41FA5}">
                      <a16:colId xmlns:a16="http://schemas.microsoft.com/office/drawing/2014/main" val="2658286012"/>
                    </a:ext>
                  </a:extLst>
                </a:gridCol>
                <a:gridCol w="5660896">
                  <a:extLst>
                    <a:ext uri="{9D8B030D-6E8A-4147-A177-3AD203B41FA5}">
                      <a16:colId xmlns:a16="http://schemas.microsoft.com/office/drawing/2014/main" val="23954001"/>
                    </a:ext>
                  </a:extLst>
                </a:gridCol>
                <a:gridCol w="181729">
                  <a:extLst>
                    <a:ext uri="{9D8B030D-6E8A-4147-A177-3AD203B41FA5}">
                      <a16:colId xmlns:a16="http://schemas.microsoft.com/office/drawing/2014/main" val="4139336910"/>
                    </a:ext>
                  </a:extLst>
                </a:gridCol>
                <a:gridCol w="1626485">
                  <a:extLst>
                    <a:ext uri="{9D8B030D-6E8A-4147-A177-3AD203B41FA5}">
                      <a16:colId xmlns:a16="http://schemas.microsoft.com/office/drawing/2014/main" val="3863027077"/>
                    </a:ext>
                  </a:extLst>
                </a:gridCol>
                <a:gridCol w="181729">
                  <a:extLst>
                    <a:ext uri="{9D8B030D-6E8A-4147-A177-3AD203B41FA5}">
                      <a16:colId xmlns:a16="http://schemas.microsoft.com/office/drawing/2014/main" val="19938576"/>
                    </a:ext>
                  </a:extLst>
                </a:gridCol>
              </a:tblGrid>
              <a:tr h="135821">
                <a:tc gridSpan="7">
                  <a:txBody>
                    <a:bodyPr/>
                    <a:lstStyle/>
                    <a:p>
                      <a:pPr algn="ctr" fontAlgn="ctr"/>
                      <a:r>
                        <a:rPr lang="en-GB" sz="600" b="1" i="0" u="none" strike="noStrike">
                          <a:effectLst/>
                          <a:latin typeface="Arial" panose="020B0604020202020204" pitchFamily="34" charset="0"/>
                        </a:rPr>
                        <a:t> 2021/22 - YEAR END DEADLINES FOR SCHOOLS</a:t>
                      </a: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5336957"/>
                  </a:ext>
                </a:extLst>
              </a:tr>
              <a:tr h="183360">
                <a:tc gridSpan="7">
                  <a:txBody>
                    <a:bodyPr/>
                    <a:lstStyle/>
                    <a:p>
                      <a:pPr algn="ctr" fontAlgn="b"/>
                      <a:r>
                        <a:rPr lang="en-GB" sz="500" b="1" i="0" u="none" strike="noStrike">
                          <a:effectLst/>
                          <a:latin typeface="Arial" panose="020B0604020202020204" pitchFamily="34" charset="0"/>
                        </a:rPr>
                        <a:t>SOME ACTIONS CAN BE COMPLETED </a:t>
                      </a:r>
                      <a:r>
                        <a:rPr lang="en-GB" sz="500" b="1" i="0" u="sng" strike="noStrike">
                          <a:effectLst/>
                          <a:latin typeface="Arial" panose="020B0604020202020204" pitchFamily="34" charset="0"/>
                        </a:rPr>
                        <a:t>BEFORE</a:t>
                      </a:r>
                      <a:r>
                        <a:rPr lang="en-GB" sz="500" b="1" i="0" u="none" strike="noStrike">
                          <a:effectLst/>
                          <a:latin typeface="Arial" panose="020B0604020202020204" pitchFamily="34" charset="0"/>
                        </a:rPr>
                        <a:t> THE DEADLINES </a:t>
                      </a:r>
                    </a:p>
                  </a:txBody>
                  <a:tcPr marL="0" marR="0" marT="0"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21966770"/>
                  </a:ext>
                </a:extLst>
              </a:tr>
              <a:tr h="114089">
                <a:tc>
                  <a:txBody>
                    <a:bodyPr/>
                    <a:lstStyle/>
                    <a:p>
                      <a:pPr algn="l" fontAlgn="b"/>
                      <a:endParaRPr lang="en-GB" sz="500" b="0"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GB" sz="500" b="0" i="0" u="none" strike="noStrike">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0"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1"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0"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0"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500" b="0" i="0" u="none" strike="noStrike">
                        <a:effectLst/>
                        <a:latin typeface="Arial" panose="020B0604020202020204" pitchFamily="34"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22925"/>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607522697"/>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25th February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Capital Budget Outturn forms sent to schools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502582647"/>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403874550"/>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4180749105"/>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9th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Payroll Data input deadline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480495418"/>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314030669"/>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305406358"/>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14th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Interim payroll reports issued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659759176"/>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38342255"/>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355892997"/>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11th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Deadline for Capital Budget Outturn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04361467"/>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155652876"/>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817349969"/>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16th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Deadline for amendments to payroll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993085875"/>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435002635"/>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655347435"/>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18th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rowSpan="2">
                  <a:txBody>
                    <a:bodyPr/>
                    <a:lstStyle/>
                    <a:p>
                      <a:pPr algn="l" fontAlgn="ctr"/>
                      <a:r>
                        <a:rPr lang="en-GB" sz="500" b="0" i="0" u="none" strike="noStrike">
                          <a:effectLst/>
                          <a:latin typeface="Arial" panose="020B0604020202020204" pitchFamily="34" charset="0"/>
                        </a:rPr>
                        <a:t>Deadline for queries or charges to BWO (Wiser) relating to Capital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972407694"/>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918572327"/>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613588379"/>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2">
                  <a:txBody>
                    <a:bodyPr/>
                    <a:lstStyle/>
                    <a:p>
                      <a:pPr algn="ctr" fontAlgn="ctr"/>
                      <a:r>
                        <a:rPr lang="en-GB" sz="500" b="1" i="0" u="none" strike="noStrike">
                          <a:effectLst/>
                          <a:latin typeface="Comic Sans MS" panose="030F0702030302020204" pitchFamily="66" charset="0"/>
                        </a:rPr>
                        <a:t>24th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All invoices received by Purchase to Pay for central payment AFTER this date will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877284921"/>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be charged to New Year.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882884344"/>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59707957"/>
                  </a:ext>
                </a:extLst>
              </a:tr>
              <a:tr h="234293">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24th March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algn="l" fontAlgn="ctr"/>
                      <a:r>
                        <a:rPr lang="en-GB" sz="500" b="0" i="0" u="none" strike="noStrike">
                          <a:effectLst/>
                          <a:latin typeface="Arial" panose="020B0604020202020204" pitchFamily="34" charset="0"/>
                        </a:rPr>
                        <a:t>Deadline for centrally paid in Income at NATWEST to allow time to clear by 31st March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692433406"/>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186118285"/>
                  </a:ext>
                </a:extLst>
              </a:tr>
              <a:tr h="24448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rowSpan="7">
                  <a:txBody>
                    <a:bodyPr/>
                    <a:lstStyle/>
                    <a:p>
                      <a:pPr algn="ctr" fontAlgn="ctr"/>
                      <a:r>
                        <a:rPr lang="en-GB" sz="500" b="1" i="0" u="none" strike="noStrike">
                          <a:effectLst/>
                          <a:latin typeface="Comic Sans MS" panose="030F0702030302020204" pitchFamily="66" charset="0"/>
                        </a:rPr>
                        <a:t>1st April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t"/>
                      <a:r>
                        <a:rPr lang="en-GB" sz="500" b="1" i="0" u="none" strike="noStrike">
                          <a:effectLst/>
                          <a:latin typeface="Arial" panose="020B0604020202020204" pitchFamily="34" charset="0"/>
                        </a:rPr>
                        <a:t>Final Imprest </a:t>
                      </a:r>
                      <a:r>
                        <a:rPr lang="en-GB" sz="500" b="0" i="0" u="none" strike="noStrike">
                          <a:effectLst/>
                          <a:latin typeface="Arial" panose="020B0604020202020204" pitchFamily="34" charset="0"/>
                        </a:rPr>
                        <a:t>claim must be received by Schools Finance, reconciled to 31st March bank statement (</a:t>
                      </a:r>
                      <a:r>
                        <a:rPr lang="en-GB" sz="500" b="1" i="0" u="none" strike="noStrike">
                          <a:effectLst/>
                          <a:latin typeface="Arial" panose="020B0604020202020204" pitchFamily="34" charset="0"/>
                        </a:rPr>
                        <a:t>please attach a copy</a:t>
                      </a:r>
                      <a:r>
                        <a:rPr lang="en-GB" sz="500" b="0" i="0" u="none" strike="noStrike">
                          <a:effectLst/>
                          <a:latin typeface="Arial" panose="020B0604020202020204" pitchFamily="34" charset="0"/>
                        </a:rPr>
                        <a:t>) </a:t>
                      </a:r>
                      <a:endParaRPr lang="en-GB" sz="500" b="1" i="0" u="none" strike="noStrike">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004793774"/>
                  </a:ext>
                </a:extLst>
              </a:tr>
              <a:tr h="22919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1" i="0" u="none" strike="noStrike">
                          <a:effectLst/>
                          <a:latin typeface="Arial" panose="020B0604020202020204" pitchFamily="34" charset="0"/>
                        </a:rPr>
                        <a:t>All the following must be with Schools Finance having been approved by Head Teacher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endParaRPr lang="en-GB" sz="400" b="0" i="0" u="none" strike="noStrike">
                        <a:effectLst/>
                        <a:latin typeface="Times New Roman" panose="02020603050405020304" pitchFamily="18" charset="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rowSpan="6">
                  <a:txBody>
                    <a:bodyPr/>
                    <a:lstStyle/>
                    <a:p>
                      <a:pPr algn="ctr" fontAlgn="ctr"/>
                      <a:r>
                        <a:rPr lang="en-GB" sz="500" b="0" i="0" u="none" strike="noStrike">
                          <a:effectLst/>
                          <a:latin typeface="Comic Sans MS" panose="030F0702030302020204" pitchFamily="66" charset="0"/>
                        </a:rPr>
                        <a:t>Accruals should be made for any single transaction of </a:t>
                      </a:r>
                      <a:r>
                        <a:rPr lang="en-GB" sz="500" b="1" i="0" u="none" strike="noStrike">
                          <a:effectLst/>
                          <a:latin typeface="Comic Sans MS" panose="030F0702030302020204" pitchFamily="66" charset="0"/>
                        </a:rPr>
                        <a:t>£1,000</a:t>
                      </a:r>
                      <a:r>
                        <a:rPr lang="en-GB" sz="500" b="0" i="0" u="none" strike="noStrike">
                          <a:effectLst/>
                          <a:latin typeface="Comic Sans MS" panose="030F0702030302020204" pitchFamily="66" charset="0"/>
                        </a:rPr>
                        <a:t> or above. With the </a:t>
                      </a:r>
                      <a:r>
                        <a:rPr lang="en-GB" sz="500" b="0" i="0" u="sng" strike="noStrike">
                          <a:effectLst/>
                          <a:latin typeface="Comic Sans MS" panose="030F0702030302020204" pitchFamily="66" charset="0"/>
                        </a:rPr>
                        <a:t>exception of Energy accruals.</a:t>
                      </a:r>
                      <a:endParaRPr lang="en-GB" sz="500" b="0" i="0" u="none" strike="noStrike">
                        <a:effectLst/>
                        <a:latin typeface="Comic Sans MS" panose="030F0702030302020204" pitchFamily="66" charset="0"/>
                      </a:endParaRPr>
                    </a:p>
                  </a:txBody>
                  <a:tcPr marL="0" marR="0" marT="0" marB="0" anchor="ctr">
                    <a:lnL>
                      <a:noFill/>
                    </a:lnL>
                    <a:lnR>
                      <a:noFill/>
                    </a:lnR>
                    <a:lnT>
                      <a:noFill/>
                    </a:lnT>
                    <a:lnB>
                      <a:noFill/>
                    </a:lnB>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456080300"/>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creditor forms             </a:t>
                      </a:r>
                      <a:r>
                        <a:rPr lang="en-GB" sz="500" b="0" i="0" u="none" strike="noStrike">
                          <a:solidFill>
                            <a:srgbClr val="FF0000"/>
                          </a:solidFill>
                          <a:effectLst/>
                          <a:latin typeface="Arial" panose="020B0604020202020204" pitchFamily="34" charset="0"/>
                        </a:rPr>
                        <a:t> </a:t>
                      </a:r>
                      <a:endParaRPr lang="en-GB" sz="500" b="0" i="0" u="none" strike="noStrike">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533149201"/>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debtor forms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588190354"/>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payment in advance forms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47094352"/>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receipts in advance forms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542211332"/>
                  </a:ext>
                </a:extLst>
              </a:tr>
              <a:tr h="122240">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journal transfer forms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vMerge="1">
                  <a:txBody>
                    <a:bodyPr/>
                    <a:lstStyle/>
                    <a:p>
                      <a:endParaRPr lang="en-GB"/>
                    </a:p>
                  </a:txBody>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962584187"/>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945770563"/>
                  </a:ext>
                </a:extLst>
              </a:tr>
              <a:tr h="127334">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6th April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M12 BWO (Wiser) report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608924035"/>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563177723"/>
                  </a:ext>
                </a:extLst>
              </a:tr>
              <a:tr h="14600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7th April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Any queries from M12 BWO (Wiser) report (close of 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003737562"/>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095238141"/>
                  </a:ext>
                </a:extLst>
              </a:tr>
              <a:tr h="14600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25th April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Final BWO (Wiser) reports issued  (1st day of summer term)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841518863"/>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3189602928"/>
                  </a:ext>
                </a:extLst>
              </a:tr>
              <a:tr h="157893">
                <a:tc>
                  <a:txBody>
                    <a:bodyPr/>
                    <a:lstStyle/>
                    <a:p>
                      <a:pPr algn="l" fontAlgn="b"/>
                      <a:r>
                        <a:rPr lang="en-GB"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By 29th April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Proposed Consistent Financial Report to be sent in to Schools Finance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GB" sz="500" b="0" i="0" u="none" strike="noStrike">
                          <a:effectLst/>
                          <a:latin typeface="Arial" panose="020B0604020202020204" pitchFamily="34" charset="0"/>
                        </a:rPr>
                        <a:t> </a:t>
                      </a:r>
                    </a:p>
                  </a:txBody>
                  <a:tcPr marL="0" marR="0" marT="0" marB="0" anchor="b">
                    <a:lnL>
                      <a:noFill/>
                    </a:lnL>
                    <a:lnR>
                      <a:noFill/>
                    </a:lnR>
                    <a:lnT>
                      <a:noFill/>
                    </a:lnT>
                    <a:lnB>
                      <a:noFill/>
                    </a:lnB>
                    <a:solidFill>
                      <a:srgbClr val="C0C0C0"/>
                    </a:solidFill>
                  </a:tcPr>
                </a:tc>
                <a:tc>
                  <a:txBody>
                    <a:bodyPr/>
                    <a:lstStyle/>
                    <a:p>
                      <a:pPr algn="l" fontAlgn="b"/>
                      <a:r>
                        <a:rPr lang="en-GB" sz="5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2528370736"/>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773144452"/>
                  </a:ext>
                </a:extLst>
              </a:tr>
              <a:tr h="292017">
                <a:tc>
                  <a:txBody>
                    <a:bodyPr/>
                    <a:lstStyle/>
                    <a:p>
                      <a:pPr algn="l" fontAlgn="b"/>
                      <a:r>
                        <a:rPr lang="en-GB" sz="500" b="0"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ctr" fontAlgn="ctr"/>
                      <a:r>
                        <a:rPr lang="en-GB" sz="500" b="1" i="0" u="none" strike="noStrike">
                          <a:effectLst/>
                          <a:latin typeface="Comic Sans MS" panose="030F0702030302020204" pitchFamily="66" charset="0"/>
                        </a:rPr>
                        <a:t>Within 1 week of confirmation email from Schools Finance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en-GB" sz="500" b="0" i="0" u="none" strike="noStrike">
                          <a:effectLst/>
                          <a:latin typeface="Arial" panose="020B0604020202020204" pitchFamily="34" charset="0"/>
                        </a:rPr>
                        <a:t>Final Consistent Financial Report to be sent in to Schools Finance via e-mail in XML format </a:t>
                      </a:r>
                      <a:r>
                        <a:rPr lang="en-GB" sz="500" b="1" i="0" u="none" strike="noStrike">
                          <a:effectLst/>
                          <a:latin typeface="Arial" panose="020B0604020202020204" pitchFamily="34" charset="0"/>
                        </a:rPr>
                        <a:t>(NB Proposed CFR MUST have been agreed first with Schools Finance)</a:t>
                      </a:r>
                      <a:endParaRPr lang="en-GB" sz="500" b="0" i="0" u="none" strike="noStrike">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5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C0C0C0"/>
                    </a:solidFill>
                  </a:tcPr>
                </a:tc>
                <a:tc>
                  <a:txBody>
                    <a:bodyPr/>
                    <a:lstStyle/>
                    <a:p>
                      <a:pPr algn="l" fontAlgn="b"/>
                      <a:r>
                        <a:rPr lang="en-GB" sz="500" b="0" i="0" u="none" strike="noStrike">
                          <a:effectLst/>
                          <a:latin typeface="Arial" panose="020B0604020202020204" pitchFamily="34" charset="0"/>
                        </a:rPr>
                        <a:t> </a:t>
                      </a:r>
                    </a:p>
                  </a:txBody>
                  <a:tcPr marL="0" marR="0" marT="0" marB="0" anchor="b">
                    <a:lnL>
                      <a:noFill/>
                    </a:lnL>
                    <a:lnR>
                      <a:noFill/>
                    </a:lnR>
                    <a:lnT>
                      <a:noFill/>
                    </a:lnT>
                    <a:lnB>
                      <a:noFill/>
                    </a:lnB>
                    <a:solidFill>
                      <a:srgbClr val="C0C0C0"/>
                    </a:solidFill>
                  </a:tcPr>
                </a:tc>
                <a:tc>
                  <a:txBody>
                    <a:bodyPr/>
                    <a:lstStyle/>
                    <a:p>
                      <a:pPr algn="l" fontAlgn="b"/>
                      <a:r>
                        <a:rPr lang="en-GB" sz="500" b="0" i="0" u="none" strike="noStrike">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260123368"/>
                  </a:ext>
                </a:extLst>
              </a:tr>
              <a:tr h="114089">
                <a:tc>
                  <a:txBody>
                    <a:bodyPr/>
                    <a:lstStyle/>
                    <a:p>
                      <a:pPr algn="l" fontAlgn="ctr"/>
                      <a:r>
                        <a:rPr lang="en-GB" sz="500" b="0"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GB" sz="500" b="1" i="0" u="none" strike="noStrike">
                          <a:effectLst/>
                          <a:latin typeface="Comic Sans MS" panose="030F0702030302020204" pitchFamily="66"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en-GB" sz="500" b="0" i="0" u="none" strike="noStrike" dirty="0">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599699802"/>
                  </a:ext>
                </a:extLst>
              </a:tr>
            </a:tbl>
          </a:graphicData>
        </a:graphic>
      </p:graphicFrame>
      <p:sp>
        <p:nvSpPr>
          <p:cNvPr id="6" name="AutoShape 3">
            <a:extLst>
              <a:ext uri="{FF2B5EF4-FFF2-40B4-BE49-F238E27FC236}">
                <a16:creationId xmlns:a16="http://schemas.microsoft.com/office/drawing/2014/main" id="{00000000-0008-0000-0000-000064040000}"/>
              </a:ext>
            </a:extLst>
          </p:cNvPr>
          <p:cNvSpPr>
            <a:spLocks/>
          </p:cNvSpPr>
          <p:nvPr/>
        </p:nvSpPr>
        <p:spPr bwMode="auto">
          <a:xfrm>
            <a:off x="14519623" y="8156733"/>
            <a:ext cx="174714" cy="1364119"/>
          </a:xfrm>
          <a:prstGeom prst="rightBrace">
            <a:avLst>
              <a:gd name="adj1" fmla="val 90417"/>
              <a:gd name="adj2" fmla="val 50000"/>
            </a:avLst>
          </a:prstGeom>
          <a:noFill/>
          <a:ln w="25400">
            <a:solidFill>
              <a:srgbClr xmlns:mc="http://schemas.openxmlformats.org/markup-compatibility/2006" xmlns:a14="http://schemas.microsoft.com/office/drawing/2010/main" val="000000" mc:Ignorable="a14" a14:legacySpreadsheetColorIndex="64"/>
            </a:solidFill>
            <a:round/>
            <a:headEnd/>
            <a:tailEnd/>
          </a:ln>
          <a:extLst>
            <a:ext uri="{909E8E84-426E-40DD-AFC4-6F175D3DCCD1}">
              <a14:hiddenFill xmlns:a14="http://schemas.microsoft.com/office/drawing/2010/main">
                <a:solidFill>
                  <a:srgbClr xmlns:mc="http://schemas.openxmlformats.org/markup-compatibility/2006" val="FFFFFF" mc:Ignorable="a14" a14:legacySpreadsheetColorIndex="9"/>
                </a:solidFill>
              </a14:hiddenFill>
            </a:ext>
          </a:extLst>
        </p:spPr>
        <p:txBody>
          <a:bodyPr/>
          <a:lstStyle/>
          <a:p>
            <a:endParaRPr lang="en-GB"/>
          </a:p>
        </p:txBody>
      </p:sp>
    </p:spTree>
    <p:extLst>
      <p:ext uri="{BB962C8B-B14F-4D97-AF65-F5344CB8AC3E}">
        <p14:creationId xmlns:p14="http://schemas.microsoft.com/office/powerpoint/2010/main" val="207661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B9DE-7E27-472D-9E47-69E0ABEF9F7D}"/>
              </a:ext>
            </a:extLst>
          </p:cNvPr>
          <p:cNvSpPr>
            <a:spLocks noGrp="1"/>
          </p:cNvSpPr>
          <p:nvPr>
            <p:ph type="title"/>
          </p:nvPr>
        </p:nvSpPr>
        <p:spPr/>
        <p:txBody>
          <a:bodyPr/>
          <a:lstStyle/>
          <a:p>
            <a:r>
              <a:rPr lang="en-GB" dirty="0"/>
              <a:t>Budget Planning</a:t>
            </a:r>
          </a:p>
        </p:txBody>
      </p:sp>
      <p:sp>
        <p:nvSpPr>
          <p:cNvPr id="3" name="Content Placeholder 2">
            <a:extLst>
              <a:ext uri="{FF2B5EF4-FFF2-40B4-BE49-F238E27FC236}">
                <a16:creationId xmlns:a16="http://schemas.microsoft.com/office/drawing/2014/main" id="{2DB2921B-0532-4E8E-849B-4BD89DB86613}"/>
              </a:ext>
            </a:extLst>
          </p:cNvPr>
          <p:cNvSpPr>
            <a:spLocks noGrp="1"/>
          </p:cNvSpPr>
          <p:nvPr>
            <p:ph idx="1"/>
          </p:nvPr>
        </p:nvSpPr>
        <p:spPr/>
        <p:txBody>
          <a:bodyPr/>
          <a:lstStyle/>
          <a:p>
            <a:r>
              <a:rPr lang="en-GB" dirty="0"/>
              <a:t>As per last year, still requirement to submit a 3 year budget plan to the LA</a:t>
            </a:r>
          </a:p>
          <a:p>
            <a:r>
              <a:rPr lang="en-GB" dirty="0"/>
              <a:t>Assumptions – could have NFF from 2023-24. MPPL increased by 2% from 2021-22 to 2022-23. </a:t>
            </a:r>
            <a:r>
              <a:rPr lang="en-GB" sz="1600" dirty="0"/>
              <a:t>(MPPL = total funding before de-delegation, less rates, divided by NOR)</a:t>
            </a:r>
          </a:p>
          <a:p>
            <a:r>
              <a:rPr lang="en-GB" dirty="0"/>
              <a:t>We will send out a 5 year plan template from BWO shortly, but you can send in your own template if that is easier</a:t>
            </a:r>
          </a:p>
          <a:p>
            <a:r>
              <a:rPr lang="en-GB" dirty="0"/>
              <a:t>Deadline for submission is the same date as your 2022-23 Budget Plan which is </a:t>
            </a:r>
            <a:r>
              <a:rPr lang="en-GB" b="1" dirty="0"/>
              <a:t>6th May 2022</a:t>
            </a:r>
            <a:r>
              <a:rPr lang="en-GB" dirty="0"/>
              <a:t>.</a:t>
            </a:r>
          </a:p>
          <a:p>
            <a:pPr marL="0" indent="0">
              <a:buNone/>
            </a:pPr>
            <a:endParaRPr lang="en-GB" dirty="0"/>
          </a:p>
        </p:txBody>
      </p:sp>
    </p:spTree>
    <p:extLst>
      <p:ext uri="{BB962C8B-B14F-4D97-AF65-F5344CB8AC3E}">
        <p14:creationId xmlns:p14="http://schemas.microsoft.com/office/powerpoint/2010/main" val="138659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ABC0-A0C0-4B18-8563-C49B6BBD89F5}"/>
              </a:ext>
            </a:extLst>
          </p:cNvPr>
          <p:cNvSpPr>
            <a:spLocks noGrp="1"/>
          </p:cNvSpPr>
          <p:nvPr>
            <p:ph type="title"/>
          </p:nvPr>
        </p:nvSpPr>
        <p:spPr/>
        <p:txBody>
          <a:bodyPr/>
          <a:lstStyle/>
          <a:p>
            <a:r>
              <a:rPr lang="en-GB" dirty="0"/>
              <a:t>Budget Planning 2022-23</a:t>
            </a:r>
          </a:p>
        </p:txBody>
      </p:sp>
      <p:sp>
        <p:nvSpPr>
          <p:cNvPr id="3" name="Content Placeholder 2">
            <a:extLst>
              <a:ext uri="{FF2B5EF4-FFF2-40B4-BE49-F238E27FC236}">
                <a16:creationId xmlns:a16="http://schemas.microsoft.com/office/drawing/2014/main" id="{79AF6240-F1C2-4699-8B13-E0FB2ADE2314}"/>
              </a:ext>
            </a:extLst>
          </p:cNvPr>
          <p:cNvSpPr>
            <a:spLocks noGrp="1"/>
          </p:cNvSpPr>
          <p:nvPr>
            <p:ph idx="1"/>
          </p:nvPr>
        </p:nvSpPr>
        <p:spPr/>
        <p:txBody>
          <a:bodyPr>
            <a:normAutofit/>
          </a:bodyPr>
          <a:lstStyle/>
          <a:p>
            <a:r>
              <a:rPr lang="en-GB" dirty="0"/>
              <a:t>EXPENDITURE</a:t>
            </a:r>
          </a:p>
          <a:p>
            <a:r>
              <a:rPr lang="en-GB" dirty="0"/>
              <a:t>NI increasing by 1.25% for Health and Social Care Levy to 15.05%</a:t>
            </a:r>
          </a:p>
          <a:p>
            <a:r>
              <a:rPr lang="en-GB" dirty="0"/>
              <a:t>Teachers Pension no change 23.68%</a:t>
            </a:r>
          </a:p>
          <a:p>
            <a:r>
              <a:rPr lang="en-GB" dirty="0"/>
              <a:t>LGPS increasing to 26.3%. Currently 25.3%</a:t>
            </a:r>
          </a:p>
          <a:p>
            <a:r>
              <a:rPr lang="en-GB" dirty="0"/>
              <a:t>Support Staff (NJC) Pay increase – budget for 2% increase from April</a:t>
            </a:r>
          </a:p>
          <a:p>
            <a:r>
              <a:rPr lang="en-GB" dirty="0"/>
              <a:t>National Living Wage increasing to £9.50 per hour (affects SCP 1 &amp; 2)</a:t>
            </a:r>
          </a:p>
          <a:p>
            <a:r>
              <a:rPr lang="en-GB" dirty="0"/>
              <a:t>Teachers Pay – looking at 2 year deal for 2022-23 and 2023-24. Advise budgeting for 2% increase. £30k teacher starting salaries was delayed due to Covid.</a:t>
            </a:r>
          </a:p>
        </p:txBody>
      </p:sp>
    </p:spTree>
    <p:extLst>
      <p:ext uri="{BB962C8B-B14F-4D97-AF65-F5344CB8AC3E}">
        <p14:creationId xmlns:p14="http://schemas.microsoft.com/office/powerpoint/2010/main" val="273970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ABC0-A0C0-4B18-8563-C49B6BBD89F5}"/>
              </a:ext>
            </a:extLst>
          </p:cNvPr>
          <p:cNvSpPr>
            <a:spLocks noGrp="1"/>
          </p:cNvSpPr>
          <p:nvPr>
            <p:ph type="title"/>
          </p:nvPr>
        </p:nvSpPr>
        <p:spPr/>
        <p:txBody>
          <a:bodyPr/>
          <a:lstStyle/>
          <a:p>
            <a:r>
              <a:rPr lang="en-GB" dirty="0"/>
              <a:t>Budget Planning 2022-23</a:t>
            </a:r>
          </a:p>
        </p:txBody>
      </p:sp>
      <p:sp>
        <p:nvSpPr>
          <p:cNvPr id="3" name="Content Placeholder 2">
            <a:extLst>
              <a:ext uri="{FF2B5EF4-FFF2-40B4-BE49-F238E27FC236}">
                <a16:creationId xmlns:a16="http://schemas.microsoft.com/office/drawing/2014/main" id="{79AF6240-F1C2-4699-8B13-E0FB2ADE2314}"/>
              </a:ext>
            </a:extLst>
          </p:cNvPr>
          <p:cNvSpPr>
            <a:spLocks noGrp="1"/>
          </p:cNvSpPr>
          <p:nvPr>
            <p:ph idx="1"/>
          </p:nvPr>
        </p:nvSpPr>
        <p:spPr/>
        <p:txBody>
          <a:bodyPr>
            <a:normAutofit lnSpcReduction="10000"/>
          </a:bodyPr>
          <a:lstStyle/>
          <a:p>
            <a:r>
              <a:rPr lang="en-GB" dirty="0"/>
              <a:t>INCOME</a:t>
            </a:r>
          </a:p>
          <a:p>
            <a:r>
              <a:rPr lang="en-GB" dirty="0"/>
              <a:t>Our local funding formula is almost mirroring the NFF rates set by the government. Thank you for those that responded to consultation.</a:t>
            </a:r>
          </a:p>
          <a:p>
            <a:r>
              <a:rPr lang="en-GB" dirty="0"/>
              <a:t>Our final Schools Block budget was approved at January Schools Forum. Awaiting approval from ESFA. Will publish by end of February.</a:t>
            </a:r>
          </a:p>
          <a:p>
            <a:r>
              <a:rPr lang="en-GB" dirty="0"/>
              <a:t>Link to Schools Forum papers </a:t>
            </a:r>
            <a:r>
              <a:rPr lang="en-GB" dirty="0">
                <a:hlinkClick r:id="rId2"/>
              </a:rPr>
              <a:t>https://wokingham.moderngov.co.uk/documents/g4016/Public%20reports%20pack%2012th-Jan-2022%2010.00%20Schools%20Forum.pdf?T=10</a:t>
            </a:r>
            <a:endParaRPr lang="en-GB" dirty="0"/>
          </a:p>
          <a:p>
            <a:r>
              <a:rPr lang="en-GB" dirty="0"/>
              <a:t>Page 37 Model B</a:t>
            </a:r>
          </a:p>
        </p:txBody>
      </p:sp>
    </p:spTree>
    <p:extLst>
      <p:ext uri="{BB962C8B-B14F-4D97-AF65-F5344CB8AC3E}">
        <p14:creationId xmlns:p14="http://schemas.microsoft.com/office/powerpoint/2010/main" val="266766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CA4CA4-F1C6-48D5-8849-A9E3059FDB7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dirty="0">
                <a:solidFill>
                  <a:srgbClr val="FFFFFF"/>
                </a:solidFill>
                <a:latin typeface="+mj-lt"/>
                <a:ea typeface="+mj-ea"/>
                <a:cs typeface="+mj-cs"/>
              </a:rPr>
              <a:t>National Funding Formula Rates vs WBC 2022-23</a:t>
            </a:r>
          </a:p>
        </p:txBody>
      </p:sp>
      <p:sp>
        <p:nvSpPr>
          <p:cNvPr id="11" name="Content Placeholder 10">
            <a:extLst>
              <a:ext uri="{FF2B5EF4-FFF2-40B4-BE49-F238E27FC236}">
                <a16:creationId xmlns:a16="http://schemas.microsoft.com/office/drawing/2014/main" id="{A10D0A95-2834-4741-A5BA-160D463F9AE6}"/>
              </a:ext>
            </a:extLst>
          </p:cNvPr>
          <p:cNvSpPr>
            <a:spLocks noGrp="1"/>
          </p:cNvSpPr>
          <p:nvPr>
            <p:ph idx="1"/>
          </p:nvPr>
        </p:nvSpPr>
        <p:spPr>
          <a:xfrm>
            <a:off x="717422" y="1615329"/>
            <a:ext cx="972041" cy="45719"/>
          </a:xfrm>
        </p:spPr>
        <p:txBody>
          <a:bodyPr>
            <a:normAutofit fontScale="25000" lnSpcReduction="20000"/>
          </a:bodyPr>
          <a:lstStyle/>
          <a:p>
            <a:pPr marL="0" indent="0">
              <a:buNone/>
            </a:pPr>
            <a:endParaRPr lang="en-GB" dirty="0"/>
          </a:p>
        </p:txBody>
      </p:sp>
      <p:graphicFrame>
        <p:nvGraphicFramePr>
          <p:cNvPr id="12" name="Object 11">
            <a:extLst>
              <a:ext uri="{FF2B5EF4-FFF2-40B4-BE49-F238E27FC236}">
                <a16:creationId xmlns:a16="http://schemas.microsoft.com/office/drawing/2014/main" id="{69EE8F94-CF17-48E3-AC26-34C5CA45F8FE}"/>
              </a:ext>
            </a:extLst>
          </p:cNvPr>
          <p:cNvGraphicFramePr>
            <a:graphicFrameLocks noChangeAspect="1"/>
          </p:cNvGraphicFramePr>
          <p:nvPr>
            <p:extLst>
              <p:ext uri="{D42A27DB-BD31-4B8C-83A1-F6EECF244321}">
                <p14:modId xmlns:p14="http://schemas.microsoft.com/office/powerpoint/2010/main" val="1032755314"/>
              </p:ext>
            </p:extLst>
          </p:nvPr>
        </p:nvGraphicFramePr>
        <p:xfrm>
          <a:off x="5012192" y="230733"/>
          <a:ext cx="4549820" cy="6396533"/>
        </p:xfrm>
        <a:graphic>
          <a:graphicData uri="http://schemas.openxmlformats.org/presentationml/2006/ole">
            <mc:AlternateContent xmlns:mc="http://schemas.openxmlformats.org/markup-compatibility/2006">
              <mc:Choice xmlns:v="urn:schemas-microsoft-com:vml" Requires="v">
                <p:oleObj spid="_x0000_s3081" name="Worksheet" r:id="rId3" imgW="5334000" imgH="7924879" progId="Excel.Sheet.12">
                  <p:embed/>
                </p:oleObj>
              </mc:Choice>
              <mc:Fallback>
                <p:oleObj name="Worksheet" r:id="rId3" imgW="5334000" imgH="7924879" progId="Excel.Sheet.12">
                  <p:embed/>
                  <p:pic>
                    <p:nvPicPr>
                      <p:cNvPr id="0" name=""/>
                      <p:cNvPicPr/>
                      <p:nvPr/>
                    </p:nvPicPr>
                    <p:blipFill>
                      <a:blip r:embed="rId4"/>
                      <a:stretch>
                        <a:fillRect/>
                      </a:stretch>
                    </p:blipFill>
                    <p:spPr>
                      <a:xfrm>
                        <a:off x="5012192" y="230733"/>
                        <a:ext cx="4549820" cy="6396533"/>
                      </a:xfrm>
                      <a:prstGeom prst="rect">
                        <a:avLst/>
                      </a:prstGeom>
                    </p:spPr>
                  </p:pic>
                </p:oleObj>
              </mc:Fallback>
            </mc:AlternateContent>
          </a:graphicData>
        </a:graphic>
      </p:graphicFrame>
    </p:spTree>
    <p:extLst>
      <p:ext uri="{BB962C8B-B14F-4D97-AF65-F5344CB8AC3E}">
        <p14:creationId xmlns:p14="http://schemas.microsoft.com/office/powerpoint/2010/main" val="219890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BBB4-93D9-452B-8F8C-22DA5754DB04}"/>
              </a:ext>
            </a:extLst>
          </p:cNvPr>
          <p:cNvSpPr>
            <a:spLocks noGrp="1"/>
          </p:cNvSpPr>
          <p:nvPr>
            <p:ph type="title"/>
          </p:nvPr>
        </p:nvSpPr>
        <p:spPr/>
        <p:txBody>
          <a:bodyPr/>
          <a:lstStyle/>
          <a:p>
            <a:r>
              <a:rPr lang="en-GB" dirty="0"/>
              <a:t>Budget Planning 2022-23</a:t>
            </a:r>
          </a:p>
        </p:txBody>
      </p:sp>
      <p:sp>
        <p:nvSpPr>
          <p:cNvPr id="3" name="Content Placeholder 2">
            <a:extLst>
              <a:ext uri="{FF2B5EF4-FFF2-40B4-BE49-F238E27FC236}">
                <a16:creationId xmlns:a16="http://schemas.microsoft.com/office/drawing/2014/main" id="{A09E455A-15ED-4D52-8D18-03EACE6B2AFC}"/>
              </a:ext>
            </a:extLst>
          </p:cNvPr>
          <p:cNvSpPr>
            <a:spLocks noGrp="1"/>
          </p:cNvSpPr>
          <p:nvPr>
            <p:ph idx="1"/>
          </p:nvPr>
        </p:nvSpPr>
        <p:spPr/>
        <p:txBody>
          <a:bodyPr>
            <a:normAutofit lnSpcReduction="10000"/>
          </a:bodyPr>
          <a:lstStyle/>
          <a:p>
            <a:r>
              <a:rPr lang="en-GB" dirty="0"/>
              <a:t>De-delegation (Maintained schools only)</a:t>
            </a:r>
          </a:p>
          <a:p>
            <a:r>
              <a:rPr lang="en-GB" dirty="0"/>
              <a:t>For 2022-23 – Staff costs supply cover only (Charges on Schools Forum link on previous slide)</a:t>
            </a:r>
          </a:p>
          <a:p>
            <a:r>
              <a:rPr lang="en-GB" dirty="0"/>
              <a:t>Contingency – we will hold unspent amount in reserves and carry forward</a:t>
            </a:r>
          </a:p>
          <a:p>
            <a:r>
              <a:rPr lang="en-GB" dirty="0"/>
              <a:t>Licences/Subscriptions – will be paid for centrally</a:t>
            </a:r>
          </a:p>
          <a:p>
            <a:r>
              <a:rPr lang="en-GB" dirty="0"/>
              <a:t>Primary Behaviour Support (Foundry College) – Funded by HNB with charging mechanism for all schools developed</a:t>
            </a:r>
          </a:p>
          <a:p>
            <a:r>
              <a:rPr lang="en-GB" dirty="0"/>
              <a:t>Support to underperforming ethnic groups and bilingual learners – to be included as a Traded Service</a:t>
            </a:r>
          </a:p>
        </p:txBody>
      </p:sp>
    </p:spTree>
    <p:extLst>
      <p:ext uri="{BB962C8B-B14F-4D97-AF65-F5344CB8AC3E}">
        <p14:creationId xmlns:p14="http://schemas.microsoft.com/office/powerpoint/2010/main" val="2835058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454DF-BFA5-426C-BA6E-8D143037E37C}"/>
              </a:ext>
            </a:extLst>
          </p:cNvPr>
          <p:cNvSpPr>
            <a:spLocks noGrp="1"/>
          </p:cNvSpPr>
          <p:nvPr>
            <p:ph type="title"/>
          </p:nvPr>
        </p:nvSpPr>
        <p:spPr/>
        <p:txBody>
          <a:bodyPr/>
          <a:lstStyle/>
          <a:p>
            <a:r>
              <a:rPr lang="en-GB" dirty="0"/>
              <a:t>Pupil Premium 2022-23</a:t>
            </a:r>
          </a:p>
        </p:txBody>
      </p:sp>
      <p:sp>
        <p:nvSpPr>
          <p:cNvPr id="3" name="Content Placeholder 2">
            <a:extLst>
              <a:ext uri="{FF2B5EF4-FFF2-40B4-BE49-F238E27FC236}">
                <a16:creationId xmlns:a16="http://schemas.microsoft.com/office/drawing/2014/main" id="{47AB8C9E-8867-4D4D-B76E-CD528247B287}"/>
              </a:ext>
            </a:extLst>
          </p:cNvPr>
          <p:cNvSpPr>
            <a:spLocks noGrp="1"/>
          </p:cNvSpPr>
          <p:nvPr>
            <p:ph idx="1"/>
          </p:nvPr>
        </p:nvSpPr>
        <p:spPr>
          <a:xfrm>
            <a:off x="838200" y="1463040"/>
            <a:ext cx="10515600" cy="4713923"/>
          </a:xfrm>
        </p:spPr>
        <p:txBody>
          <a:bodyPr>
            <a:normAutofit/>
          </a:bodyPr>
          <a:lstStyle/>
          <a:p>
            <a:endParaRPr lang="en-GB" dirty="0"/>
          </a:p>
          <a:p>
            <a:r>
              <a:rPr lang="en-GB" dirty="0"/>
              <a:t>Pupil Premium increasing by 3% (CFR code I05, R9006):</a:t>
            </a:r>
          </a:p>
          <a:p>
            <a:r>
              <a:rPr lang="en-GB" dirty="0"/>
              <a:t>FSMEver6 Primary £1,385 (was £1,345)</a:t>
            </a:r>
          </a:p>
          <a:p>
            <a:r>
              <a:rPr lang="en-GB" dirty="0"/>
              <a:t>FSMEver6 Secondary £985 (was £955)</a:t>
            </a:r>
          </a:p>
          <a:p>
            <a:r>
              <a:rPr lang="en-GB" dirty="0"/>
              <a:t>LAC and Post LAC £2,410 (was £2,345)</a:t>
            </a:r>
          </a:p>
          <a:p>
            <a:r>
              <a:rPr lang="en-GB" dirty="0"/>
              <a:t>Ever6 Service Children £320 (was £310)</a:t>
            </a:r>
          </a:p>
          <a:p>
            <a:pPr algn="l"/>
            <a:r>
              <a:rPr lang="en-GB" dirty="0"/>
              <a:t>Allocations to be published in Spring</a:t>
            </a:r>
            <a:endParaRPr lang="en-GB" b="0" i="0" dirty="0">
              <a:solidFill>
                <a:srgbClr val="0B0C0C"/>
              </a:solidFill>
              <a:effectLst/>
              <a:latin typeface="nta"/>
            </a:endParaRP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517409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7455</TotalTime>
  <Words>1756</Words>
  <Application>Microsoft Office PowerPoint</Application>
  <PresentationFormat>Widescreen</PresentationFormat>
  <Paragraphs>355</Paragraphs>
  <Slides>16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Calibri Light</vt:lpstr>
      <vt:lpstr>Comic Sans MS</vt:lpstr>
      <vt:lpstr>Helvetica</vt:lpstr>
      <vt:lpstr>nta</vt:lpstr>
      <vt:lpstr>Times New Roman</vt:lpstr>
      <vt:lpstr>Office Theme</vt:lpstr>
      <vt:lpstr>Worksheet</vt:lpstr>
      <vt:lpstr>Schools Finance Briefing</vt:lpstr>
      <vt:lpstr>Closedown 2021-22</vt:lpstr>
      <vt:lpstr>PowerPoint Presentation</vt:lpstr>
      <vt:lpstr>Budget Planning</vt:lpstr>
      <vt:lpstr>Budget Planning 2022-23</vt:lpstr>
      <vt:lpstr>Budget Planning 2022-23</vt:lpstr>
      <vt:lpstr>National Funding Formula Rates vs WBC 2022-23</vt:lpstr>
      <vt:lpstr>Budget Planning 2022-23</vt:lpstr>
      <vt:lpstr>Pupil Premium 2022-23</vt:lpstr>
      <vt:lpstr>Supplementary funding 2022-23</vt:lpstr>
      <vt:lpstr>Other Grants</vt:lpstr>
      <vt:lpstr>Other Grants continued…</vt:lpstr>
      <vt:lpstr>Other Grants continued…</vt:lpstr>
      <vt:lpstr>Budget Allocations 2022-23</vt:lpstr>
      <vt:lpstr>Other</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Finance Briefing</dc:title>
  <dc:creator>Katherine Vernon</dc:creator>
  <cp:lastModifiedBy>Katherine Vernon</cp:lastModifiedBy>
  <cp:revision>18</cp:revision>
  <dcterms:created xsi:type="dcterms:W3CDTF">2021-02-10T18:56:03Z</dcterms:created>
  <dcterms:modified xsi:type="dcterms:W3CDTF">2022-02-16T16:59:26Z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17f5eab-0951-45e7-baa9-357beec0b77b_Enabled">
    <vt:lpwstr>true</vt:lpwstr>
  </property>
  <property fmtid="{D5CDD505-2E9C-101B-9397-08002B2CF9AE}" pid="3" name="MSIP_Label_d17f5eab-0951-45e7-baa9-357beec0b77b_SetDate">
    <vt:lpwstr>2022-02-09T14:47:02Z</vt:lpwstr>
  </property>
  <property fmtid="{D5CDD505-2E9C-101B-9397-08002B2CF9AE}" pid="4" name="MSIP_Label_d17f5eab-0951-45e7-baa9-357beec0b77b_Method">
    <vt:lpwstr>Privileged</vt:lpwstr>
  </property>
  <property fmtid="{D5CDD505-2E9C-101B-9397-08002B2CF9AE}" pid="5" name="MSIP_Label_d17f5eab-0951-45e7-baa9-357beec0b77b_Name">
    <vt:lpwstr>Document</vt:lpwstr>
  </property>
  <property fmtid="{D5CDD505-2E9C-101B-9397-08002B2CF9AE}" pid="6" name="MSIP_Label_d17f5eab-0951-45e7-baa9-357beec0b77b_SiteId">
    <vt:lpwstr>996ee15c-0b3e-4a6f-8e65-120a9a51821a</vt:lpwstr>
  </property>
  <property fmtid="{D5CDD505-2E9C-101B-9397-08002B2CF9AE}" pid="7" name="MSIP_Label_d17f5eab-0951-45e7-baa9-357beec0b77b_ActionId">
    <vt:lpwstr>c718cca6-93e9-4940-afbe-859d99655992</vt:lpwstr>
  </property>
  <property fmtid="{D5CDD505-2E9C-101B-9397-08002B2CF9AE}" pid="8" name="MSIP_Label_d17f5eab-0951-45e7-baa9-357beec0b77b_ContentBits">
    <vt:lpwstr>0</vt:lpwstr>
  </property>
</Properties>
</file>