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Lst>
  <p:sldSz cx="18288000" cy="10287000"/>
  <p:notesSz cx="6858000" cy="9144000"/>
  <p:embeddedFontLst>
    <p:embeddedFont>
      <p:font typeface="Aileron Heavy" panose="020B0604020202020204" charset="0"/>
      <p:regular r:id="rId12"/>
    </p:embeddedFont>
    <p:embeddedFont>
      <p:font typeface="Aileron Heavy Bold" panose="020B0604020202020204" charset="0"/>
      <p:regular r:id="rId13"/>
    </p:embeddedFont>
    <p:embeddedFont>
      <p:font typeface="Aileron Regular" panose="020B0604020202020204" charset="0"/>
      <p:regular r:id="rId14"/>
    </p:embeddedFont>
    <p:embeddedFont>
      <p:font typeface="Aileron Regular Bold" panose="020B0604020202020204" charset="0"/>
      <p:regular r:id="rId15"/>
    </p:embeddedFont>
    <p:embeddedFont>
      <p:font typeface="Aileron Regular Italics" panose="020B0604020202020204" charset="0"/>
      <p:regular r:id="rId16"/>
    </p:embeddedFont>
    <p:embeddedFont>
      <p:font typeface="Aileron Thin" panose="020B0604020202020204" charset="0"/>
      <p:regular r:id="rId17"/>
    </p:embeddedFont>
    <p:embeddedFont>
      <p:font typeface="Aileron Thin Bold" panose="020B0604020202020204" charset="0"/>
      <p:regular r:id="rId18"/>
    </p:embeddedFont>
    <p:embeddedFont>
      <p:font typeface="Bebas Neue" panose="020B0606020202050201" pitchFamily="34" charset="0"/>
      <p:regular r:id="rId19"/>
    </p:embeddedFont>
    <p:embeddedFont>
      <p:font typeface="Calibri" panose="020F0502020204030204" pitchFamily="34" charset="0"/>
      <p:regular r:id="rId20"/>
      <p:bold r:id="rId21"/>
      <p:italic r:id="rId22"/>
      <p:boldItalic r:id="rId23"/>
    </p:embeddedFont>
    <p:embeddedFont>
      <p:font typeface="Roboto" panose="02000000000000000000" pitchFamily="2" charset="0"/>
      <p:regular r:id="rId24"/>
      <p:bold r:id="rId25"/>
      <p:italic r:id="rId26"/>
      <p:boldItalic r:id="rId27"/>
    </p:embeddedFont>
    <p:embeddedFont>
      <p:font typeface="Roboto Bold Italics" panose="020B0604020202020204" charset="0"/>
      <p:regular r:id="rId28"/>
    </p:embeddedFont>
    <p:embeddedFont>
      <p:font typeface="Roboto Italics"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1" d="100"/>
          <a:sy n="31" d="100"/>
        </p:scale>
        <p:origin x="1075"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customXml" Target="../customXml/item3.xml"/><Relationship Id="rId21" Type="http://schemas.openxmlformats.org/officeDocument/2006/relationships/font" Target="fonts/font10.fntdata"/><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3.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slide" Target="slides/slide6.xml"/><Relationship Id="rId19" Type="http://schemas.openxmlformats.org/officeDocument/2006/relationships/font" Target="fonts/font8.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sey Streat" userId="adc37497-140e-4a4d-bf5d-10383fc5a5bb" providerId="ADAL" clId="{18C2A876-0F56-4379-B8BA-A9D41DEBC044}"/>
    <pc:docChg chg="custSel modSld">
      <pc:chgData name="Casey Streat" userId="adc37497-140e-4a4d-bf5d-10383fc5a5bb" providerId="ADAL" clId="{18C2A876-0F56-4379-B8BA-A9D41DEBC044}" dt="2023-02-17T12:06:02.334" v="247" actId="20577"/>
      <pc:docMkLst>
        <pc:docMk/>
      </pc:docMkLst>
      <pc:sldChg chg="modSp mod">
        <pc:chgData name="Casey Streat" userId="adc37497-140e-4a4d-bf5d-10383fc5a5bb" providerId="ADAL" clId="{18C2A876-0F56-4379-B8BA-A9D41DEBC044}" dt="2023-02-17T12:06:02.334" v="247" actId="20577"/>
        <pc:sldMkLst>
          <pc:docMk/>
          <pc:sldMk cId="0" sldId="257"/>
        </pc:sldMkLst>
        <pc:spChg chg="mod">
          <ac:chgData name="Casey Streat" userId="adc37497-140e-4a4d-bf5d-10383fc5a5bb" providerId="ADAL" clId="{18C2A876-0F56-4379-B8BA-A9D41DEBC044}" dt="2023-02-17T12:06:02.334" v="247" actId="20577"/>
          <ac:spMkLst>
            <pc:docMk/>
            <pc:sldMk cId="0" sldId="257"/>
            <ac:spMk id="3" creationId="{00000000-0000-0000-0000-000000000000}"/>
          </ac:spMkLst>
        </pc:spChg>
      </pc:sldChg>
      <pc:sldChg chg="modSp mod">
        <pc:chgData name="Casey Streat" userId="adc37497-140e-4a4d-bf5d-10383fc5a5bb" providerId="ADAL" clId="{18C2A876-0F56-4379-B8BA-A9D41DEBC044}" dt="2023-02-17T11:46:33.354" v="246" actId="255"/>
        <pc:sldMkLst>
          <pc:docMk/>
          <pc:sldMk cId="0" sldId="258"/>
        </pc:sldMkLst>
        <pc:spChg chg="mod">
          <ac:chgData name="Casey Streat" userId="adc37497-140e-4a4d-bf5d-10383fc5a5bb" providerId="ADAL" clId="{18C2A876-0F56-4379-B8BA-A9D41DEBC044}" dt="2023-02-17T11:46:33.354" v="246" actId="255"/>
          <ac:spMkLst>
            <pc:docMk/>
            <pc:sldMk cId="0" sldId="258"/>
            <ac:spMk id="13" creationId="{00000000-0000-0000-0000-000000000000}"/>
          </ac:spMkLst>
        </pc:spChg>
      </pc:sldChg>
      <pc:sldChg chg="modSp mod">
        <pc:chgData name="Casey Streat" userId="adc37497-140e-4a4d-bf5d-10383fc5a5bb" providerId="ADAL" clId="{18C2A876-0F56-4379-B8BA-A9D41DEBC044}" dt="2023-02-17T11:42:34.643" v="181" actId="20577"/>
        <pc:sldMkLst>
          <pc:docMk/>
          <pc:sldMk cId="0" sldId="259"/>
        </pc:sldMkLst>
        <pc:spChg chg="mod">
          <ac:chgData name="Casey Streat" userId="adc37497-140e-4a4d-bf5d-10383fc5a5bb" providerId="ADAL" clId="{18C2A876-0F56-4379-B8BA-A9D41DEBC044}" dt="2023-02-17T11:42:34.643" v="181" actId="20577"/>
          <ac:spMkLst>
            <pc:docMk/>
            <pc:sldMk cId="0" sldId="259"/>
            <ac:spMk id="4" creationId="{00000000-0000-0000-0000-000000000000}"/>
          </ac:spMkLst>
        </pc:spChg>
      </pc:sldChg>
      <pc:sldChg chg="modSp mod">
        <pc:chgData name="Casey Streat" userId="adc37497-140e-4a4d-bf5d-10383fc5a5bb" providerId="ADAL" clId="{18C2A876-0F56-4379-B8BA-A9D41DEBC044}" dt="2023-02-17T11:36:32.917" v="12" actId="1076"/>
        <pc:sldMkLst>
          <pc:docMk/>
          <pc:sldMk cId="0" sldId="260"/>
        </pc:sldMkLst>
        <pc:spChg chg="mod">
          <ac:chgData name="Casey Streat" userId="adc37497-140e-4a4d-bf5d-10383fc5a5bb" providerId="ADAL" clId="{18C2A876-0F56-4379-B8BA-A9D41DEBC044}" dt="2023-02-17T11:36:32.917" v="12" actId="1076"/>
          <ac:spMkLst>
            <pc:docMk/>
            <pc:sldMk cId="0" sldId="260"/>
            <ac:spMk id="9" creationId="{00000000-0000-0000-0000-000000000000}"/>
          </ac:spMkLst>
        </pc:spChg>
        <pc:spChg chg="mod">
          <ac:chgData name="Casey Streat" userId="adc37497-140e-4a4d-bf5d-10383fc5a5bb" providerId="ADAL" clId="{18C2A876-0F56-4379-B8BA-A9D41DEBC044}" dt="2023-02-17T11:36:20.305" v="9" actId="1076"/>
          <ac:spMkLst>
            <pc:docMk/>
            <pc:sldMk cId="0" sldId="260"/>
            <ac:spMk id="11" creationId="{00000000-0000-0000-0000-000000000000}"/>
          </ac:spMkLst>
        </pc:spChg>
        <pc:spChg chg="mod">
          <ac:chgData name="Casey Streat" userId="adc37497-140e-4a4d-bf5d-10383fc5a5bb" providerId="ADAL" clId="{18C2A876-0F56-4379-B8BA-A9D41DEBC044}" dt="2023-02-17T11:36:28.590" v="11" actId="14100"/>
          <ac:spMkLst>
            <pc:docMk/>
            <pc:sldMk cId="0" sldId="260"/>
            <ac:spMk id="12" creationId="{00000000-0000-0000-0000-000000000000}"/>
          </ac:spMkLst>
        </pc:spChg>
        <pc:spChg chg="mod">
          <ac:chgData name="Casey Streat" userId="adc37497-140e-4a4d-bf5d-10383fc5a5bb" providerId="ADAL" clId="{18C2A876-0F56-4379-B8BA-A9D41DEBC044}" dt="2023-02-17T11:35:38.583" v="0" actId="14100"/>
          <ac:spMkLst>
            <pc:docMk/>
            <pc:sldMk cId="0" sldId="260"/>
            <ac:spMk id="15" creationId="{00000000-0000-0000-0000-000000000000}"/>
          </ac:spMkLst>
        </pc:spChg>
        <pc:spChg chg="mod">
          <ac:chgData name="Casey Streat" userId="adc37497-140e-4a4d-bf5d-10383fc5a5bb" providerId="ADAL" clId="{18C2A876-0F56-4379-B8BA-A9D41DEBC044}" dt="2023-02-17T11:35:43.576" v="1" actId="14100"/>
          <ac:spMkLst>
            <pc:docMk/>
            <pc:sldMk cId="0" sldId="260"/>
            <ac:spMk id="18" creationId="{00000000-0000-0000-0000-000000000000}"/>
          </ac:spMkLst>
        </pc:spChg>
        <pc:spChg chg="mod">
          <ac:chgData name="Casey Streat" userId="adc37497-140e-4a4d-bf5d-10383fc5a5bb" providerId="ADAL" clId="{18C2A876-0F56-4379-B8BA-A9D41DEBC044}" dt="2023-02-17T11:35:59.463" v="5" actId="1036"/>
          <ac:spMkLst>
            <pc:docMk/>
            <pc:sldMk cId="0" sldId="260"/>
            <ac:spMk id="20"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MSIPCMContentMarking" descr="{&quot;HashCode&quot;:-1638424311,&quot;Placement&quot;:&quot;Footer&quot;,&quot;Top&quot;:789.343,&quot;Left&quot;:0.0,&quot;SlideWidth&quot;:1440,&quot;SlideHeight&quot;:810}">
            <a:extLst>
              <a:ext uri="{FF2B5EF4-FFF2-40B4-BE49-F238E27FC236}">
                <a16:creationId xmlns:a16="http://schemas.microsoft.com/office/drawing/2014/main" id="{92B0F8DF-AFEF-F733-7FC5-0E1349B2AE98}"/>
              </a:ext>
            </a:extLst>
          </p:cNvPr>
          <p:cNvSpPr txBox="1"/>
          <p:nvPr userDrawn="1"/>
        </p:nvSpPr>
        <p:spPr>
          <a:xfrm>
            <a:off x="0" y="10024656"/>
            <a:ext cx="9352000"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a:solidFill>
                  <a:srgbClr val="000000"/>
                </a:solidFill>
                <a:latin typeface="Calibri" panose="020F0502020204030204" pitchFamily="34" charset="0"/>
              </a:rPr>
              <a:t>Private: Information that contains a small amount of sensitive data which is essential to communicate with an individual but doesn’t require to be sent via secure methods.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hyperlink" Target="mailto:CCSCustomerServices@edfenergy.com" TargetMode="External"/><Relationship Id="rId2" Type="http://schemas.openxmlformats.org/officeDocument/2006/relationships/hyperlink" Target="mailto:ccs@totalgp.com" TargetMode="External"/><Relationship Id="rId1" Type="http://schemas.openxmlformats.org/officeDocument/2006/relationships/slideLayout" Target="../slideLayouts/slideLayout7.xml"/><Relationship Id="rId4" Type="http://schemas.openxmlformats.org/officeDocument/2006/relationships/hyperlink" Target="mailto:meterreads@firstbusinesswater.co.u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3434" r="38860" b="23434"/>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548796"/>
            <a:ext cx="15938345" cy="15938345"/>
          </a:xfrm>
          <a:prstGeom prst="rect">
            <a:avLst/>
          </a:prstGeom>
        </p:spPr>
      </p:pic>
      <p:sp>
        <p:nvSpPr>
          <p:cNvPr id="4" name="TextBox 4"/>
          <p:cNvSpPr txBox="1"/>
          <p:nvPr/>
        </p:nvSpPr>
        <p:spPr>
          <a:xfrm>
            <a:off x="1028700" y="1028700"/>
            <a:ext cx="9980606" cy="1457325"/>
          </a:xfrm>
          <a:prstGeom prst="rect">
            <a:avLst/>
          </a:prstGeom>
        </p:spPr>
        <p:txBody>
          <a:bodyPr lIns="0" tIns="0" rIns="0" bIns="0" rtlCol="0" anchor="t">
            <a:spAutoFit/>
          </a:bodyPr>
          <a:lstStyle/>
          <a:p>
            <a:pPr>
              <a:lnSpc>
                <a:spcPts val="11519"/>
              </a:lnSpc>
            </a:pPr>
            <a:r>
              <a:rPr lang="en-US" sz="9599">
                <a:solidFill>
                  <a:srgbClr val="FFFFFF"/>
                </a:solidFill>
                <a:latin typeface="Aileron Heavy"/>
              </a:rPr>
              <a:t>Energy Updates</a:t>
            </a:r>
          </a:p>
        </p:txBody>
      </p:sp>
      <p:sp>
        <p:nvSpPr>
          <p:cNvPr id="5" name="TextBox 5"/>
          <p:cNvSpPr txBox="1"/>
          <p:nvPr/>
        </p:nvSpPr>
        <p:spPr>
          <a:xfrm>
            <a:off x="1028700" y="5644687"/>
            <a:ext cx="4548745" cy="869950"/>
          </a:xfrm>
          <a:prstGeom prst="rect">
            <a:avLst/>
          </a:prstGeom>
        </p:spPr>
        <p:txBody>
          <a:bodyPr lIns="0" tIns="0" rIns="0" bIns="0" rtlCol="0" anchor="t">
            <a:spAutoFit/>
          </a:bodyPr>
          <a:lstStyle/>
          <a:p>
            <a:pPr>
              <a:lnSpc>
                <a:spcPts val="3500"/>
              </a:lnSpc>
            </a:pPr>
            <a:r>
              <a:rPr lang="en-US" sz="2500">
                <a:solidFill>
                  <a:srgbClr val="FFFFFF"/>
                </a:solidFill>
                <a:latin typeface="Aileron Regular"/>
              </a:rPr>
              <a:t>Wokingham Borough Council </a:t>
            </a:r>
          </a:p>
          <a:p>
            <a:pPr>
              <a:lnSpc>
                <a:spcPts val="3500"/>
              </a:lnSpc>
            </a:pPr>
            <a:endParaRPr lang="en-US" sz="2500">
              <a:solidFill>
                <a:srgbClr val="FFFFFF"/>
              </a:solidFill>
              <a:latin typeface="Aileron Regular"/>
            </a:endParaRPr>
          </a:p>
        </p:txBody>
      </p:sp>
      <p:sp>
        <p:nvSpPr>
          <p:cNvPr id="6" name="TextBox 6"/>
          <p:cNvSpPr txBox="1"/>
          <p:nvPr/>
        </p:nvSpPr>
        <p:spPr>
          <a:xfrm>
            <a:off x="1028700" y="5168917"/>
            <a:ext cx="4548745" cy="455295"/>
          </a:xfrm>
          <a:prstGeom prst="rect">
            <a:avLst/>
          </a:prstGeom>
        </p:spPr>
        <p:txBody>
          <a:bodyPr lIns="0" tIns="0" rIns="0" bIns="0" rtlCol="0" anchor="t">
            <a:spAutoFit/>
          </a:bodyPr>
          <a:lstStyle/>
          <a:p>
            <a:pPr>
              <a:lnSpc>
                <a:spcPts val="3779"/>
              </a:lnSpc>
            </a:pPr>
            <a:r>
              <a:rPr lang="en-US" sz="2700">
                <a:solidFill>
                  <a:srgbClr val="FFFFFF"/>
                </a:solidFill>
                <a:latin typeface="Aileron Regular"/>
              </a:rPr>
              <a:t>Energy Team </a:t>
            </a:r>
          </a:p>
        </p:txBody>
      </p:sp>
      <p:sp>
        <p:nvSpPr>
          <p:cNvPr id="7" name="TextBox 7"/>
          <p:cNvSpPr txBox="1"/>
          <p:nvPr/>
        </p:nvSpPr>
        <p:spPr>
          <a:xfrm>
            <a:off x="1113893" y="2524717"/>
            <a:ext cx="7301844" cy="1099820"/>
          </a:xfrm>
          <a:prstGeom prst="rect">
            <a:avLst/>
          </a:prstGeom>
        </p:spPr>
        <p:txBody>
          <a:bodyPr lIns="0" tIns="0" rIns="0" bIns="0" rtlCol="0" anchor="t">
            <a:spAutoFit/>
          </a:bodyPr>
          <a:lstStyle/>
          <a:p>
            <a:pPr>
              <a:lnSpc>
                <a:spcPts val="4479"/>
              </a:lnSpc>
            </a:pPr>
            <a:r>
              <a:rPr lang="en-US" sz="3199">
                <a:solidFill>
                  <a:srgbClr val="FFFFFF"/>
                </a:solidFill>
                <a:latin typeface="Aileron Regular"/>
              </a:rPr>
              <a:t>SBM February 2023</a:t>
            </a:r>
          </a:p>
          <a:p>
            <a:pPr>
              <a:lnSpc>
                <a:spcPts val="4479"/>
              </a:lnSpc>
            </a:pPr>
            <a:endParaRPr lang="en-US" sz="3199">
              <a:solidFill>
                <a:srgbClr val="FFFFFF"/>
              </a:solidFill>
              <a:latin typeface="Aileron Regular"/>
            </a:endParaRPr>
          </a:p>
        </p:txBody>
      </p:sp>
      <p:pic>
        <p:nvPicPr>
          <p:cNvPr id="8" name="Picture 8"/>
          <p:cNvPicPr>
            <a:picLocks noChangeAspect="1"/>
          </p:cNvPicPr>
          <p:nvPr/>
        </p:nvPicPr>
        <p:blipFill>
          <a:blip r:embed="rId5">
            <a:alphaModFix amt="89000"/>
          </a:blip>
          <a:srcRect l="10058" t="24024" r="9310" b="31892"/>
          <a:stretch>
            <a:fillRect/>
          </a:stretch>
        </p:blipFill>
        <p:spPr>
          <a:xfrm>
            <a:off x="1028700" y="6481820"/>
            <a:ext cx="5078370" cy="2776480"/>
          </a:xfrm>
          <a:prstGeom prst="rect">
            <a:avLst/>
          </a:prstGeom>
        </p:spPr>
      </p:pic>
      <p:sp>
        <p:nvSpPr>
          <p:cNvPr id="9" name="TextBox 9"/>
          <p:cNvSpPr txBox="1"/>
          <p:nvPr/>
        </p:nvSpPr>
        <p:spPr>
          <a:xfrm>
            <a:off x="1028700" y="6060612"/>
            <a:ext cx="5156617" cy="455295"/>
          </a:xfrm>
          <a:prstGeom prst="rect">
            <a:avLst/>
          </a:prstGeom>
        </p:spPr>
        <p:txBody>
          <a:bodyPr lIns="0" tIns="0" rIns="0" bIns="0" rtlCol="0" anchor="t">
            <a:spAutoFit/>
          </a:bodyPr>
          <a:lstStyle/>
          <a:p>
            <a:pPr>
              <a:lnSpc>
                <a:spcPts val="3779"/>
              </a:lnSpc>
            </a:pPr>
            <a:r>
              <a:rPr lang="en-US" sz="2700">
                <a:solidFill>
                  <a:srgbClr val="FFFFFF"/>
                </a:solidFill>
                <a:latin typeface="Aileron Regular"/>
              </a:rPr>
              <a:t>Energyteam@wokingham.gov.uk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019175"/>
            <a:ext cx="9361930" cy="1152525"/>
          </a:xfrm>
          <a:prstGeom prst="rect">
            <a:avLst/>
          </a:prstGeom>
        </p:spPr>
        <p:txBody>
          <a:bodyPr lIns="0" tIns="0" rIns="0" bIns="0" rtlCol="0" anchor="t">
            <a:spAutoFit/>
          </a:bodyPr>
          <a:lstStyle/>
          <a:p>
            <a:pPr>
              <a:lnSpc>
                <a:spcPts val="9000"/>
              </a:lnSpc>
            </a:pPr>
            <a:r>
              <a:rPr lang="en-US" sz="7500">
                <a:solidFill>
                  <a:srgbClr val="000000"/>
                </a:solidFill>
                <a:latin typeface="Aileron Heavy"/>
              </a:rPr>
              <a:t>Energy Costs 23.24</a:t>
            </a:r>
          </a:p>
        </p:txBody>
      </p:sp>
      <p:sp>
        <p:nvSpPr>
          <p:cNvPr id="3" name="TextBox 3"/>
          <p:cNvSpPr txBox="1"/>
          <p:nvPr/>
        </p:nvSpPr>
        <p:spPr>
          <a:xfrm>
            <a:off x="4047606" y="4311357"/>
            <a:ext cx="10192788" cy="4956468"/>
          </a:xfrm>
          <a:prstGeom prst="rect">
            <a:avLst/>
          </a:prstGeom>
        </p:spPr>
        <p:txBody>
          <a:bodyPr lIns="0" tIns="0" rIns="0" bIns="0" rtlCol="0" anchor="t">
            <a:spAutoFit/>
          </a:bodyPr>
          <a:lstStyle/>
          <a:p>
            <a:pPr algn="ctr">
              <a:lnSpc>
                <a:spcPts val="4533"/>
              </a:lnSpc>
            </a:pPr>
            <a:r>
              <a:rPr lang="en-US" sz="3238" dirty="0">
                <a:solidFill>
                  <a:srgbClr val="000000"/>
                </a:solidFill>
                <a:latin typeface="Aileron Heavy"/>
              </a:rPr>
              <a:t>Gas kWh price: </a:t>
            </a:r>
          </a:p>
          <a:p>
            <a:pPr algn="ctr">
              <a:lnSpc>
                <a:spcPts val="4533"/>
              </a:lnSpc>
            </a:pPr>
            <a:r>
              <a:rPr lang="en-US" sz="3238" dirty="0">
                <a:solidFill>
                  <a:srgbClr val="000000"/>
                </a:solidFill>
                <a:latin typeface="Aileron Heavy"/>
              </a:rPr>
              <a:t>88% Increase (10.06p/kWh average)</a:t>
            </a:r>
          </a:p>
          <a:p>
            <a:pPr algn="ctr">
              <a:lnSpc>
                <a:spcPts val="3833"/>
              </a:lnSpc>
            </a:pPr>
            <a:r>
              <a:rPr lang="en-US" sz="2738" dirty="0">
                <a:solidFill>
                  <a:srgbClr val="000000"/>
                </a:solidFill>
                <a:latin typeface="Aileron Regular Italics"/>
              </a:rPr>
              <a:t>We are seeing around 14p/kWh </a:t>
            </a:r>
            <a:r>
              <a:rPr lang="en-US" sz="2738">
                <a:solidFill>
                  <a:srgbClr val="000000"/>
                </a:solidFill>
                <a:latin typeface="Aileron Regular Italics"/>
              </a:rPr>
              <a:t>for non-ccs </a:t>
            </a:r>
            <a:r>
              <a:rPr lang="en-US" sz="2738" dirty="0">
                <a:solidFill>
                  <a:srgbClr val="000000"/>
                </a:solidFill>
                <a:latin typeface="Aileron Regular Italics"/>
              </a:rPr>
              <a:t>meters</a:t>
            </a:r>
          </a:p>
          <a:p>
            <a:pPr algn="ctr">
              <a:lnSpc>
                <a:spcPts val="4533"/>
              </a:lnSpc>
            </a:pPr>
            <a:endParaRPr lang="en-US" sz="2738" dirty="0">
              <a:solidFill>
                <a:srgbClr val="000000"/>
              </a:solidFill>
              <a:latin typeface="Aileron Regular Italics"/>
            </a:endParaRPr>
          </a:p>
          <a:p>
            <a:pPr algn="ctr">
              <a:lnSpc>
                <a:spcPts val="4533"/>
              </a:lnSpc>
            </a:pPr>
            <a:r>
              <a:rPr lang="en-US" sz="3238" dirty="0">
                <a:solidFill>
                  <a:srgbClr val="000000"/>
                </a:solidFill>
                <a:latin typeface="Aileron Heavy Bold"/>
              </a:rPr>
              <a:t>Elec kWh price</a:t>
            </a:r>
          </a:p>
          <a:p>
            <a:pPr algn="ctr">
              <a:lnSpc>
                <a:spcPts val="4533"/>
              </a:lnSpc>
            </a:pPr>
            <a:r>
              <a:rPr lang="en-US" sz="3238" dirty="0">
                <a:solidFill>
                  <a:srgbClr val="000000"/>
                </a:solidFill>
                <a:latin typeface="Aileron Heavy Bold"/>
              </a:rPr>
              <a:t>55% Increase (37.58p/kWh average)</a:t>
            </a:r>
          </a:p>
          <a:p>
            <a:pPr algn="ctr">
              <a:lnSpc>
                <a:spcPts val="3833"/>
              </a:lnSpc>
            </a:pPr>
            <a:r>
              <a:rPr lang="en-US" sz="2738" dirty="0">
                <a:solidFill>
                  <a:srgbClr val="000000"/>
                </a:solidFill>
                <a:latin typeface="Aileron Regular Italics"/>
              </a:rPr>
              <a:t>We are seeing around 55p/kWh for non-ccs HH meters</a:t>
            </a:r>
          </a:p>
          <a:p>
            <a:pPr>
              <a:lnSpc>
                <a:spcPts val="4533"/>
              </a:lnSpc>
            </a:pPr>
            <a:endParaRPr lang="en-US" sz="2738" dirty="0">
              <a:solidFill>
                <a:srgbClr val="000000"/>
              </a:solidFill>
              <a:latin typeface="Aileron Regular Italics"/>
            </a:endParaRPr>
          </a:p>
          <a:p>
            <a:pPr algn="l">
              <a:lnSpc>
                <a:spcPts val="4533"/>
              </a:lnSpc>
            </a:pPr>
            <a:endParaRPr lang="en-US" sz="2738" dirty="0">
              <a:solidFill>
                <a:srgbClr val="000000"/>
              </a:solidFill>
              <a:latin typeface="Aileron Regular Italics"/>
            </a:endParaRPr>
          </a:p>
        </p:txBody>
      </p:sp>
      <p:sp>
        <p:nvSpPr>
          <p:cNvPr id="4" name="TextBox 4"/>
          <p:cNvSpPr txBox="1"/>
          <p:nvPr/>
        </p:nvSpPr>
        <p:spPr>
          <a:xfrm>
            <a:off x="1028700" y="2370562"/>
            <a:ext cx="10105174" cy="406098"/>
          </a:xfrm>
          <a:prstGeom prst="rect">
            <a:avLst/>
          </a:prstGeom>
        </p:spPr>
        <p:txBody>
          <a:bodyPr lIns="0" tIns="0" rIns="0" bIns="0" rtlCol="0" anchor="t">
            <a:spAutoFit/>
          </a:bodyPr>
          <a:lstStyle/>
          <a:p>
            <a:pPr>
              <a:lnSpc>
                <a:spcPts val="3341"/>
              </a:lnSpc>
            </a:pPr>
            <a:r>
              <a:rPr lang="en-US" sz="2386">
                <a:solidFill>
                  <a:srgbClr val="4D7D9D"/>
                </a:solidFill>
                <a:latin typeface="Aileron Thin Bold"/>
              </a:rPr>
              <a:t>The latest forecast from January 2023. This is only indicative and may change.</a:t>
            </a:r>
          </a:p>
        </p:txBody>
      </p:sp>
      <p:sp>
        <p:nvSpPr>
          <p:cNvPr id="5" name="TextBox 5"/>
          <p:cNvSpPr txBox="1"/>
          <p:nvPr/>
        </p:nvSpPr>
        <p:spPr>
          <a:xfrm>
            <a:off x="4047606" y="3377784"/>
            <a:ext cx="10192788" cy="657225"/>
          </a:xfrm>
          <a:prstGeom prst="rect">
            <a:avLst/>
          </a:prstGeom>
        </p:spPr>
        <p:txBody>
          <a:bodyPr lIns="0" tIns="0" rIns="0" bIns="0" rtlCol="0" anchor="t">
            <a:spAutoFit/>
          </a:bodyPr>
          <a:lstStyle/>
          <a:p>
            <a:pPr algn="ctr">
              <a:lnSpc>
                <a:spcPts val="5159"/>
              </a:lnSpc>
            </a:pPr>
            <a:r>
              <a:rPr lang="en-US" sz="4299" dirty="0">
                <a:solidFill>
                  <a:srgbClr val="FF982E"/>
                </a:solidFill>
                <a:latin typeface="Aileron Heavy"/>
              </a:rPr>
              <a:t>CCS Pricing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13034" y="4227624"/>
            <a:ext cx="3650605" cy="2120882"/>
            <a:chOff x="0" y="0"/>
            <a:chExt cx="4867473" cy="2827843"/>
          </a:xfrm>
        </p:grpSpPr>
        <p:sp>
          <p:nvSpPr>
            <p:cNvPr id="3" name="TextBox 3"/>
            <p:cNvSpPr txBox="1"/>
            <p:nvPr/>
          </p:nvSpPr>
          <p:spPr>
            <a:xfrm>
              <a:off x="0" y="0"/>
              <a:ext cx="4867473" cy="622300"/>
            </a:xfrm>
            <a:prstGeom prst="rect">
              <a:avLst/>
            </a:prstGeom>
          </p:spPr>
          <p:txBody>
            <a:bodyPr lIns="0" tIns="0" rIns="0" bIns="0" rtlCol="0" anchor="t">
              <a:spAutoFit/>
            </a:bodyPr>
            <a:lstStyle/>
            <a:p>
              <a:pPr>
                <a:lnSpc>
                  <a:spcPts val="3720"/>
                </a:lnSpc>
              </a:pPr>
              <a:r>
                <a:rPr lang="en-US" sz="3100">
                  <a:solidFill>
                    <a:srgbClr val="FF982E"/>
                  </a:solidFill>
                  <a:latin typeface="Aileron Heavy"/>
                </a:rPr>
                <a:t>Reliable data</a:t>
              </a:r>
            </a:p>
          </p:txBody>
        </p:sp>
        <p:sp>
          <p:nvSpPr>
            <p:cNvPr id="4" name="TextBox 4"/>
            <p:cNvSpPr txBox="1"/>
            <p:nvPr/>
          </p:nvSpPr>
          <p:spPr>
            <a:xfrm>
              <a:off x="0" y="866540"/>
              <a:ext cx="4750431" cy="1961303"/>
            </a:xfrm>
            <a:prstGeom prst="rect">
              <a:avLst/>
            </a:prstGeom>
          </p:spPr>
          <p:txBody>
            <a:bodyPr lIns="0" tIns="0" rIns="0" bIns="0" rtlCol="0" anchor="t">
              <a:spAutoFit/>
            </a:bodyPr>
            <a:lstStyle/>
            <a:p>
              <a:pPr marL="496569" lvl="1" indent="-248284">
                <a:lnSpc>
                  <a:spcPts val="2989"/>
                </a:lnSpc>
                <a:buFont typeface="Arial"/>
                <a:buChar char="•"/>
              </a:pPr>
              <a:r>
                <a:rPr lang="en-US" sz="2299">
                  <a:solidFill>
                    <a:srgbClr val="000000"/>
                  </a:solidFill>
                  <a:latin typeface="Aileron Thin"/>
                </a:rPr>
                <a:t> All generation onsite is recorded through calibrated generation meters.</a:t>
              </a:r>
            </a:p>
          </p:txBody>
        </p:sp>
      </p:grpSp>
      <p:grpSp>
        <p:nvGrpSpPr>
          <p:cNvPr id="5" name="Group 5"/>
          <p:cNvGrpSpPr/>
          <p:nvPr/>
        </p:nvGrpSpPr>
        <p:grpSpPr>
          <a:xfrm>
            <a:off x="9783631" y="4227624"/>
            <a:ext cx="7413280" cy="3552325"/>
            <a:chOff x="0" y="0"/>
            <a:chExt cx="9884374" cy="4736434"/>
          </a:xfrm>
        </p:grpSpPr>
        <p:sp>
          <p:nvSpPr>
            <p:cNvPr id="6" name="TextBox 6"/>
            <p:cNvSpPr txBox="1"/>
            <p:nvPr/>
          </p:nvSpPr>
          <p:spPr>
            <a:xfrm>
              <a:off x="0" y="0"/>
              <a:ext cx="6122110" cy="622300"/>
            </a:xfrm>
            <a:prstGeom prst="rect">
              <a:avLst/>
            </a:prstGeom>
          </p:spPr>
          <p:txBody>
            <a:bodyPr lIns="0" tIns="0" rIns="0" bIns="0" rtlCol="0" anchor="t">
              <a:spAutoFit/>
            </a:bodyPr>
            <a:lstStyle/>
            <a:p>
              <a:pPr>
                <a:lnSpc>
                  <a:spcPts val="3720"/>
                </a:lnSpc>
              </a:pPr>
              <a:r>
                <a:rPr lang="en-US" sz="3100">
                  <a:solidFill>
                    <a:srgbClr val="FF982E"/>
                  </a:solidFill>
                  <a:latin typeface="Aileron Heavy"/>
                </a:rPr>
                <a:t>Next Stages</a:t>
              </a:r>
            </a:p>
          </p:txBody>
        </p:sp>
        <p:sp>
          <p:nvSpPr>
            <p:cNvPr id="7" name="TextBox 7"/>
            <p:cNvSpPr txBox="1"/>
            <p:nvPr/>
          </p:nvSpPr>
          <p:spPr>
            <a:xfrm>
              <a:off x="0" y="805784"/>
              <a:ext cx="9884374" cy="3930650"/>
            </a:xfrm>
            <a:prstGeom prst="rect">
              <a:avLst/>
            </a:prstGeom>
          </p:spPr>
          <p:txBody>
            <a:bodyPr lIns="0" tIns="0" rIns="0" bIns="0" rtlCol="0" anchor="t">
              <a:spAutoFit/>
            </a:bodyPr>
            <a:lstStyle/>
            <a:p>
              <a:pPr marL="496571" lvl="1" indent="-248285">
                <a:lnSpc>
                  <a:spcPts val="2990"/>
                </a:lnSpc>
                <a:buFont typeface="Arial"/>
                <a:buChar char="•"/>
              </a:pPr>
              <a:r>
                <a:rPr lang="en-US" sz="2300">
                  <a:solidFill>
                    <a:srgbClr val="000000"/>
                  </a:solidFill>
                  <a:latin typeface="Aileron Thin"/>
                </a:rPr>
                <a:t>Batteries: we are currently in the pilot stage of next gen battery options for schools.</a:t>
              </a:r>
            </a:p>
            <a:p>
              <a:pPr marL="496571" lvl="1" indent="-248285">
                <a:lnSpc>
                  <a:spcPts val="2990"/>
                </a:lnSpc>
                <a:buFont typeface="Arial"/>
                <a:buChar char="•"/>
              </a:pPr>
              <a:r>
                <a:rPr lang="en-US" sz="2300">
                  <a:solidFill>
                    <a:srgbClr val="000000"/>
                  </a:solidFill>
                  <a:latin typeface="Aileron Thin"/>
                </a:rPr>
                <a:t>Time of use contracts: allowing charging of the batteries at cheaper rates saving more money. </a:t>
              </a:r>
            </a:p>
            <a:p>
              <a:pPr marL="496571" lvl="1" indent="-248285">
                <a:lnSpc>
                  <a:spcPts val="2990"/>
                </a:lnSpc>
                <a:buFont typeface="Arial"/>
                <a:buChar char="•"/>
              </a:pPr>
              <a:r>
                <a:rPr lang="en-US" sz="2300">
                  <a:solidFill>
                    <a:srgbClr val="000000"/>
                  </a:solidFill>
                  <a:latin typeface="Aileron Thin"/>
                </a:rPr>
                <a:t>Export tariffs: requires export MPANs, often with very low £/kWh.</a:t>
              </a:r>
            </a:p>
            <a:p>
              <a:pPr marL="496571" lvl="1" indent="-248285">
                <a:lnSpc>
                  <a:spcPts val="2990"/>
                </a:lnSpc>
                <a:buFont typeface="Arial"/>
                <a:buChar char="•"/>
              </a:pPr>
              <a:r>
                <a:rPr lang="en-US" sz="2300">
                  <a:solidFill>
                    <a:srgbClr val="000000"/>
                  </a:solidFill>
                  <a:latin typeface="Aileron Thin"/>
                </a:rPr>
                <a:t>Continue reducing usage onsite with projects,</a:t>
              </a:r>
            </a:p>
            <a:p>
              <a:pPr>
                <a:lnSpc>
                  <a:spcPts val="2859"/>
                </a:lnSpc>
              </a:pPr>
              <a:endParaRPr lang="en-US" sz="2300">
                <a:solidFill>
                  <a:srgbClr val="000000"/>
                </a:solidFill>
                <a:latin typeface="Aileron Thin"/>
              </a:endParaRPr>
            </a:p>
          </p:txBody>
        </p:sp>
      </p:grpSp>
      <p:sp>
        <p:nvSpPr>
          <p:cNvPr id="8" name="TextBox 8"/>
          <p:cNvSpPr txBox="1"/>
          <p:nvPr/>
        </p:nvSpPr>
        <p:spPr>
          <a:xfrm>
            <a:off x="1028700" y="1019175"/>
            <a:ext cx="16230600" cy="1076325"/>
          </a:xfrm>
          <a:prstGeom prst="rect">
            <a:avLst/>
          </a:prstGeom>
        </p:spPr>
        <p:txBody>
          <a:bodyPr lIns="0" tIns="0" rIns="0" bIns="0" rtlCol="0" anchor="t">
            <a:spAutoFit/>
          </a:bodyPr>
          <a:lstStyle/>
          <a:p>
            <a:pPr>
              <a:lnSpc>
                <a:spcPts val="8400"/>
              </a:lnSpc>
            </a:pPr>
            <a:r>
              <a:rPr lang="en-US" sz="7000">
                <a:solidFill>
                  <a:srgbClr val="000000"/>
                </a:solidFill>
                <a:latin typeface="Aileron Heavy Bold"/>
              </a:rPr>
              <a:t>Changes to Solar PV in schools </a:t>
            </a:r>
          </a:p>
        </p:txBody>
      </p:sp>
      <p:sp>
        <p:nvSpPr>
          <p:cNvPr id="9" name="TextBox 9"/>
          <p:cNvSpPr txBox="1"/>
          <p:nvPr/>
        </p:nvSpPr>
        <p:spPr>
          <a:xfrm>
            <a:off x="1113034" y="2386862"/>
            <a:ext cx="16146266" cy="815975"/>
          </a:xfrm>
          <a:prstGeom prst="rect">
            <a:avLst/>
          </a:prstGeom>
        </p:spPr>
        <p:txBody>
          <a:bodyPr lIns="0" tIns="0" rIns="0" bIns="0" rtlCol="0" anchor="t">
            <a:spAutoFit/>
          </a:bodyPr>
          <a:lstStyle/>
          <a:p>
            <a:pPr>
              <a:lnSpc>
                <a:spcPts val="3249"/>
              </a:lnSpc>
            </a:pPr>
            <a:r>
              <a:rPr lang="en-US" sz="2499">
                <a:solidFill>
                  <a:srgbClr val="000000"/>
                </a:solidFill>
                <a:latin typeface="Aileron Thin Bold"/>
              </a:rPr>
              <a:t>Wokingham Council have installed many PV arrays  across Wokinghams schools. In order to support these projects in future, we are to start retailing generated energy to sites. </a:t>
            </a:r>
          </a:p>
        </p:txBody>
      </p:sp>
      <p:grpSp>
        <p:nvGrpSpPr>
          <p:cNvPr id="10" name="Group 10"/>
          <p:cNvGrpSpPr/>
          <p:nvPr/>
        </p:nvGrpSpPr>
        <p:grpSpPr>
          <a:xfrm>
            <a:off x="5121436" y="4227624"/>
            <a:ext cx="4304399" cy="2492357"/>
            <a:chOff x="0" y="0"/>
            <a:chExt cx="5739199" cy="3323143"/>
          </a:xfrm>
        </p:grpSpPr>
        <p:sp>
          <p:nvSpPr>
            <p:cNvPr id="11" name="TextBox 11"/>
            <p:cNvSpPr txBox="1"/>
            <p:nvPr/>
          </p:nvSpPr>
          <p:spPr>
            <a:xfrm>
              <a:off x="0" y="866540"/>
              <a:ext cx="5739199" cy="2456603"/>
            </a:xfrm>
            <a:prstGeom prst="rect">
              <a:avLst/>
            </a:prstGeom>
          </p:spPr>
          <p:txBody>
            <a:bodyPr lIns="0" tIns="0" rIns="0" bIns="0" rtlCol="0" anchor="t">
              <a:spAutoFit/>
            </a:bodyPr>
            <a:lstStyle/>
            <a:p>
              <a:pPr marL="496569" lvl="1" indent="-248284">
                <a:lnSpc>
                  <a:spcPts val="2989"/>
                </a:lnSpc>
                <a:buFont typeface="Arial"/>
                <a:buChar char="•"/>
              </a:pPr>
              <a:r>
                <a:rPr lang="en-US" sz="2299">
                  <a:solidFill>
                    <a:srgbClr val="000000"/>
                  </a:solidFill>
                  <a:latin typeface="Aileron Thin"/>
                </a:rPr>
                <a:t>Every 6 months schools will receive an invoice through BWO of the kWh/s generated at the reduced price. </a:t>
              </a:r>
            </a:p>
            <a:p>
              <a:pPr algn="just">
                <a:lnSpc>
                  <a:spcPts val="2989"/>
                </a:lnSpc>
              </a:pPr>
              <a:endParaRPr lang="en-US" sz="2299">
                <a:solidFill>
                  <a:srgbClr val="000000"/>
                </a:solidFill>
                <a:latin typeface="Aileron Thin"/>
              </a:endParaRPr>
            </a:p>
          </p:txBody>
        </p:sp>
        <p:sp>
          <p:nvSpPr>
            <p:cNvPr id="12" name="TextBox 12"/>
            <p:cNvSpPr txBox="1"/>
            <p:nvPr/>
          </p:nvSpPr>
          <p:spPr>
            <a:xfrm>
              <a:off x="0" y="0"/>
              <a:ext cx="4867473" cy="622300"/>
            </a:xfrm>
            <a:prstGeom prst="rect">
              <a:avLst/>
            </a:prstGeom>
          </p:spPr>
          <p:txBody>
            <a:bodyPr lIns="0" tIns="0" rIns="0" bIns="0" rtlCol="0" anchor="t">
              <a:spAutoFit/>
            </a:bodyPr>
            <a:lstStyle/>
            <a:p>
              <a:pPr>
                <a:lnSpc>
                  <a:spcPts val="3720"/>
                </a:lnSpc>
              </a:pPr>
              <a:r>
                <a:rPr lang="en-US" sz="3100">
                  <a:solidFill>
                    <a:srgbClr val="FF982E"/>
                  </a:solidFill>
                  <a:latin typeface="Aileron Heavy"/>
                </a:rPr>
                <a:t>Billing Process</a:t>
              </a:r>
            </a:p>
          </p:txBody>
        </p:sp>
      </p:grpSp>
      <p:sp>
        <p:nvSpPr>
          <p:cNvPr id="13" name="TextBox 13"/>
          <p:cNvSpPr txBox="1"/>
          <p:nvPr/>
        </p:nvSpPr>
        <p:spPr>
          <a:xfrm>
            <a:off x="1113034" y="3440318"/>
            <a:ext cx="16083877" cy="359329"/>
          </a:xfrm>
          <a:prstGeom prst="rect">
            <a:avLst/>
          </a:prstGeom>
        </p:spPr>
        <p:txBody>
          <a:bodyPr wrap="square" lIns="0" tIns="0" rIns="0" bIns="0" rtlCol="0" anchor="t">
            <a:spAutoFit/>
          </a:bodyPr>
          <a:lstStyle/>
          <a:p>
            <a:pPr>
              <a:lnSpc>
                <a:spcPts val="3004"/>
              </a:lnSpc>
              <a:spcBef>
                <a:spcPct val="0"/>
              </a:spcBef>
            </a:pPr>
            <a:r>
              <a:rPr lang="en-US" sz="2400" dirty="0">
                <a:solidFill>
                  <a:srgbClr val="000000"/>
                </a:solidFill>
                <a:latin typeface="Aileron Heavy"/>
              </a:rPr>
              <a:t>This will be at a reduced rate of 30p/kWh saving 19% against CCS and 45% against average business rates.</a:t>
            </a:r>
          </a:p>
        </p:txBody>
      </p:sp>
      <p:sp>
        <p:nvSpPr>
          <p:cNvPr id="14" name="TextBox 14"/>
          <p:cNvSpPr txBox="1"/>
          <p:nvPr/>
        </p:nvSpPr>
        <p:spPr>
          <a:xfrm>
            <a:off x="1113034" y="8799125"/>
            <a:ext cx="16105822" cy="771525"/>
          </a:xfrm>
          <a:prstGeom prst="rect">
            <a:avLst/>
          </a:prstGeom>
        </p:spPr>
        <p:txBody>
          <a:bodyPr lIns="0" tIns="0" rIns="0" bIns="0" rtlCol="0" anchor="t">
            <a:spAutoFit/>
          </a:bodyPr>
          <a:lstStyle/>
          <a:p>
            <a:pPr>
              <a:lnSpc>
                <a:spcPts val="3004"/>
              </a:lnSpc>
              <a:spcBef>
                <a:spcPct val="0"/>
              </a:spcBef>
            </a:pPr>
            <a:r>
              <a:rPr lang="en-US" sz="2503">
                <a:solidFill>
                  <a:srgbClr val="000000"/>
                </a:solidFill>
                <a:latin typeface="Aileron Heavy"/>
              </a:rPr>
              <a:t>We have now expanded our PV project to cover the next criteria of sites with existing arrays alongside remaining sites without arrays.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019175"/>
            <a:ext cx="14100780" cy="1190625"/>
          </a:xfrm>
          <a:prstGeom prst="rect">
            <a:avLst/>
          </a:prstGeom>
        </p:spPr>
        <p:txBody>
          <a:bodyPr lIns="0" tIns="0" rIns="0" bIns="0" rtlCol="0" anchor="t">
            <a:spAutoFit/>
          </a:bodyPr>
          <a:lstStyle/>
          <a:p>
            <a:pPr>
              <a:lnSpc>
                <a:spcPts val="9360"/>
              </a:lnSpc>
            </a:pPr>
            <a:r>
              <a:rPr lang="en-US" sz="7800">
                <a:solidFill>
                  <a:srgbClr val="000000"/>
                </a:solidFill>
                <a:latin typeface="Aileron Heavy"/>
              </a:rPr>
              <a:t>Available Project Funding</a:t>
            </a:r>
          </a:p>
        </p:txBody>
      </p:sp>
      <p:sp>
        <p:nvSpPr>
          <p:cNvPr id="3" name="TextBox 3"/>
          <p:cNvSpPr txBox="1"/>
          <p:nvPr/>
        </p:nvSpPr>
        <p:spPr>
          <a:xfrm>
            <a:off x="1028700" y="8983400"/>
            <a:ext cx="16881297" cy="361950"/>
          </a:xfrm>
          <a:prstGeom prst="rect">
            <a:avLst/>
          </a:prstGeom>
        </p:spPr>
        <p:txBody>
          <a:bodyPr lIns="0" tIns="0" rIns="0" bIns="0" rtlCol="0" anchor="t">
            <a:spAutoFit/>
          </a:bodyPr>
          <a:lstStyle/>
          <a:p>
            <a:pPr>
              <a:lnSpc>
                <a:spcPts val="2880"/>
              </a:lnSpc>
            </a:pPr>
            <a:r>
              <a:rPr lang="en-US" sz="2400">
                <a:solidFill>
                  <a:srgbClr val="4D7D9D"/>
                </a:solidFill>
                <a:latin typeface="Aileron Heavy"/>
              </a:rPr>
              <a:t>*All projects limited by asbestos. Asbestos related works/removals will need to be funded by another source.</a:t>
            </a:r>
          </a:p>
        </p:txBody>
      </p:sp>
      <p:sp>
        <p:nvSpPr>
          <p:cNvPr id="4" name="TextBox 4"/>
          <p:cNvSpPr txBox="1"/>
          <p:nvPr/>
        </p:nvSpPr>
        <p:spPr>
          <a:xfrm>
            <a:off x="1028700" y="2374490"/>
            <a:ext cx="16244834" cy="1193788"/>
          </a:xfrm>
          <a:prstGeom prst="rect">
            <a:avLst/>
          </a:prstGeom>
        </p:spPr>
        <p:txBody>
          <a:bodyPr lIns="0" tIns="0" rIns="0" bIns="0" rtlCol="0" anchor="t">
            <a:spAutoFit/>
          </a:bodyPr>
          <a:lstStyle/>
          <a:p>
            <a:pPr algn="just">
              <a:lnSpc>
                <a:spcPts val="3123"/>
              </a:lnSpc>
            </a:pPr>
            <a:r>
              <a:rPr lang="en-US" sz="2230" dirty="0">
                <a:solidFill>
                  <a:srgbClr val="000000"/>
                </a:solidFill>
                <a:latin typeface="Aileron Thin Bold"/>
              </a:rPr>
              <a:t>The energy team have funding available for energy saving measures and renewable energy generation.</a:t>
            </a:r>
          </a:p>
          <a:p>
            <a:pPr algn="just">
              <a:lnSpc>
                <a:spcPts val="3123"/>
              </a:lnSpc>
            </a:pPr>
            <a:r>
              <a:rPr lang="en-US" sz="2230" dirty="0">
                <a:solidFill>
                  <a:srgbClr val="000000"/>
                </a:solidFill>
                <a:latin typeface="Aileron Thin Bold"/>
              </a:rPr>
              <a:t>We are working with Academy representatives to best support all schools going forward. </a:t>
            </a:r>
          </a:p>
          <a:p>
            <a:pPr algn="just">
              <a:lnSpc>
                <a:spcPts val="3403"/>
              </a:lnSpc>
            </a:pPr>
            <a:r>
              <a:rPr lang="en-US" sz="2430" dirty="0">
                <a:solidFill>
                  <a:srgbClr val="000000"/>
                </a:solidFill>
                <a:latin typeface="Aileron Regular Bold"/>
              </a:rPr>
              <a:t>To be eligible for this funding you will need to be part of our Wokingham Council Energy Contract.</a:t>
            </a:r>
          </a:p>
        </p:txBody>
      </p:sp>
      <p:grpSp>
        <p:nvGrpSpPr>
          <p:cNvPr id="5" name="Group 5"/>
          <p:cNvGrpSpPr/>
          <p:nvPr/>
        </p:nvGrpSpPr>
        <p:grpSpPr>
          <a:xfrm>
            <a:off x="1149661" y="3839289"/>
            <a:ext cx="16109639" cy="4202869"/>
            <a:chOff x="0" y="0"/>
            <a:chExt cx="21479518" cy="5603826"/>
          </a:xfrm>
        </p:grpSpPr>
        <p:pic>
          <p:nvPicPr>
            <p:cNvPr id="6" name="Picture 6"/>
            <p:cNvPicPr>
              <a:picLocks noChangeAspect="1"/>
            </p:cNvPicPr>
            <p:nvPr/>
          </p:nvPicPr>
          <p:blipFill>
            <a:blip r:embed="rId2" cstate="print">
              <a:alphaModFix amt="9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1676686" y="1411961"/>
              <a:ext cx="1968268" cy="2471570"/>
            </a:xfrm>
            <a:prstGeom prst="rect">
              <a:avLst/>
            </a:prstGeom>
          </p:spPr>
        </p:pic>
        <p:pic>
          <p:nvPicPr>
            <p:cNvPr id="7" name="Picture 7"/>
            <p:cNvPicPr>
              <a:picLocks noChangeAspect="1"/>
            </p:cNvPicPr>
            <p:nvPr/>
          </p:nvPicPr>
          <p:blipFill>
            <a:blip r:embed="rId4" cstate="print">
              <a:alphaModFix amt="9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04815" y="1489554"/>
              <a:ext cx="1632904" cy="2069348"/>
            </a:xfrm>
            <a:prstGeom prst="rect">
              <a:avLst/>
            </a:prstGeom>
          </p:spPr>
        </p:pic>
        <p:pic>
          <p:nvPicPr>
            <p:cNvPr id="8" name="Picture 8"/>
            <p:cNvPicPr>
              <a:picLocks noChangeAspect="1"/>
            </p:cNvPicPr>
            <p:nvPr/>
          </p:nvPicPr>
          <p:blipFill>
            <a:blip r:embed="rId6">
              <a:alphaModFix amt="82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143800" y="1181502"/>
              <a:ext cx="2557592" cy="2283232"/>
            </a:xfrm>
            <a:prstGeom prst="rect">
              <a:avLst/>
            </a:prstGeom>
          </p:spPr>
        </p:pic>
        <p:pic>
          <p:nvPicPr>
            <p:cNvPr id="9" name="Picture 9"/>
            <p:cNvPicPr>
              <a:picLocks noChangeAspect="1"/>
            </p:cNvPicPr>
            <p:nvPr/>
          </p:nvPicPr>
          <p:blipFill>
            <a:blip r:embed="rId8">
              <a:alphaModFix amt="91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575036" y="1181502"/>
              <a:ext cx="2374817" cy="2297095"/>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840976" y="1411961"/>
              <a:ext cx="2497239" cy="2465456"/>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8371788" y="1003568"/>
              <a:ext cx="2639100" cy="2639100"/>
            </a:xfrm>
            <a:prstGeom prst="rect">
              <a:avLst/>
            </a:prstGeom>
          </p:spPr>
        </p:pic>
        <p:sp>
          <p:nvSpPr>
            <p:cNvPr id="12" name="TextBox 12"/>
            <p:cNvSpPr txBox="1"/>
            <p:nvPr/>
          </p:nvSpPr>
          <p:spPr>
            <a:xfrm>
              <a:off x="0" y="35553"/>
              <a:ext cx="3642534" cy="535718"/>
            </a:xfrm>
            <a:prstGeom prst="rect">
              <a:avLst/>
            </a:prstGeom>
          </p:spPr>
          <p:txBody>
            <a:bodyPr lIns="0" tIns="0" rIns="0" bIns="0" rtlCol="0" anchor="t">
              <a:spAutoFit/>
            </a:bodyPr>
            <a:lstStyle/>
            <a:p>
              <a:pPr algn="ctr">
                <a:lnSpc>
                  <a:spcPts val="3182"/>
                </a:lnSpc>
              </a:pPr>
              <a:r>
                <a:rPr lang="en-US" sz="2652">
                  <a:solidFill>
                    <a:srgbClr val="FF982E"/>
                  </a:solidFill>
                  <a:latin typeface="Aileron Heavy"/>
                </a:rPr>
                <a:t>Single Glazing</a:t>
              </a:r>
            </a:p>
          </p:txBody>
        </p:sp>
        <p:sp>
          <p:nvSpPr>
            <p:cNvPr id="13" name="TextBox 13"/>
            <p:cNvSpPr txBox="1"/>
            <p:nvPr/>
          </p:nvSpPr>
          <p:spPr>
            <a:xfrm>
              <a:off x="201328" y="4194839"/>
              <a:ext cx="3239877" cy="791783"/>
            </a:xfrm>
            <a:prstGeom prst="rect">
              <a:avLst/>
            </a:prstGeom>
          </p:spPr>
          <p:txBody>
            <a:bodyPr lIns="0" tIns="0" rIns="0" bIns="0" rtlCol="0" anchor="t">
              <a:spAutoFit/>
            </a:bodyPr>
            <a:lstStyle/>
            <a:p>
              <a:pPr algn="ctr">
                <a:lnSpc>
                  <a:spcPts val="2457"/>
                </a:lnSpc>
              </a:pPr>
              <a:r>
                <a:rPr lang="en-US" sz="1755">
                  <a:solidFill>
                    <a:srgbClr val="000000"/>
                  </a:solidFill>
                  <a:latin typeface="Aileron Thin"/>
                </a:rPr>
                <a:t>Replacing Single Glazed Windows and Doors</a:t>
              </a:r>
            </a:p>
          </p:txBody>
        </p:sp>
        <p:sp>
          <p:nvSpPr>
            <p:cNvPr id="14" name="TextBox 14"/>
            <p:cNvSpPr txBox="1"/>
            <p:nvPr/>
          </p:nvSpPr>
          <p:spPr>
            <a:xfrm>
              <a:off x="11507619" y="4185108"/>
              <a:ext cx="3029428" cy="801719"/>
            </a:xfrm>
            <a:prstGeom prst="rect">
              <a:avLst/>
            </a:prstGeom>
          </p:spPr>
          <p:txBody>
            <a:bodyPr lIns="0" tIns="0" rIns="0" bIns="0" rtlCol="0" anchor="t">
              <a:spAutoFit/>
            </a:bodyPr>
            <a:lstStyle/>
            <a:p>
              <a:pPr algn="ctr">
                <a:lnSpc>
                  <a:spcPts val="2440"/>
                </a:lnSpc>
              </a:pPr>
              <a:r>
                <a:rPr lang="en-US" sz="1743">
                  <a:solidFill>
                    <a:srgbClr val="000000"/>
                  </a:solidFill>
                  <a:latin typeface="Aileron Thin"/>
                </a:rPr>
                <a:t>Upgrading inefficient lighting to LEDs.</a:t>
              </a:r>
            </a:p>
          </p:txBody>
        </p:sp>
        <p:sp>
          <p:nvSpPr>
            <p:cNvPr id="15" name="TextBox 15"/>
            <p:cNvSpPr txBox="1"/>
            <p:nvPr/>
          </p:nvSpPr>
          <p:spPr>
            <a:xfrm>
              <a:off x="3843863" y="3568110"/>
              <a:ext cx="3837164" cy="2035716"/>
            </a:xfrm>
            <a:prstGeom prst="rect">
              <a:avLst/>
            </a:prstGeom>
          </p:spPr>
          <p:txBody>
            <a:bodyPr lIns="0" tIns="0" rIns="0" bIns="0" rtlCol="0" anchor="t">
              <a:spAutoFit/>
            </a:bodyPr>
            <a:lstStyle/>
            <a:p>
              <a:pPr algn="ctr">
                <a:lnSpc>
                  <a:spcPts val="2440"/>
                </a:lnSpc>
              </a:pPr>
              <a:r>
                <a:rPr lang="en-US" sz="1743">
                  <a:solidFill>
                    <a:srgbClr val="000000"/>
                  </a:solidFill>
                  <a:latin typeface="Aileron Thin"/>
                </a:rPr>
                <a:t>Upgrading Boilers, BMS Systems, and Heating Methods, Insulating Pipes</a:t>
              </a:r>
            </a:p>
            <a:p>
              <a:pPr algn="ctr">
                <a:lnSpc>
                  <a:spcPts val="2440"/>
                </a:lnSpc>
              </a:pPr>
              <a:r>
                <a:rPr lang="en-US" sz="1743">
                  <a:solidFill>
                    <a:srgbClr val="000000"/>
                  </a:solidFill>
                  <a:latin typeface="Aileron Thin"/>
                </a:rPr>
                <a:t>*most boilers and bms do not require works</a:t>
              </a:r>
            </a:p>
          </p:txBody>
        </p:sp>
        <p:sp>
          <p:nvSpPr>
            <p:cNvPr id="16" name="TextBox 16"/>
            <p:cNvSpPr txBox="1"/>
            <p:nvPr/>
          </p:nvSpPr>
          <p:spPr>
            <a:xfrm>
              <a:off x="8083683" y="3979442"/>
              <a:ext cx="3021279" cy="1213051"/>
            </a:xfrm>
            <a:prstGeom prst="rect">
              <a:avLst/>
            </a:prstGeom>
          </p:spPr>
          <p:txBody>
            <a:bodyPr lIns="0" tIns="0" rIns="0" bIns="0" rtlCol="0" anchor="t">
              <a:spAutoFit/>
            </a:bodyPr>
            <a:lstStyle/>
            <a:p>
              <a:pPr algn="ctr">
                <a:lnSpc>
                  <a:spcPts val="2440"/>
                </a:lnSpc>
              </a:pPr>
              <a:r>
                <a:rPr lang="en-US" sz="1743">
                  <a:solidFill>
                    <a:srgbClr val="000000"/>
                  </a:solidFill>
                  <a:latin typeface="Aileron Thin"/>
                </a:rPr>
                <a:t>Installing Roof Insulation, Cavity Wall Insulation and Similar </a:t>
              </a:r>
            </a:p>
          </p:txBody>
        </p:sp>
        <p:sp>
          <p:nvSpPr>
            <p:cNvPr id="17" name="TextBox 17"/>
            <p:cNvSpPr txBox="1"/>
            <p:nvPr/>
          </p:nvSpPr>
          <p:spPr>
            <a:xfrm>
              <a:off x="3926433" y="35553"/>
              <a:ext cx="3672023" cy="535718"/>
            </a:xfrm>
            <a:prstGeom prst="rect">
              <a:avLst/>
            </a:prstGeom>
          </p:spPr>
          <p:txBody>
            <a:bodyPr lIns="0" tIns="0" rIns="0" bIns="0" rtlCol="0" anchor="t">
              <a:spAutoFit/>
            </a:bodyPr>
            <a:lstStyle/>
            <a:p>
              <a:pPr algn="ctr">
                <a:lnSpc>
                  <a:spcPts val="3182"/>
                </a:lnSpc>
              </a:pPr>
              <a:r>
                <a:rPr lang="en-US" sz="2652">
                  <a:solidFill>
                    <a:srgbClr val="FF982E"/>
                  </a:solidFill>
                  <a:latin typeface="Aileron Heavy"/>
                </a:rPr>
                <a:t>Heating</a:t>
              </a:r>
            </a:p>
          </p:txBody>
        </p:sp>
        <p:sp>
          <p:nvSpPr>
            <p:cNvPr id="18" name="TextBox 18"/>
            <p:cNvSpPr txBox="1"/>
            <p:nvPr/>
          </p:nvSpPr>
          <p:spPr>
            <a:xfrm>
              <a:off x="7705251" y="0"/>
              <a:ext cx="3434690" cy="535718"/>
            </a:xfrm>
            <a:prstGeom prst="rect">
              <a:avLst/>
            </a:prstGeom>
          </p:spPr>
          <p:txBody>
            <a:bodyPr lIns="0" tIns="0" rIns="0" bIns="0" rtlCol="0" anchor="t">
              <a:spAutoFit/>
            </a:bodyPr>
            <a:lstStyle/>
            <a:p>
              <a:pPr algn="ctr">
                <a:lnSpc>
                  <a:spcPts val="3182"/>
                </a:lnSpc>
              </a:pPr>
              <a:r>
                <a:rPr lang="en-US" sz="2652">
                  <a:solidFill>
                    <a:srgbClr val="FF982E"/>
                  </a:solidFill>
                  <a:latin typeface="Aileron Heavy"/>
                </a:rPr>
                <a:t>Insulation </a:t>
              </a:r>
            </a:p>
          </p:txBody>
        </p:sp>
        <p:sp>
          <p:nvSpPr>
            <p:cNvPr id="19" name="TextBox 19"/>
            <p:cNvSpPr txBox="1"/>
            <p:nvPr/>
          </p:nvSpPr>
          <p:spPr>
            <a:xfrm>
              <a:off x="10943475" y="35553"/>
              <a:ext cx="3434690" cy="535718"/>
            </a:xfrm>
            <a:prstGeom prst="rect">
              <a:avLst/>
            </a:prstGeom>
          </p:spPr>
          <p:txBody>
            <a:bodyPr lIns="0" tIns="0" rIns="0" bIns="0" rtlCol="0" anchor="t">
              <a:spAutoFit/>
            </a:bodyPr>
            <a:lstStyle/>
            <a:p>
              <a:pPr algn="ctr">
                <a:lnSpc>
                  <a:spcPts val="3182"/>
                </a:lnSpc>
              </a:pPr>
              <a:r>
                <a:rPr lang="en-US" sz="2652">
                  <a:solidFill>
                    <a:srgbClr val="FF982E"/>
                  </a:solidFill>
                  <a:latin typeface="Aileron Heavy"/>
                </a:rPr>
                <a:t>Lighting</a:t>
              </a:r>
            </a:p>
          </p:txBody>
        </p:sp>
        <p:sp>
          <p:nvSpPr>
            <p:cNvPr id="20" name="TextBox 20"/>
            <p:cNvSpPr txBox="1"/>
            <p:nvPr/>
          </p:nvSpPr>
          <p:spPr>
            <a:xfrm>
              <a:off x="14939703" y="4390775"/>
              <a:ext cx="3029428" cy="390387"/>
            </a:xfrm>
            <a:prstGeom prst="rect">
              <a:avLst/>
            </a:prstGeom>
          </p:spPr>
          <p:txBody>
            <a:bodyPr lIns="0" tIns="0" rIns="0" bIns="0" rtlCol="0" anchor="t">
              <a:spAutoFit/>
            </a:bodyPr>
            <a:lstStyle/>
            <a:p>
              <a:pPr algn="ctr">
                <a:lnSpc>
                  <a:spcPts val="2440"/>
                </a:lnSpc>
              </a:pPr>
              <a:r>
                <a:rPr lang="en-US" sz="1743">
                  <a:solidFill>
                    <a:srgbClr val="000000"/>
                  </a:solidFill>
                  <a:latin typeface="Aileron Thin"/>
                </a:rPr>
                <a:t>PV installations </a:t>
              </a:r>
            </a:p>
          </p:txBody>
        </p:sp>
        <p:sp>
          <p:nvSpPr>
            <p:cNvPr id="21" name="TextBox 21"/>
            <p:cNvSpPr txBox="1"/>
            <p:nvPr/>
          </p:nvSpPr>
          <p:spPr>
            <a:xfrm>
              <a:off x="14301415" y="35553"/>
              <a:ext cx="3576360" cy="535718"/>
            </a:xfrm>
            <a:prstGeom prst="rect">
              <a:avLst/>
            </a:prstGeom>
          </p:spPr>
          <p:txBody>
            <a:bodyPr lIns="0" tIns="0" rIns="0" bIns="0" rtlCol="0" anchor="t">
              <a:spAutoFit/>
            </a:bodyPr>
            <a:lstStyle/>
            <a:p>
              <a:pPr algn="ctr">
                <a:lnSpc>
                  <a:spcPts val="3182"/>
                </a:lnSpc>
              </a:pPr>
              <a:r>
                <a:rPr lang="en-US" sz="2652">
                  <a:solidFill>
                    <a:srgbClr val="FF982E"/>
                  </a:solidFill>
                  <a:latin typeface="Aileron Heavy"/>
                </a:rPr>
                <a:t>PV</a:t>
              </a:r>
            </a:p>
          </p:txBody>
        </p:sp>
        <p:sp>
          <p:nvSpPr>
            <p:cNvPr id="22" name="TextBox 22"/>
            <p:cNvSpPr txBox="1"/>
            <p:nvPr/>
          </p:nvSpPr>
          <p:spPr>
            <a:xfrm>
              <a:off x="18371788" y="4390775"/>
              <a:ext cx="3029428" cy="390387"/>
            </a:xfrm>
            <a:prstGeom prst="rect">
              <a:avLst/>
            </a:prstGeom>
          </p:spPr>
          <p:txBody>
            <a:bodyPr lIns="0" tIns="0" rIns="0" bIns="0" rtlCol="0" anchor="t">
              <a:spAutoFit/>
            </a:bodyPr>
            <a:lstStyle/>
            <a:p>
              <a:pPr algn="ctr">
                <a:lnSpc>
                  <a:spcPts val="2440"/>
                </a:lnSpc>
              </a:pPr>
              <a:r>
                <a:rPr lang="en-US" sz="1743">
                  <a:solidFill>
                    <a:srgbClr val="000000"/>
                  </a:solidFill>
                  <a:latin typeface="Aileron Thin"/>
                </a:rPr>
                <a:t>Electric car chargers</a:t>
              </a:r>
            </a:p>
          </p:txBody>
        </p:sp>
        <p:sp>
          <p:nvSpPr>
            <p:cNvPr id="23" name="TextBox 23"/>
            <p:cNvSpPr txBox="1"/>
            <p:nvPr/>
          </p:nvSpPr>
          <p:spPr>
            <a:xfrm>
              <a:off x="17903158" y="35553"/>
              <a:ext cx="3576360" cy="535718"/>
            </a:xfrm>
            <a:prstGeom prst="rect">
              <a:avLst/>
            </a:prstGeom>
          </p:spPr>
          <p:txBody>
            <a:bodyPr lIns="0" tIns="0" rIns="0" bIns="0" rtlCol="0" anchor="t">
              <a:spAutoFit/>
            </a:bodyPr>
            <a:lstStyle/>
            <a:p>
              <a:pPr algn="ctr">
                <a:lnSpc>
                  <a:spcPts val="3182"/>
                </a:lnSpc>
              </a:pPr>
              <a:r>
                <a:rPr lang="en-US" sz="2652">
                  <a:solidFill>
                    <a:srgbClr val="FF982E"/>
                  </a:solidFill>
                  <a:latin typeface="Aileron Heavy"/>
                </a:rPr>
                <a:t>EV</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312114" y="5226253"/>
            <a:ext cx="1998557" cy="1918615"/>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194570" y="5226253"/>
            <a:ext cx="1841412" cy="191861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86928" y="5317500"/>
            <a:ext cx="1830859" cy="1844272"/>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265467" y="7335395"/>
            <a:ext cx="1304639" cy="36856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714917" y="7335395"/>
            <a:ext cx="1304639" cy="368561"/>
          </a:xfrm>
          <a:prstGeom prst="rect">
            <a:avLst/>
          </a:prstGeom>
        </p:spPr>
      </p:pic>
      <p:sp>
        <p:nvSpPr>
          <p:cNvPr id="7" name="TextBox 7"/>
          <p:cNvSpPr txBox="1"/>
          <p:nvPr/>
        </p:nvSpPr>
        <p:spPr>
          <a:xfrm>
            <a:off x="1028700" y="1001226"/>
            <a:ext cx="9361930" cy="1152525"/>
          </a:xfrm>
          <a:prstGeom prst="rect">
            <a:avLst/>
          </a:prstGeom>
        </p:spPr>
        <p:txBody>
          <a:bodyPr lIns="0" tIns="0" rIns="0" bIns="0" rtlCol="0" anchor="t">
            <a:spAutoFit/>
          </a:bodyPr>
          <a:lstStyle/>
          <a:p>
            <a:pPr>
              <a:lnSpc>
                <a:spcPts val="9000"/>
              </a:lnSpc>
            </a:pPr>
            <a:r>
              <a:rPr lang="en-US" sz="7500">
                <a:solidFill>
                  <a:srgbClr val="000000"/>
                </a:solidFill>
                <a:latin typeface="Aileron Heavy"/>
              </a:rPr>
              <a:t>Brokers</a:t>
            </a:r>
          </a:p>
        </p:txBody>
      </p:sp>
      <p:sp>
        <p:nvSpPr>
          <p:cNvPr id="8" name="TextBox 8"/>
          <p:cNvSpPr txBox="1"/>
          <p:nvPr/>
        </p:nvSpPr>
        <p:spPr>
          <a:xfrm>
            <a:off x="1028700" y="2249001"/>
            <a:ext cx="16230600" cy="1941489"/>
          </a:xfrm>
          <a:prstGeom prst="rect">
            <a:avLst/>
          </a:prstGeom>
        </p:spPr>
        <p:txBody>
          <a:bodyPr lIns="0" tIns="0" rIns="0" bIns="0" rtlCol="0" anchor="t">
            <a:spAutoFit/>
          </a:bodyPr>
          <a:lstStyle/>
          <a:p>
            <a:pPr algn="just">
              <a:lnSpc>
                <a:spcPts val="3109"/>
              </a:lnSpc>
            </a:pPr>
            <a:r>
              <a:rPr lang="en-US" sz="1955" spc="97" dirty="0">
                <a:solidFill>
                  <a:srgbClr val="000000"/>
                </a:solidFill>
                <a:latin typeface="Aileron Thin"/>
              </a:rPr>
              <a:t>Energy brokers act as a "middleman" for your energy supplier, evaluating different rates and which would work for your usage patterns. However, brokers are not in themselves an energy company and make their money by charging a commission fee on top of your energy rates. Similar to a car salesmen or estate agents.</a:t>
            </a:r>
          </a:p>
          <a:p>
            <a:pPr algn="just">
              <a:lnSpc>
                <a:spcPts val="3109"/>
              </a:lnSpc>
            </a:pPr>
            <a:r>
              <a:rPr lang="en-US" sz="1955" spc="97" dirty="0">
                <a:solidFill>
                  <a:srgbClr val="000000"/>
                </a:solidFill>
                <a:latin typeface="Aileron Thin"/>
              </a:rPr>
              <a:t>Often Brokerages offer Energy Consultancy alongside this, however, they will not be able to fund any projects resulting from findings. The Energy Team actively monitor our sites usages and look for potential projects wherever we can.</a:t>
            </a:r>
          </a:p>
        </p:txBody>
      </p:sp>
      <p:sp>
        <p:nvSpPr>
          <p:cNvPr id="9" name="TextBox 9"/>
          <p:cNvSpPr txBox="1"/>
          <p:nvPr/>
        </p:nvSpPr>
        <p:spPr>
          <a:xfrm>
            <a:off x="1091367" y="8748111"/>
            <a:ext cx="16105266" cy="652953"/>
          </a:xfrm>
          <a:prstGeom prst="rect">
            <a:avLst/>
          </a:prstGeom>
        </p:spPr>
        <p:txBody>
          <a:bodyPr lIns="0" tIns="0" rIns="0" bIns="0" rtlCol="0" anchor="t">
            <a:spAutoFit/>
          </a:bodyPr>
          <a:lstStyle/>
          <a:p>
            <a:pPr>
              <a:lnSpc>
                <a:spcPts val="2522"/>
              </a:lnSpc>
            </a:pPr>
            <a:r>
              <a:rPr lang="en-US" sz="2449" spc="73" dirty="0">
                <a:solidFill>
                  <a:srgbClr val="000000"/>
                </a:solidFill>
                <a:latin typeface="Aileron Heavy Bold"/>
              </a:rPr>
              <a:t>BROKERS DO NOT DISTRIBUTE ENERGY OR SELL ENERGY DIRECTLY TO YOU. THEY FORWARD RATES FROM THE SUPPLIER AND ADD COMMISSION CHARGES.</a:t>
            </a:r>
          </a:p>
        </p:txBody>
      </p:sp>
      <p:sp>
        <p:nvSpPr>
          <p:cNvPr id="10" name="TextBox 10"/>
          <p:cNvSpPr txBox="1"/>
          <p:nvPr/>
        </p:nvSpPr>
        <p:spPr>
          <a:xfrm>
            <a:off x="1078049" y="4242217"/>
            <a:ext cx="16114144" cy="803061"/>
          </a:xfrm>
          <a:prstGeom prst="rect">
            <a:avLst/>
          </a:prstGeom>
        </p:spPr>
        <p:txBody>
          <a:bodyPr lIns="0" tIns="0" rIns="0" bIns="0" rtlCol="0" anchor="t">
            <a:spAutoFit/>
          </a:bodyPr>
          <a:lstStyle/>
          <a:p>
            <a:pPr algn="just">
              <a:lnSpc>
                <a:spcPts val="3268"/>
              </a:lnSpc>
            </a:pPr>
            <a:r>
              <a:rPr lang="en-US" sz="2055" spc="102">
                <a:solidFill>
                  <a:srgbClr val="FF1616"/>
                </a:solidFill>
                <a:latin typeface="Aileron Regular Bold"/>
              </a:rPr>
              <a:t>When you sign up to a brokerage, the initial year may have low rates, however years after can increase excessively and you are bound by contract to pay and throughout the multiyear period. </a:t>
            </a:r>
          </a:p>
        </p:txBody>
      </p:sp>
      <p:sp>
        <p:nvSpPr>
          <p:cNvPr id="11" name="TextBox 11"/>
          <p:cNvSpPr txBox="1"/>
          <p:nvPr/>
        </p:nvSpPr>
        <p:spPr>
          <a:xfrm>
            <a:off x="2227569" y="7739598"/>
            <a:ext cx="1342537" cy="484097"/>
          </a:xfrm>
          <a:prstGeom prst="rect">
            <a:avLst/>
          </a:prstGeom>
        </p:spPr>
        <p:txBody>
          <a:bodyPr wrap="square" lIns="0" tIns="0" rIns="0" bIns="0" rtlCol="0" anchor="t">
            <a:spAutoFit/>
          </a:bodyPr>
          <a:lstStyle/>
          <a:p>
            <a:pPr algn="ctr">
              <a:lnSpc>
                <a:spcPts val="3927"/>
              </a:lnSpc>
            </a:pPr>
            <a:r>
              <a:rPr lang="en-US" sz="2805" dirty="0">
                <a:solidFill>
                  <a:srgbClr val="000000"/>
                </a:solidFill>
                <a:latin typeface="Bebas Neue"/>
              </a:rPr>
              <a:t>20p/kWh</a:t>
            </a:r>
          </a:p>
        </p:txBody>
      </p:sp>
      <p:sp>
        <p:nvSpPr>
          <p:cNvPr id="12" name="TextBox 12"/>
          <p:cNvSpPr txBox="1"/>
          <p:nvPr/>
        </p:nvSpPr>
        <p:spPr>
          <a:xfrm>
            <a:off x="4677018" y="7667100"/>
            <a:ext cx="1495182" cy="905889"/>
          </a:xfrm>
          <a:prstGeom prst="rect">
            <a:avLst/>
          </a:prstGeom>
        </p:spPr>
        <p:txBody>
          <a:bodyPr wrap="square" lIns="0" tIns="0" rIns="0" bIns="0" rtlCol="0" anchor="t">
            <a:spAutoFit/>
          </a:bodyPr>
          <a:lstStyle/>
          <a:p>
            <a:pPr algn="ctr">
              <a:lnSpc>
                <a:spcPts val="3565"/>
              </a:lnSpc>
            </a:pPr>
            <a:r>
              <a:rPr lang="en-US" sz="2546" dirty="0">
                <a:solidFill>
                  <a:srgbClr val="000000"/>
                </a:solidFill>
                <a:latin typeface="Bebas Neue"/>
              </a:rPr>
              <a:t>20p/kWh</a:t>
            </a:r>
          </a:p>
          <a:p>
            <a:pPr algn="ctr">
              <a:lnSpc>
                <a:spcPts val="3565"/>
              </a:lnSpc>
            </a:pPr>
            <a:r>
              <a:rPr lang="en-US" sz="2546" dirty="0">
                <a:solidFill>
                  <a:srgbClr val="000000"/>
                </a:solidFill>
                <a:latin typeface="Bebas Neue"/>
              </a:rPr>
              <a:t>+Commission</a:t>
            </a:r>
          </a:p>
        </p:txBody>
      </p:sp>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135121" y="5226253"/>
            <a:ext cx="1445801" cy="1593776"/>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1396540" y="5242362"/>
            <a:ext cx="1431187" cy="1577666"/>
          </a:xfrm>
          <a:prstGeom prst="rect">
            <a:avLst/>
          </a:prstGeom>
        </p:spPr>
      </p:pic>
      <p:sp>
        <p:nvSpPr>
          <p:cNvPr id="15" name="TextBox 15"/>
          <p:cNvSpPr txBox="1"/>
          <p:nvPr/>
        </p:nvSpPr>
        <p:spPr>
          <a:xfrm>
            <a:off x="9361665" y="6108161"/>
            <a:ext cx="1028965" cy="476851"/>
          </a:xfrm>
          <a:prstGeom prst="rect">
            <a:avLst/>
          </a:prstGeom>
        </p:spPr>
        <p:txBody>
          <a:bodyPr wrap="square" lIns="0" tIns="0" rIns="0" bIns="0" rtlCol="0" anchor="t">
            <a:spAutoFit/>
          </a:bodyPr>
          <a:lstStyle/>
          <a:p>
            <a:pPr algn="ctr">
              <a:lnSpc>
                <a:spcPts val="3743"/>
              </a:lnSpc>
            </a:pPr>
            <a:r>
              <a:rPr lang="en-US" sz="2674" dirty="0">
                <a:solidFill>
                  <a:srgbClr val="000000"/>
                </a:solidFill>
                <a:latin typeface="Bebas Neue"/>
              </a:rPr>
              <a:t>30p/kWh</a:t>
            </a:r>
          </a:p>
        </p:txBody>
      </p:sp>
      <p:sp>
        <p:nvSpPr>
          <p:cNvPr id="16" name="TextBox 16"/>
          <p:cNvSpPr txBox="1"/>
          <p:nvPr/>
        </p:nvSpPr>
        <p:spPr>
          <a:xfrm>
            <a:off x="11612910" y="6152558"/>
            <a:ext cx="997110" cy="432455"/>
          </a:xfrm>
          <a:prstGeom prst="rect">
            <a:avLst/>
          </a:prstGeom>
        </p:spPr>
        <p:txBody>
          <a:bodyPr lIns="0" tIns="0" rIns="0" bIns="0" rtlCol="0" anchor="t">
            <a:spAutoFit/>
          </a:bodyPr>
          <a:lstStyle/>
          <a:p>
            <a:pPr algn="ctr">
              <a:lnSpc>
                <a:spcPts val="3463"/>
              </a:lnSpc>
            </a:pPr>
            <a:r>
              <a:rPr lang="en-US" sz="2474" dirty="0">
                <a:solidFill>
                  <a:srgbClr val="000000"/>
                </a:solidFill>
                <a:latin typeface="Bebas Neue"/>
              </a:rPr>
              <a:t>80/kWh</a:t>
            </a:r>
          </a:p>
        </p:txBody>
      </p:sp>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3642007" y="5316354"/>
            <a:ext cx="1431187" cy="1577666"/>
          </a:xfrm>
          <a:prstGeom prst="rect">
            <a:avLst/>
          </a:prstGeom>
        </p:spPr>
      </p:pic>
      <p:sp>
        <p:nvSpPr>
          <p:cNvPr id="18" name="TextBox 18"/>
          <p:cNvSpPr txBox="1"/>
          <p:nvPr/>
        </p:nvSpPr>
        <p:spPr>
          <a:xfrm>
            <a:off x="13866296" y="6192011"/>
            <a:ext cx="1068904" cy="447826"/>
          </a:xfrm>
          <a:prstGeom prst="rect">
            <a:avLst/>
          </a:prstGeom>
        </p:spPr>
        <p:txBody>
          <a:bodyPr wrap="square" lIns="0" tIns="0" rIns="0" bIns="0" rtlCol="0" anchor="t">
            <a:spAutoFit/>
          </a:bodyPr>
          <a:lstStyle/>
          <a:p>
            <a:pPr algn="ctr">
              <a:lnSpc>
                <a:spcPts val="3463"/>
              </a:lnSpc>
            </a:pPr>
            <a:r>
              <a:rPr lang="en-US" sz="2474" dirty="0">
                <a:solidFill>
                  <a:srgbClr val="000000"/>
                </a:solidFill>
                <a:latin typeface="Bebas Neue"/>
              </a:rPr>
              <a:t>£1.2/kWh</a:t>
            </a:r>
          </a:p>
        </p:txBody>
      </p:sp>
      <p:sp>
        <p:nvSpPr>
          <p:cNvPr id="19" name="TextBox 19"/>
          <p:cNvSpPr txBox="1"/>
          <p:nvPr/>
        </p:nvSpPr>
        <p:spPr>
          <a:xfrm>
            <a:off x="8399441" y="7182567"/>
            <a:ext cx="8364043" cy="1160439"/>
          </a:xfrm>
          <a:prstGeom prst="rect">
            <a:avLst/>
          </a:prstGeom>
        </p:spPr>
        <p:txBody>
          <a:bodyPr lIns="0" tIns="0" rIns="0" bIns="0" rtlCol="0" anchor="t">
            <a:spAutoFit/>
          </a:bodyPr>
          <a:lstStyle/>
          <a:p>
            <a:pPr algn="just">
              <a:lnSpc>
                <a:spcPts val="3109"/>
              </a:lnSpc>
            </a:pPr>
            <a:r>
              <a:rPr lang="en-US" sz="1955" spc="97">
                <a:solidFill>
                  <a:srgbClr val="000000"/>
                </a:solidFill>
                <a:latin typeface="Aileron Thin"/>
              </a:rPr>
              <a:t>The brokers have control of what price your contract is set at, and due to signing a contract you are obliged to stay in the contract. This can result in surprises in the later years of the contract.</a:t>
            </a:r>
          </a:p>
        </p:txBody>
      </p:sp>
      <p:sp>
        <p:nvSpPr>
          <p:cNvPr id="20" name="TextBox 20"/>
          <p:cNvSpPr txBox="1"/>
          <p:nvPr/>
        </p:nvSpPr>
        <p:spPr>
          <a:xfrm>
            <a:off x="9144000" y="5702641"/>
            <a:ext cx="1450408" cy="431459"/>
          </a:xfrm>
          <a:prstGeom prst="rect">
            <a:avLst/>
          </a:prstGeom>
        </p:spPr>
        <p:txBody>
          <a:bodyPr lIns="0" tIns="0" rIns="0" bIns="0" rtlCol="0" anchor="t">
            <a:spAutoFit/>
          </a:bodyPr>
          <a:lstStyle/>
          <a:p>
            <a:pPr algn="ctr">
              <a:lnSpc>
                <a:spcPts val="3565"/>
              </a:lnSpc>
            </a:pPr>
            <a:r>
              <a:rPr lang="en-US" sz="2546" dirty="0">
                <a:solidFill>
                  <a:srgbClr val="000000"/>
                </a:solidFill>
                <a:latin typeface="Bebas Neue"/>
              </a:rPr>
              <a:t>2023</a:t>
            </a:r>
          </a:p>
        </p:txBody>
      </p:sp>
      <p:sp>
        <p:nvSpPr>
          <p:cNvPr id="21" name="TextBox 21"/>
          <p:cNvSpPr txBox="1"/>
          <p:nvPr/>
        </p:nvSpPr>
        <p:spPr>
          <a:xfrm>
            <a:off x="11381804" y="5721758"/>
            <a:ext cx="1450408" cy="431459"/>
          </a:xfrm>
          <a:prstGeom prst="rect">
            <a:avLst/>
          </a:prstGeom>
        </p:spPr>
        <p:txBody>
          <a:bodyPr lIns="0" tIns="0" rIns="0" bIns="0" rtlCol="0" anchor="t">
            <a:spAutoFit/>
          </a:bodyPr>
          <a:lstStyle/>
          <a:p>
            <a:pPr algn="ctr">
              <a:lnSpc>
                <a:spcPts val="3565"/>
              </a:lnSpc>
            </a:pPr>
            <a:r>
              <a:rPr lang="en-US" sz="2546" dirty="0">
                <a:solidFill>
                  <a:srgbClr val="000000"/>
                </a:solidFill>
                <a:latin typeface="Bebas Neue"/>
              </a:rPr>
              <a:t>2024</a:t>
            </a:r>
          </a:p>
        </p:txBody>
      </p:sp>
      <p:sp>
        <p:nvSpPr>
          <p:cNvPr id="22" name="TextBox 22"/>
          <p:cNvSpPr txBox="1"/>
          <p:nvPr/>
        </p:nvSpPr>
        <p:spPr>
          <a:xfrm>
            <a:off x="13622786" y="5754101"/>
            <a:ext cx="1450408" cy="431459"/>
          </a:xfrm>
          <a:prstGeom prst="rect">
            <a:avLst/>
          </a:prstGeom>
        </p:spPr>
        <p:txBody>
          <a:bodyPr lIns="0" tIns="0" rIns="0" bIns="0" rtlCol="0" anchor="t">
            <a:spAutoFit/>
          </a:bodyPr>
          <a:lstStyle/>
          <a:p>
            <a:pPr algn="ctr">
              <a:lnSpc>
                <a:spcPts val="3565"/>
              </a:lnSpc>
            </a:pPr>
            <a:r>
              <a:rPr lang="en-US" sz="2546">
                <a:solidFill>
                  <a:srgbClr val="000000"/>
                </a:solidFill>
                <a:latin typeface="Bebas Neue"/>
              </a:rPr>
              <a:t>2025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019175"/>
            <a:ext cx="14100780" cy="1190625"/>
          </a:xfrm>
          <a:prstGeom prst="rect">
            <a:avLst/>
          </a:prstGeom>
        </p:spPr>
        <p:txBody>
          <a:bodyPr lIns="0" tIns="0" rIns="0" bIns="0" rtlCol="0" anchor="t">
            <a:spAutoFit/>
          </a:bodyPr>
          <a:lstStyle/>
          <a:p>
            <a:pPr>
              <a:lnSpc>
                <a:spcPts val="9360"/>
              </a:lnSpc>
            </a:pPr>
            <a:r>
              <a:rPr lang="en-US" sz="7800">
                <a:solidFill>
                  <a:srgbClr val="000000"/>
                </a:solidFill>
                <a:latin typeface="Aileron Heavy Bold"/>
              </a:rPr>
              <a:t>Meter Reads</a:t>
            </a:r>
          </a:p>
        </p:txBody>
      </p:sp>
      <p:sp>
        <p:nvSpPr>
          <p:cNvPr id="3" name="TextBox 3"/>
          <p:cNvSpPr txBox="1"/>
          <p:nvPr/>
        </p:nvSpPr>
        <p:spPr>
          <a:xfrm>
            <a:off x="1028700" y="2776728"/>
            <a:ext cx="16230600" cy="2209964"/>
          </a:xfrm>
          <a:prstGeom prst="rect">
            <a:avLst/>
          </a:prstGeom>
        </p:spPr>
        <p:txBody>
          <a:bodyPr lIns="0" tIns="0" rIns="0" bIns="0" rtlCol="0" anchor="t">
            <a:spAutoFit/>
          </a:bodyPr>
          <a:lstStyle/>
          <a:p>
            <a:pPr>
              <a:lnSpc>
                <a:spcPts val="4397"/>
              </a:lnSpc>
            </a:pPr>
            <a:r>
              <a:rPr lang="en-US" sz="2931" spc="146" dirty="0">
                <a:solidFill>
                  <a:srgbClr val="000000"/>
                </a:solidFill>
                <a:latin typeface="Roboto"/>
              </a:rPr>
              <a:t>Please continue to send your meter readings to ourselves and the following:</a:t>
            </a:r>
          </a:p>
          <a:p>
            <a:pPr>
              <a:lnSpc>
                <a:spcPts val="4397"/>
              </a:lnSpc>
            </a:pPr>
            <a:r>
              <a:rPr lang="en-US" sz="2931" spc="146" dirty="0">
                <a:solidFill>
                  <a:srgbClr val="000000"/>
                </a:solidFill>
                <a:latin typeface="Roboto Bold Italics"/>
              </a:rPr>
              <a:t>Total Gas &amp; Power -</a:t>
            </a:r>
            <a:r>
              <a:rPr lang="en-US" sz="2931" spc="146" dirty="0">
                <a:solidFill>
                  <a:srgbClr val="000000"/>
                </a:solidFill>
                <a:latin typeface="Roboto Italics"/>
              </a:rPr>
              <a:t> </a:t>
            </a:r>
            <a:r>
              <a:rPr lang="en-US" sz="2931" spc="146" dirty="0">
                <a:solidFill>
                  <a:srgbClr val="000000"/>
                </a:solidFill>
                <a:latin typeface="Roboto Italics"/>
                <a:hlinkClick r:id="rId2" tooltip="mailto:ccs@totalgp.com"/>
              </a:rPr>
              <a:t>ccs@totalgp.com</a:t>
            </a:r>
            <a:r>
              <a:rPr lang="en-US" sz="2931" spc="146" dirty="0">
                <a:solidFill>
                  <a:srgbClr val="000000"/>
                </a:solidFill>
                <a:latin typeface="Roboto Italics"/>
              </a:rPr>
              <a:t> </a:t>
            </a:r>
          </a:p>
          <a:p>
            <a:pPr>
              <a:lnSpc>
                <a:spcPts val="4397"/>
              </a:lnSpc>
            </a:pPr>
            <a:r>
              <a:rPr lang="en-US" sz="2931" spc="146" dirty="0">
                <a:solidFill>
                  <a:srgbClr val="000000"/>
                </a:solidFill>
                <a:latin typeface="Roboto Bold Italics"/>
              </a:rPr>
              <a:t>EDF Energy -</a:t>
            </a:r>
            <a:r>
              <a:rPr lang="en-US" sz="2931" spc="146" dirty="0">
                <a:solidFill>
                  <a:srgbClr val="000000"/>
                </a:solidFill>
                <a:latin typeface="Roboto Italics"/>
              </a:rPr>
              <a:t> </a:t>
            </a:r>
            <a:r>
              <a:rPr lang="en-US" sz="2931" spc="146" dirty="0">
                <a:solidFill>
                  <a:srgbClr val="000000"/>
                </a:solidFill>
                <a:latin typeface="Roboto Italics"/>
                <a:hlinkClick r:id="rId3" tooltip="mailto:CCSCustomerServices@edfenergy.com"/>
              </a:rPr>
              <a:t>CCSCustomerServices@edfenergy.com</a:t>
            </a:r>
          </a:p>
          <a:p>
            <a:pPr>
              <a:lnSpc>
                <a:spcPts val="4397"/>
              </a:lnSpc>
            </a:pPr>
            <a:r>
              <a:rPr lang="en-US" sz="2931" spc="146" dirty="0">
                <a:solidFill>
                  <a:srgbClr val="000000"/>
                </a:solidFill>
                <a:latin typeface="Roboto Bold Italics"/>
              </a:rPr>
              <a:t>FBW -</a:t>
            </a:r>
            <a:r>
              <a:rPr lang="en-US" sz="2931" spc="146" dirty="0">
                <a:solidFill>
                  <a:srgbClr val="000000"/>
                </a:solidFill>
                <a:latin typeface="Roboto Italics"/>
              </a:rPr>
              <a:t> </a:t>
            </a:r>
            <a:r>
              <a:rPr lang="en-US" sz="2931" spc="146" dirty="0">
                <a:solidFill>
                  <a:srgbClr val="000000"/>
                </a:solidFill>
                <a:latin typeface="Roboto Italics"/>
                <a:hlinkClick r:id="rId4"/>
              </a:rPr>
              <a:t>meterreads@firstbusinesswater.co.uk</a:t>
            </a:r>
            <a:r>
              <a:rPr lang="en-US" sz="2931" spc="146" dirty="0">
                <a:solidFill>
                  <a:srgbClr val="000000"/>
                </a:solidFill>
                <a:latin typeface="Roboto Italics"/>
              </a:rPr>
              <a:t> </a:t>
            </a:r>
          </a:p>
        </p:txBody>
      </p:sp>
      <p:sp>
        <p:nvSpPr>
          <p:cNvPr id="4" name="TextBox 4"/>
          <p:cNvSpPr txBox="1"/>
          <p:nvPr/>
        </p:nvSpPr>
        <p:spPr>
          <a:xfrm>
            <a:off x="1028700" y="5862072"/>
            <a:ext cx="16230600" cy="2814382"/>
          </a:xfrm>
          <a:prstGeom prst="rect">
            <a:avLst/>
          </a:prstGeom>
        </p:spPr>
        <p:txBody>
          <a:bodyPr lIns="0" tIns="0" rIns="0" bIns="0" rtlCol="0" anchor="t">
            <a:spAutoFit/>
          </a:bodyPr>
          <a:lstStyle/>
          <a:p>
            <a:pPr>
              <a:lnSpc>
                <a:spcPts val="4997"/>
              </a:lnSpc>
            </a:pPr>
            <a:r>
              <a:rPr lang="en-US" sz="3331" spc="166">
                <a:solidFill>
                  <a:srgbClr val="000000"/>
                </a:solidFill>
                <a:latin typeface="Aileron Heavy"/>
              </a:rPr>
              <a:t>AMR </a:t>
            </a:r>
          </a:p>
          <a:p>
            <a:pPr>
              <a:lnSpc>
                <a:spcPts val="4397"/>
              </a:lnSpc>
            </a:pPr>
            <a:r>
              <a:rPr lang="en-US" sz="2931" spc="146">
                <a:solidFill>
                  <a:srgbClr val="000000"/>
                </a:solidFill>
                <a:latin typeface="Roboto"/>
              </a:rPr>
              <a:t>We have installed over 100 new meters and 170 AMR readers to facilitate improved data collection across the portfolio. This will allow us to look closely at usage onsite.</a:t>
            </a:r>
          </a:p>
          <a:p>
            <a:pPr>
              <a:lnSpc>
                <a:spcPts val="4397"/>
              </a:lnSpc>
            </a:pPr>
            <a:endParaRPr lang="en-US" sz="2931" spc="146">
              <a:solidFill>
                <a:srgbClr val="000000"/>
              </a:solidFill>
              <a:latin typeface="Roboto"/>
            </a:endParaRPr>
          </a:p>
          <a:p>
            <a:pPr>
              <a:lnSpc>
                <a:spcPts val="4397"/>
              </a:lnSpc>
            </a:pPr>
            <a:r>
              <a:rPr lang="en-US" sz="2931" spc="146">
                <a:solidFill>
                  <a:srgbClr val="000000"/>
                </a:solidFill>
                <a:latin typeface="Roboto"/>
              </a:rPr>
              <a:t>We still recommend sending regular reads so we can confirm calibration manually.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3434" r="38860" b="23434"/>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548796"/>
            <a:ext cx="15938345" cy="15938345"/>
          </a:xfrm>
          <a:prstGeom prst="rect">
            <a:avLst/>
          </a:prstGeom>
        </p:spPr>
      </p:pic>
      <p:sp>
        <p:nvSpPr>
          <p:cNvPr id="4" name="TextBox 4"/>
          <p:cNvSpPr txBox="1"/>
          <p:nvPr/>
        </p:nvSpPr>
        <p:spPr>
          <a:xfrm>
            <a:off x="1028700" y="1019175"/>
            <a:ext cx="9980606" cy="1771650"/>
          </a:xfrm>
          <a:prstGeom prst="rect">
            <a:avLst/>
          </a:prstGeom>
        </p:spPr>
        <p:txBody>
          <a:bodyPr lIns="0" tIns="0" rIns="0" bIns="0" rtlCol="0" anchor="t">
            <a:spAutoFit/>
          </a:bodyPr>
          <a:lstStyle/>
          <a:p>
            <a:pPr>
              <a:lnSpc>
                <a:spcPts val="13919"/>
              </a:lnSpc>
            </a:pPr>
            <a:r>
              <a:rPr lang="en-US" sz="11599">
                <a:solidFill>
                  <a:srgbClr val="FFFFFF"/>
                </a:solidFill>
                <a:latin typeface="Aileron Heavy"/>
              </a:rPr>
              <a:t>Thank you </a:t>
            </a:r>
          </a:p>
        </p:txBody>
      </p:sp>
      <p:sp>
        <p:nvSpPr>
          <p:cNvPr id="5" name="TextBox 5"/>
          <p:cNvSpPr txBox="1"/>
          <p:nvPr/>
        </p:nvSpPr>
        <p:spPr>
          <a:xfrm>
            <a:off x="1028700" y="5644687"/>
            <a:ext cx="4548745" cy="869950"/>
          </a:xfrm>
          <a:prstGeom prst="rect">
            <a:avLst/>
          </a:prstGeom>
        </p:spPr>
        <p:txBody>
          <a:bodyPr lIns="0" tIns="0" rIns="0" bIns="0" rtlCol="0" anchor="t">
            <a:spAutoFit/>
          </a:bodyPr>
          <a:lstStyle/>
          <a:p>
            <a:pPr>
              <a:lnSpc>
                <a:spcPts val="3500"/>
              </a:lnSpc>
            </a:pPr>
            <a:r>
              <a:rPr lang="en-US" sz="2500">
                <a:solidFill>
                  <a:srgbClr val="FFFFFF"/>
                </a:solidFill>
                <a:latin typeface="Aileron Regular"/>
              </a:rPr>
              <a:t>Wokingham Borough Council </a:t>
            </a:r>
          </a:p>
          <a:p>
            <a:pPr>
              <a:lnSpc>
                <a:spcPts val="3500"/>
              </a:lnSpc>
            </a:pPr>
            <a:endParaRPr lang="en-US" sz="2500">
              <a:solidFill>
                <a:srgbClr val="FFFFFF"/>
              </a:solidFill>
              <a:latin typeface="Aileron Regular"/>
            </a:endParaRPr>
          </a:p>
        </p:txBody>
      </p:sp>
      <p:sp>
        <p:nvSpPr>
          <p:cNvPr id="6" name="TextBox 6"/>
          <p:cNvSpPr txBox="1"/>
          <p:nvPr/>
        </p:nvSpPr>
        <p:spPr>
          <a:xfrm>
            <a:off x="1028700" y="5168917"/>
            <a:ext cx="4548745" cy="455295"/>
          </a:xfrm>
          <a:prstGeom prst="rect">
            <a:avLst/>
          </a:prstGeom>
        </p:spPr>
        <p:txBody>
          <a:bodyPr lIns="0" tIns="0" rIns="0" bIns="0" rtlCol="0" anchor="t">
            <a:spAutoFit/>
          </a:bodyPr>
          <a:lstStyle/>
          <a:p>
            <a:pPr>
              <a:lnSpc>
                <a:spcPts val="3779"/>
              </a:lnSpc>
            </a:pPr>
            <a:r>
              <a:rPr lang="en-US" sz="2700">
                <a:solidFill>
                  <a:srgbClr val="FFFFFF"/>
                </a:solidFill>
                <a:latin typeface="Aileron Regular"/>
              </a:rPr>
              <a:t>Energy Team </a:t>
            </a:r>
          </a:p>
        </p:txBody>
      </p:sp>
      <p:pic>
        <p:nvPicPr>
          <p:cNvPr id="7" name="Picture 7"/>
          <p:cNvPicPr>
            <a:picLocks noChangeAspect="1"/>
          </p:cNvPicPr>
          <p:nvPr/>
        </p:nvPicPr>
        <p:blipFill>
          <a:blip r:embed="rId5">
            <a:alphaModFix amt="89000"/>
          </a:blip>
          <a:srcRect l="10058" t="24024" r="9310" b="31892"/>
          <a:stretch>
            <a:fillRect/>
          </a:stretch>
        </p:blipFill>
        <p:spPr>
          <a:xfrm>
            <a:off x="1028700" y="6481820"/>
            <a:ext cx="5078370" cy="2776480"/>
          </a:xfrm>
          <a:prstGeom prst="rect">
            <a:avLst/>
          </a:prstGeom>
        </p:spPr>
      </p:pic>
      <p:sp>
        <p:nvSpPr>
          <p:cNvPr id="8" name="TextBox 8"/>
          <p:cNvSpPr txBox="1"/>
          <p:nvPr/>
        </p:nvSpPr>
        <p:spPr>
          <a:xfrm>
            <a:off x="1028700" y="6060612"/>
            <a:ext cx="5156617" cy="455295"/>
          </a:xfrm>
          <a:prstGeom prst="rect">
            <a:avLst/>
          </a:prstGeom>
        </p:spPr>
        <p:txBody>
          <a:bodyPr lIns="0" tIns="0" rIns="0" bIns="0" rtlCol="0" anchor="t">
            <a:spAutoFit/>
          </a:bodyPr>
          <a:lstStyle/>
          <a:p>
            <a:pPr>
              <a:lnSpc>
                <a:spcPts val="3779"/>
              </a:lnSpc>
            </a:pPr>
            <a:r>
              <a:rPr lang="en-US" sz="2700">
                <a:solidFill>
                  <a:srgbClr val="FFFFFF"/>
                </a:solidFill>
                <a:latin typeface="Aileron Regular"/>
              </a:rPr>
              <a:t>Energyteam@wokingham.gov.uk</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e675510-5d27-43f3-9e42-fdbaddd5e9d5" xsi:nil="true"/>
    <lcf76f155ced4ddcb4097134ff3c332f xmlns="38f58c59-45e1-416c-8dfc-d04eebe9ad8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E814D8C38522E4DB0160496B8899D2D" ma:contentTypeVersion="16" ma:contentTypeDescription="Create a new document." ma:contentTypeScope="" ma:versionID="28c6a8acd2994356fa9e0748b06e54ec">
  <xsd:schema xmlns:xsd="http://www.w3.org/2001/XMLSchema" xmlns:xs="http://www.w3.org/2001/XMLSchema" xmlns:p="http://schemas.microsoft.com/office/2006/metadata/properties" xmlns:ns2="38f58c59-45e1-416c-8dfc-d04eebe9ad85" xmlns:ns3="60b0f3fc-20a2-48f1-8036-478c907e5971" xmlns:ns4="6e675510-5d27-43f3-9e42-fdbaddd5e9d5" targetNamespace="http://schemas.microsoft.com/office/2006/metadata/properties" ma:root="true" ma:fieldsID="5152b7f8e99b66e22d15bc4bc35bd050" ns2:_="" ns3:_="" ns4:_="">
    <xsd:import namespace="38f58c59-45e1-416c-8dfc-d04eebe9ad85"/>
    <xsd:import namespace="60b0f3fc-20a2-48f1-8036-478c907e5971"/>
    <xsd:import namespace="6e675510-5d27-43f3-9e42-fdbaddd5e9d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f58c59-45e1-416c-8dfc-d04eebe9ad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3f4c14d-ad24-42e9-89ea-41944c85aae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0b0f3fc-20a2-48f1-8036-478c907e597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675510-5d27-43f3-9e42-fdbaddd5e9d5"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beee8850-16ce-4327-a0df-758ad4c951b6}" ma:internalName="TaxCatchAll" ma:showField="CatchAllData" ma:web="60b0f3fc-20a2-48f1-8036-478c907e59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5E3E55-0C9F-4F1F-AA70-57102DAA7B5F}">
  <ds:schemaRefs>
    <ds:schemaRef ds:uri="http://schemas.microsoft.com/office/2006/metadata/properties"/>
    <ds:schemaRef ds:uri="http://schemas.microsoft.com/office/infopath/2007/PartnerControls"/>
    <ds:schemaRef ds:uri="6e675510-5d27-43f3-9e42-fdbaddd5e9d5"/>
    <ds:schemaRef ds:uri="38f58c59-45e1-416c-8dfc-d04eebe9ad85"/>
  </ds:schemaRefs>
</ds:datastoreItem>
</file>

<file path=customXml/itemProps2.xml><?xml version="1.0" encoding="utf-8"?>
<ds:datastoreItem xmlns:ds="http://schemas.openxmlformats.org/officeDocument/2006/customXml" ds:itemID="{A3A9112E-36DA-4142-8ABE-7C52BE06012E}">
  <ds:schemaRefs>
    <ds:schemaRef ds:uri="http://schemas.microsoft.com/sharepoint/v3/contenttype/forms"/>
  </ds:schemaRefs>
</ds:datastoreItem>
</file>

<file path=customXml/itemProps3.xml><?xml version="1.0" encoding="utf-8"?>
<ds:datastoreItem xmlns:ds="http://schemas.openxmlformats.org/officeDocument/2006/customXml" ds:itemID="{108CB8A2-4EB7-49DB-AEF7-BEA0C27D18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f58c59-45e1-416c-8dfc-d04eebe9ad85"/>
    <ds:schemaRef ds:uri="60b0f3fc-20a2-48f1-8036-478c907e5971"/>
    <ds:schemaRef ds:uri="6e675510-5d27-43f3-9e42-fdbaddd5e9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TotalTime>
  <Words>708</Words>
  <Application>Microsoft Office PowerPoint</Application>
  <PresentationFormat>Custom</PresentationFormat>
  <Paragraphs>74</Paragraphs>
  <Slides>7</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7</vt:i4>
      </vt:variant>
    </vt:vector>
  </HeadingPairs>
  <TitlesOfParts>
    <vt:vector size="21" baseType="lpstr">
      <vt:lpstr>Aileron Heavy</vt:lpstr>
      <vt:lpstr>Aileron Heavy Bold</vt:lpstr>
      <vt:lpstr>Roboto</vt:lpstr>
      <vt:lpstr>Calibri</vt:lpstr>
      <vt:lpstr>Aileron Regular Italics</vt:lpstr>
      <vt:lpstr>Aileron Regular</vt:lpstr>
      <vt:lpstr>Roboto Italics</vt:lpstr>
      <vt:lpstr>Aileron Thin</vt:lpstr>
      <vt:lpstr>Roboto Bold Italics</vt:lpstr>
      <vt:lpstr>Bebas Neue</vt:lpstr>
      <vt:lpstr>Aileron Regular Bold</vt:lpstr>
      <vt:lpstr>Aileron Thin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SBM Meeting 202302</dc:title>
  <dc:creator>Casey Streat</dc:creator>
  <cp:lastModifiedBy>Casey Streat</cp:lastModifiedBy>
  <cp:revision>3</cp:revision>
  <dcterms:created xsi:type="dcterms:W3CDTF">2006-08-16T00:00:00Z</dcterms:created>
  <dcterms:modified xsi:type="dcterms:W3CDTF">2023-02-17T12:06:05Z</dcterms:modified>
  <dc:identifier>DAFadKTPGUg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28a9a6-133a-4796-ad7d-6b90f7583680_Enabled">
    <vt:lpwstr>true</vt:lpwstr>
  </property>
  <property fmtid="{D5CDD505-2E9C-101B-9397-08002B2CF9AE}" pid="3" name="MSIP_Label_2b28a9a6-133a-4796-ad7d-6b90f7583680_SetDate">
    <vt:lpwstr>2023-02-17T11:35:08Z</vt:lpwstr>
  </property>
  <property fmtid="{D5CDD505-2E9C-101B-9397-08002B2CF9AE}" pid="4" name="MSIP_Label_2b28a9a6-133a-4796-ad7d-6b90f7583680_Method">
    <vt:lpwstr>Standard</vt:lpwstr>
  </property>
  <property fmtid="{D5CDD505-2E9C-101B-9397-08002B2CF9AE}" pid="5" name="MSIP_Label_2b28a9a6-133a-4796-ad7d-6b90f7583680_Name">
    <vt:lpwstr>Private</vt:lpwstr>
  </property>
  <property fmtid="{D5CDD505-2E9C-101B-9397-08002B2CF9AE}" pid="6" name="MSIP_Label_2b28a9a6-133a-4796-ad7d-6b90f7583680_SiteId">
    <vt:lpwstr>996ee15c-0b3e-4a6f-8e65-120a9a51821a</vt:lpwstr>
  </property>
  <property fmtid="{D5CDD505-2E9C-101B-9397-08002B2CF9AE}" pid="7" name="MSIP_Label_2b28a9a6-133a-4796-ad7d-6b90f7583680_ActionId">
    <vt:lpwstr>56ed577a-5da0-4db4-9195-99e88a903eda</vt:lpwstr>
  </property>
  <property fmtid="{D5CDD505-2E9C-101B-9397-08002B2CF9AE}" pid="8" name="MSIP_Label_2b28a9a6-133a-4796-ad7d-6b90f7583680_ContentBits">
    <vt:lpwstr>2</vt:lpwstr>
  </property>
  <property fmtid="{D5CDD505-2E9C-101B-9397-08002B2CF9AE}" pid="9" name="ContentTypeId">
    <vt:lpwstr>0x010100AE814D8C38522E4DB0160496B8899D2D</vt:lpwstr>
  </property>
  <property fmtid="{D5CDD505-2E9C-101B-9397-08002B2CF9AE}" pid="10" name="MediaServiceImageTags">
    <vt:lpwstr/>
  </property>
</Properties>
</file>