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62" r:id="rId6"/>
    <p:sldId id="259" r:id="rId7"/>
    <p:sldId id="257" r:id="rId8"/>
    <p:sldId id="260" r:id="rId9"/>
    <p:sldId id="263" r:id="rId10"/>
    <p:sldId id="258"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224" autoAdjust="0"/>
  </p:normalViewPr>
  <p:slideViewPr>
    <p:cSldViewPr snapToGrid="0">
      <p:cViewPr varScale="1">
        <p:scale>
          <a:sx n="107" d="100"/>
          <a:sy n="107" d="100"/>
        </p:scale>
        <p:origin x="19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2B518A-6D0D-4BB6-AC2A-BC5002CD4F22}" type="datetimeFigureOut">
              <a:rPr lang="en-GB" smtClean="0"/>
              <a:t>20/02/2023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7C2A42-D640-4851-BF7D-CE81FB9AE74E}" type="slidenum">
              <a:rPr lang="en-GB" smtClean="0"/>
              <a:t>‹#›</a:t>
            </a:fld>
            <a:endParaRPr lang="en-GB"/>
          </a:p>
        </p:txBody>
      </p:sp>
    </p:spTree>
    <p:extLst>
      <p:ext uri="{BB962C8B-B14F-4D97-AF65-F5344CB8AC3E}">
        <p14:creationId xmlns:p14="http://schemas.microsoft.com/office/powerpoint/2010/main" val="3965498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solidFill>
                <a:srgbClr val="FF0000"/>
              </a:solidFill>
            </a:endParaRPr>
          </a:p>
        </p:txBody>
      </p:sp>
      <p:sp>
        <p:nvSpPr>
          <p:cNvPr id="4" name="Slide Number Placeholder 3"/>
          <p:cNvSpPr>
            <a:spLocks noGrp="1"/>
          </p:cNvSpPr>
          <p:nvPr>
            <p:ph type="sldNum" sz="quarter" idx="5"/>
          </p:nvPr>
        </p:nvSpPr>
        <p:spPr/>
        <p:txBody>
          <a:bodyPr/>
          <a:lstStyle/>
          <a:p>
            <a:fld id="{747C2A42-D640-4851-BF7D-CE81FB9AE74E}" type="slidenum">
              <a:rPr lang="en-GB" smtClean="0"/>
              <a:t>1</a:t>
            </a:fld>
            <a:endParaRPr lang="en-GB"/>
          </a:p>
        </p:txBody>
      </p:sp>
    </p:spTree>
    <p:extLst>
      <p:ext uri="{BB962C8B-B14F-4D97-AF65-F5344CB8AC3E}">
        <p14:creationId xmlns:p14="http://schemas.microsoft.com/office/powerpoint/2010/main" val="972822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7C2A42-D640-4851-BF7D-CE81FB9AE74E}" type="slidenum">
              <a:rPr lang="en-GB" smtClean="0"/>
              <a:t>2</a:t>
            </a:fld>
            <a:endParaRPr lang="en-GB"/>
          </a:p>
        </p:txBody>
      </p:sp>
    </p:spTree>
    <p:extLst>
      <p:ext uri="{BB962C8B-B14F-4D97-AF65-F5344CB8AC3E}">
        <p14:creationId xmlns:p14="http://schemas.microsoft.com/office/powerpoint/2010/main" val="2063352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latin typeface="Franklin Gothic Book" panose="020B05030201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47C2A42-D640-4851-BF7D-CE81FB9AE74E}" type="slidenum">
              <a:rPr lang="en-GB" smtClean="0"/>
              <a:t>3</a:t>
            </a:fld>
            <a:endParaRPr lang="en-GB"/>
          </a:p>
        </p:txBody>
      </p:sp>
    </p:spTree>
    <p:extLst>
      <p:ext uri="{BB962C8B-B14F-4D97-AF65-F5344CB8AC3E}">
        <p14:creationId xmlns:p14="http://schemas.microsoft.com/office/powerpoint/2010/main" val="2645972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Franklin Gothic Book" panose="020B0503020102020204" pitchFamily="34" charset="0"/>
              <a:cs typeface="Times New Roman" panose="02020603050405020304" pitchFamily="18" charset="0"/>
            </a:endParaRPr>
          </a:p>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747C2A42-D640-4851-BF7D-CE81FB9AE74E}" type="slidenum">
              <a:rPr lang="en-GB" smtClean="0"/>
              <a:t>4</a:t>
            </a:fld>
            <a:endParaRPr lang="en-GB"/>
          </a:p>
        </p:txBody>
      </p:sp>
    </p:spTree>
    <p:extLst>
      <p:ext uri="{BB962C8B-B14F-4D97-AF65-F5344CB8AC3E}">
        <p14:creationId xmlns:p14="http://schemas.microsoft.com/office/powerpoint/2010/main" val="841035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747C2A42-D640-4851-BF7D-CE81FB9AE74E}" type="slidenum">
              <a:rPr lang="en-GB" smtClean="0"/>
              <a:t>5</a:t>
            </a:fld>
            <a:endParaRPr lang="en-GB"/>
          </a:p>
        </p:txBody>
      </p:sp>
    </p:spTree>
    <p:extLst>
      <p:ext uri="{BB962C8B-B14F-4D97-AF65-F5344CB8AC3E}">
        <p14:creationId xmlns:p14="http://schemas.microsoft.com/office/powerpoint/2010/main" val="170603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202124"/>
              </a:solidFill>
              <a:effectLst/>
              <a:latin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747C2A42-D640-4851-BF7D-CE81FB9AE74E}" type="slidenum">
              <a:rPr lang="en-GB" smtClean="0"/>
              <a:t>7</a:t>
            </a:fld>
            <a:endParaRPr lang="en-GB"/>
          </a:p>
        </p:txBody>
      </p:sp>
    </p:spTree>
    <p:extLst>
      <p:ext uri="{BB962C8B-B14F-4D97-AF65-F5344CB8AC3E}">
        <p14:creationId xmlns:p14="http://schemas.microsoft.com/office/powerpoint/2010/main" val="3902335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p:txBody>
      </p:sp>
      <p:sp>
        <p:nvSpPr>
          <p:cNvPr id="4" name="Slide Number Placeholder 3"/>
          <p:cNvSpPr>
            <a:spLocks noGrp="1"/>
          </p:cNvSpPr>
          <p:nvPr>
            <p:ph type="sldNum" sz="quarter" idx="5"/>
          </p:nvPr>
        </p:nvSpPr>
        <p:spPr/>
        <p:txBody>
          <a:bodyPr/>
          <a:lstStyle/>
          <a:p>
            <a:fld id="{747C2A42-D640-4851-BF7D-CE81FB9AE74E}" type="slidenum">
              <a:rPr lang="en-GB" smtClean="0"/>
              <a:t>8</a:t>
            </a:fld>
            <a:endParaRPr lang="en-GB"/>
          </a:p>
        </p:txBody>
      </p:sp>
    </p:spTree>
    <p:extLst>
      <p:ext uri="{BB962C8B-B14F-4D97-AF65-F5344CB8AC3E}">
        <p14:creationId xmlns:p14="http://schemas.microsoft.com/office/powerpoint/2010/main" val="748642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E6C-DF91-FFC6-C9CF-BFD92652D5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6BD888-3911-EDF2-C19E-D503592E56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9B210A-92A6-500B-2731-AC2FCB27B308}"/>
              </a:ext>
            </a:extLst>
          </p:cNvPr>
          <p:cNvSpPr>
            <a:spLocks noGrp="1"/>
          </p:cNvSpPr>
          <p:nvPr>
            <p:ph type="dt" sz="half" idx="10"/>
          </p:nvPr>
        </p:nvSpPr>
        <p:spPr/>
        <p:txBody>
          <a:bodyPr/>
          <a:lstStyle/>
          <a:p>
            <a:fld id="{2FF44BD7-8B9B-498B-9E17-33074ECCCB2A}" type="datetimeFigureOut">
              <a:rPr lang="en-GB" smtClean="0"/>
              <a:t>20/02/2023</a:t>
            </a:fld>
            <a:endParaRPr lang="en-GB"/>
          </a:p>
        </p:txBody>
      </p:sp>
      <p:sp>
        <p:nvSpPr>
          <p:cNvPr id="5" name="Footer Placeholder 4">
            <a:extLst>
              <a:ext uri="{FF2B5EF4-FFF2-40B4-BE49-F238E27FC236}">
                <a16:creationId xmlns:a16="http://schemas.microsoft.com/office/drawing/2014/main" id="{8055041F-AA26-DF55-D335-4E060D7D77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3B55B2-1AFE-3D4B-6290-D4D410603193}"/>
              </a:ext>
            </a:extLst>
          </p:cNvPr>
          <p:cNvSpPr>
            <a:spLocks noGrp="1"/>
          </p:cNvSpPr>
          <p:nvPr>
            <p:ph type="sldNum" sz="quarter" idx="12"/>
          </p:nvPr>
        </p:nvSpPr>
        <p:spPr/>
        <p:txBody>
          <a:bodyPr/>
          <a:lstStyle/>
          <a:p>
            <a:fld id="{56DA0707-69AB-4D0E-B72F-7DF0F9A4CFB7}" type="slidenum">
              <a:rPr lang="en-GB" smtClean="0"/>
              <a:t>‹#›</a:t>
            </a:fld>
            <a:endParaRPr lang="en-GB"/>
          </a:p>
        </p:txBody>
      </p:sp>
    </p:spTree>
    <p:extLst>
      <p:ext uri="{BB962C8B-B14F-4D97-AF65-F5344CB8AC3E}">
        <p14:creationId xmlns:p14="http://schemas.microsoft.com/office/powerpoint/2010/main" val="2167155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FF84E-38AC-7795-0E6E-8CCDEA75412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154924-73BE-78D2-FB02-DCA8966B7E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CF85F2-872D-9AEB-7B95-59D50949C253}"/>
              </a:ext>
            </a:extLst>
          </p:cNvPr>
          <p:cNvSpPr>
            <a:spLocks noGrp="1"/>
          </p:cNvSpPr>
          <p:nvPr>
            <p:ph type="dt" sz="half" idx="10"/>
          </p:nvPr>
        </p:nvSpPr>
        <p:spPr/>
        <p:txBody>
          <a:bodyPr/>
          <a:lstStyle/>
          <a:p>
            <a:fld id="{2FF44BD7-8B9B-498B-9E17-33074ECCCB2A}" type="datetimeFigureOut">
              <a:rPr lang="en-GB" smtClean="0"/>
              <a:t>20/02/2023</a:t>
            </a:fld>
            <a:endParaRPr lang="en-GB"/>
          </a:p>
        </p:txBody>
      </p:sp>
      <p:sp>
        <p:nvSpPr>
          <p:cNvPr id="5" name="Footer Placeholder 4">
            <a:extLst>
              <a:ext uri="{FF2B5EF4-FFF2-40B4-BE49-F238E27FC236}">
                <a16:creationId xmlns:a16="http://schemas.microsoft.com/office/drawing/2014/main" id="{54F1A83A-3239-8AA4-C371-3333831376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B884F5-FE03-BA1D-322D-79198A30B9AC}"/>
              </a:ext>
            </a:extLst>
          </p:cNvPr>
          <p:cNvSpPr>
            <a:spLocks noGrp="1"/>
          </p:cNvSpPr>
          <p:nvPr>
            <p:ph type="sldNum" sz="quarter" idx="12"/>
          </p:nvPr>
        </p:nvSpPr>
        <p:spPr/>
        <p:txBody>
          <a:bodyPr/>
          <a:lstStyle/>
          <a:p>
            <a:fld id="{56DA0707-69AB-4D0E-B72F-7DF0F9A4CFB7}" type="slidenum">
              <a:rPr lang="en-GB" smtClean="0"/>
              <a:t>‹#›</a:t>
            </a:fld>
            <a:endParaRPr lang="en-GB"/>
          </a:p>
        </p:txBody>
      </p:sp>
    </p:spTree>
    <p:extLst>
      <p:ext uri="{BB962C8B-B14F-4D97-AF65-F5344CB8AC3E}">
        <p14:creationId xmlns:p14="http://schemas.microsoft.com/office/powerpoint/2010/main" val="1442043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C8FCEB-E05E-A4BB-C5C2-8F70E9852E0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5FA6DA-644E-585F-0998-A6C78181FC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583877-0597-DC81-5346-96A4AFD52641}"/>
              </a:ext>
            </a:extLst>
          </p:cNvPr>
          <p:cNvSpPr>
            <a:spLocks noGrp="1"/>
          </p:cNvSpPr>
          <p:nvPr>
            <p:ph type="dt" sz="half" idx="10"/>
          </p:nvPr>
        </p:nvSpPr>
        <p:spPr/>
        <p:txBody>
          <a:bodyPr/>
          <a:lstStyle/>
          <a:p>
            <a:fld id="{2FF44BD7-8B9B-498B-9E17-33074ECCCB2A}" type="datetimeFigureOut">
              <a:rPr lang="en-GB" smtClean="0"/>
              <a:t>20/02/2023</a:t>
            </a:fld>
            <a:endParaRPr lang="en-GB"/>
          </a:p>
        </p:txBody>
      </p:sp>
      <p:sp>
        <p:nvSpPr>
          <p:cNvPr id="5" name="Footer Placeholder 4">
            <a:extLst>
              <a:ext uri="{FF2B5EF4-FFF2-40B4-BE49-F238E27FC236}">
                <a16:creationId xmlns:a16="http://schemas.microsoft.com/office/drawing/2014/main" id="{495B79AC-78CB-0062-4613-FFD5FED5D4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F7EA52-C02A-D83B-11E4-48681B0251D6}"/>
              </a:ext>
            </a:extLst>
          </p:cNvPr>
          <p:cNvSpPr>
            <a:spLocks noGrp="1"/>
          </p:cNvSpPr>
          <p:nvPr>
            <p:ph type="sldNum" sz="quarter" idx="12"/>
          </p:nvPr>
        </p:nvSpPr>
        <p:spPr/>
        <p:txBody>
          <a:bodyPr/>
          <a:lstStyle/>
          <a:p>
            <a:fld id="{56DA0707-69AB-4D0E-B72F-7DF0F9A4CFB7}" type="slidenum">
              <a:rPr lang="en-GB" smtClean="0"/>
              <a:t>‹#›</a:t>
            </a:fld>
            <a:endParaRPr lang="en-GB"/>
          </a:p>
        </p:txBody>
      </p:sp>
    </p:spTree>
    <p:extLst>
      <p:ext uri="{BB962C8B-B14F-4D97-AF65-F5344CB8AC3E}">
        <p14:creationId xmlns:p14="http://schemas.microsoft.com/office/powerpoint/2010/main" val="120637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9B527-82E5-989A-E269-4284966861A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57FB83-91FB-23CE-C8A3-5394369466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2341F1-9F29-4D88-6963-28F8A3F3B3CC}"/>
              </a:ext>
            </a:extLst>
          </p:cNvPr>
          <p:cNvSpPr>
            <a:spLocks noGrp="1"/>
          </p:cNvSpPr>
          <p:nvPr>
            <p:ph type="dt" sz="half" idx="10"/>
          </p:nvPr>
        </p:nvSpPr>
        <p:spPr/>
        <p:txBody>
          <a:bodyPr/>
          <a:lstStyle/>
          <a:p>
            <a:fld id="{2FF44BD7-8B9B-498B-9E17-33074ECCCB2A}" type="datetimeFigureOut">
              <a:rPr lang="en-GB" smtClean="0"/>
              <a:t>20/02/2023</a:t>
            </a:fld>
            <a:endParaRPr lang="en-GB"/>
          </a:p>
        </p:txBody>
      </p:sp>
      <p:sp>
        <p:nvSpPr>
          <p:cNvPr id="5" name="Footer Placeholder 4">
            <a:extLst>
              <a:ext uri="{FF2B5EF4-FFF2-40B4-BE49-F238E27FC236}">
                <a16:creationId xmlns:a16="http://schemas.microsoft.com/office/drawing/2014/main" id="{88DC6A21-5A81-EBB4-FABD-C4A4B13500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0C62FD-89DF-9341-15C8-169A913B4C6F}"/>
              </a:ext>
            </a:extLst>
          </p:cNvPr>
          <p:cNvSpPr>
            <a:spLocks noGrp="1"/>
          </p:cNvSpPr>
          <p:nvPr>
            <p:ph type="sldNum" sz="quarter" idx="12"/>
          </p:nvPr>
        </p:nvSpPr>
        <p:spPr/>
        <p:txBody>
          <a:bodyPr/>
          <a:lstStyle/>
          <a:p>
            <a:fld id="{56DA0707-69AB-4D0E-B72F-7DF0F9A4CFB7}" type="slidenum">
              <a:rPr lang="en-GB" smtClean="0"/>
              <a:t>‹#›</a:t>
            </a:fld>
            <a:endParaRPr lang="en-GB"/>
          </a:p>
        </p:txBody>
      </p:sp>
    </p:spTree>
    <p:extLst>
      <p:ext uri="{BB962C8B-B14F-4D97-AF65-F5344CB8AC3E}">
        <p14:creationId xmlns:p14="http://schemas.microsoft.com/office/powerpoint/2010/main" val="1475500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532BF-2A59-B244-B5D9-DDB5108636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EEC1F7B-19BF-9210-2F77-54F8CCA25D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DD3725-0407-0628-5861-217F836DB845}"/>
              </a:ext>
            </a:extLst>
          </p:cNvPr>
          <p:cNvSpPr>
            <a:spLocks noGrp="1"/>
          </p:cNvSpPr>
          <p:nvPr>
            <p:ph type="dt" sz="half" idx="10"/>
          </p:nvPr>
        </p:nvSpPr>
        <p:spPr/>
        <p:txBody>
          <a:bodyPr/>
          <a:lstStyle/>
          <a:p>
            <a:fld id="{2FF44BD7-8B9B-498B-9E17-33074ECCCB2A}" type="datetimeFigureOut">
              <a:rPr lang="en-GB" smtClean="0"/>
              <a:t>20/02/2023</a:t>
            </a:fld>
            <a:endParaRPr lang="en-GB"/>
          </a:p>
        </p:txBody>
      </p:sp>
      <p:sp>
        <p:nvSpPr>
          <p:cNvPr id="5" name="Footer Placeholder 4">
            <a:extLst>
              <a:ext uri="{FF2B5EF4-FFF2-40B4-BE49-F238E27FC236}">
                <a16:creationId xmlns:a16="http://schemas.microsoft.com/office/drawing/2014/main" id="{5E78BEAD-8346-A720-059B-FF550DA987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154DAA-AD8F-3C3B-E99B-5B6D10B51723}"/>
              </a:ext>
            </a:extLst>
          </p:cNvPr>
          <p:cNvSpPr>
            <a:spLocks noGrp="1"/>
          </p:cNvSpPr>
          <p:nvPr>
            <p:ph type="sldNum" sz="quarter" idx="12"/>
          </p:nvPr>
        </p:nvSpPr>
        <p:spPr/>
        <p:txBody>
          <a:bodyPr/>
          <a:lstStyle/>
          <a:p>
            <a:fld id="{56DA0707-69AB-4D0E-B72F-7DF0F9A4CFB7}" type="slidenum">
              <a:rPr lang="en-GB" smtClean="0"/>
              <a:t>‹#›</a:t>
            </a:fld>
            <a:endParaRPr lang="en-GB"/>
          </a:p>
        </p:txBody>
      </p:sp>
    </p:spTree>
    <p:extLst>
      <p:ext uri="{BB962C8B-B14F-4D97-AF65-F5344CB8AC3E}">
        <p14:creationId xmlns:p14="http://schemas.microsoft.com/office/powerpoint/2010/main" val="762180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AF33F-0E71-55F6-832D-9578CA39E6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9AC437-4438-40C0-B77F-E8BC305981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3A4266-C4F9-6502-86BF-00DCD82F43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C45B509-C258-DE0E-3B3B-D5EC1166E15B}"/>
              </a:ext>
            </a:extLst>
          </p:cNvPr>
          <p:cNvSpPr>
            <a:spLocks noGrp="1"/>
          </p:cNvSpPr>
          <p:nvPr>
            <p:ph type="dt" sz="half" idx="10"/>
          </p:nvPr>
        </p:nvSpPr>
        <p:spPr/>
        <p:txBody>
          <a:bodyPr/>
          <a:lstStyle/>
          <a:p>
            <a:fld id="{2FF44BD7-8B9B-498B-9E17-33074ECCCB2A}" type="datetimeFigureOut">
              <a:rPr lang="en-GB" smtClean="0"/>
              <a:t>20/02/2023</a:t>
            </a:fld>
            <a:endParaRPr lang="en-GB"/>
          </a:p>
        </p:txBody>
      </p:sp>
      <p:sp>
        <p:nvSpPr>
          <p:cNvPr id="6" name="Footer Placeholder 5">
            <a:extLst>
              <a:ext uri="{FF2B5EF4-FFF2-40B4-BE49-F238E27FC236}">
                <a16:creationId xmlns:a16="http://schemas.microsoft.com/office/drawing/2014/main" id="{6AE3438B-879A-4DD9-6A8F-89863D6536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B9355F4-FEC7-53A7-544E-5CB99C6C6890}"/>
              </a:ext>
            </a:extLst>
          </p:cNvPr>
          <p:cNvSpPr>
            <a:spLocks noGrp="1"/>
          </p:cNvSpPr>
          <p:nvPr>
            <p:ph type="sldNum" sz="quarter" idx="12"/>
          </p:nvPr>
        </p:nvSpPr>
        <p:spPr/>
        <p:txBody>
          <a:bodyPr/>
          <a:lstStyle/>
          <a:p>
            <a:fld id="{56DA0707-69AB-4D0E-B72F-7DF0F9A4CFB7}" type="slidenum">
              <a:rPr lang="en-GB" smtClean="0"/>
              <a:t>‹#›</a:t>
            </a:fld>
            <a:endParaRPr lang="en-GB"/>
          </a:p>
        </p:txBody>
      </p:sp>
    </p:spTree>
    <p:extLst>
      <p:ext uri="{BB962C8B-B14F-4D97-AF65-F5344CB8AC3E}">
        <p14:creationId xmlns:p14="http://schemas.microsoft.com/office/powerpoint/2010/main" val="4146066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F97D7-AAFB-53DC-0673-240B277FE2C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095452-CC8E-3971-9B2A-5013CD81C9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23E828-DBD8-D909-9EA8-C1F0D244BD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83C0D56-4CD6-3070-D5C2-E23276DD4A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169A6A-11A1-DEC1-8B39-A9B7E82A44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CDBAB69-EAA2-B0B3-5ADC-96C2A690AF7C}"/>
              </a:ext>
            </a:extLst>
          </p:cNvPr>
          <p:cNvSpPr>
            <a:spLocks noGrp="1"/>
          </p:cNvSpPr>
          <p:nvPr>
            <p:ph type="dt" sz="half" idx="10"/>
          </p:nvPr>
        </p:nvSpPr>
        <p:spPr/>
        <p:txBody>
          <a:bodyPr/>
          <a:lstStyle/>
          <a:p>
            <a:fld id="{2FF44BD7-8B9B-498B-9E17-33074ECCCB2A}" type="datetimeFigureOut">
              <a:rPr lang="en-GB" smtClean="0"/>
              <a:t>20/02/2023</a:t>
            </a:fld>
            <a:endParaRPr lang="en-GB"/>
          </a:p>
        </p:txBody>
      </p:sp>
      <p:sp>
        <p:nvSpPr>
          <p:cNvPr id="8" name="Footer Placeholder 7">
            <a:extLst>
              <a:ext uri="{FF2B5EF4-FFF2-40B4-BE49-F238E27FC236}">
                <a16:creationId xmlns:a16="http://schemas.microsoft.com/office/drawing/2014/main" id="{D56AA5A2-8B6A-19A5-8E9B-EA518A6416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B9381CD-5343-6CD0-A30B-BAFB6472571E}"/>
              </a:ext>
            </a:extLst>
          </p:cNvPr>
          <p:cNvSpPr>
            <a:spLocks noGrp="1"/>
          </p:cNvSpPr>
          <p:nvPr>
            <p:ph type="sldNum" sz="quarter" idx="12"/>
          </p:nvPr>
        </p:nvSpPr>
        <p:spPr/>
        <p:txBody>
          <a:bodyPr/>
          <a:lstStyle/>
          <a:p>
            <a:fld id="{56DA0707-69AB-4D0E-B72F-7DF0F9A4CFB7}" type="slidenum">
              <a:rPr lang="en-GB" smtClean="0"/>
              <a:t>‹#›</a:t>
            </a:fld>
            <a:endParaRPr lang="en-GB"/>
          </a:p>
        </p:txBody>
      </p:sp>
    </p:spTree>
    <p:extLst>
      <p:ext uri="{BB962C8B-B14F-4D97-AF65-F5344CB8AC3E}">
        <p14:creationId xmlns:p14="http://schemas.microsoft.com/office/powerpoint/2010/main" val="3436507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7D074-E30A-5719-189E-E4E9E5175D5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F0EC0F6-CBD9-5EE0-CC25-AB5A85EC8A8C}"/>
              </a:ext>
            </a:extLst>
          </p:cNvPr>
          <p:cNvSpPr>
            <a:spLocks noGrp="1"/>
          </p:cNvSpPr>
          <p:nvPr>
            <p:ph type="dt" sz="half" idx="10"/>
          </p:nvPr>
        </p:nvSpPr>
        <p:spPr/>
        <p:txBody>
          <a:bodyPr/>
          <a:lstStyle/>
          <a:p>
            <a:fld id="{2FF44BD7-8B9B-498B-9E17-33074ECCCB2A}" type="datetimeFigureOut">
              <a:rPr lang="en-GB" smtClean="0"/>
              <a:t>20/02/2023</a:t>
            </a:fld>
            <a:endParaRPr lang="en-GB"/>
          </a:p>
        </p:txBody>
      </p:sp>
      <p:sp>
        <p:nvSpPr>
          <p:cNvPr id="4" name="Footer Placeholder 3">
            <a:extLst>
              <a:ext uri="{FF2B5EF4-FFF2-40B4-BE49-F238E27FC236}">
                <a16:creationId xmlns:a16="http://schemas.microsoft.com/office/drawing/2014/main" id="{22810001-CCEB-F8A6-ED49-85696B4BF19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D9CC87F-C6BF-FECD-4DC0-04CD44426A3B}"/>
              </a:ext>
            </a:extLst>
          </p:cNvPr>
          <p:cNvSpPr>
            <a:spLocks noGrp="1"/>
          </p:cNvSpPr>
          <p:nvPr>
            <p:ph type="sldNum" sz="quarter" idx="12"/>
          </p:nvPr>
        </p:nvSpPr>
        <p:spPr/>
        <p:txBody>
          <a:bodyPr/>
          <a:lstStyle/>
          <a:p>
            <a:fld id="{56DA0707-69AB-4D0E-B72F-7DF0F9A4CFB7}" type="slidenum">
              <a:rPr lang="en-GB" smtClean="0"/>
              <a:t>‹#›</a:t>
            </a:fld>
            <a:endParaRPr lang="en-GB"/>
          </a:p>
        </p:txBody>
      </p:sp>
    </p:spTree>
    <p:extLst>
      <p:ext uri="{BB962C8B-B14F-4D97-AF65-F5344CB8AC3E}">
        <p14:creationId xmlns:p14="http://schemas.microsoft.com/office/powerpoint/2010/main" val="358864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445031-B420-46AE-22D2-79990EAFE798}"/>
              </a:ext>
            </a:extLst>
          </p:cNvPr>
          <p:cNvSpPr>
            <a:spLocks noGrp="1"/>
          </p:cNvSpPr>
          <p:nvPr>
            <p:ph type="dt" sz="half" idx="10"/>
          </p:nvPr>
        </p:nvSpPr>
        <p:spPr/>
        <p:txBody>
          <a:bodyPr/>
          <a:lstStyle/>
          <a:p>
            <a:fld id="{2FF44BD7-8B9B-498B-9E17-33074ECCCB2A}" type="datetimeFigureOut">
              <a:rPr lang="en-GB" smtClean="0"/>
              <a:t>20/02/2023</a:t>
            </a:fld>
            <a:endParaRPr lang="en-GB"/>
          </a:p>
        </p:txBody>
      </p:sp>
      <p:sp>
        <p:nvSpPr>
          <p:cNvPr id="3" name="Footer Placeholder 2">
            <a:extLst>
              <a:ext uri="{FF2B5EF4-FFF2-40B4-BE49-F238E27FC236}">
                <a16:creationId xmlns:a16="http://schemas.microsoft.com/office/drawing/2014/main" id="{00B384F1-72B7-91BA-6046-F17F73E6E04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A19017C-52F6-D748-A448-775BAAED40C8}"/>
              </a:ext>
            </a:extLst>
          </p:cNvPr>
          <p:cNvSpPr>
            <a:spLocks noGrp="1"/>
          </p:cNvSpPr>
          <p:nvPr>
            <p:ph type="sldNum" sz="quarter" idx="12"/>
          </p:nvPr>
        </p:nvSpPr>
        <p:spPr/>
        <p:txBody>
          <a:bodyPr/>
          <a:lstStyle/>
          <a:p>
            <a:fld id="{56DA0707-69AB-4D0E-B72F-7DF0F9A4CFB7}" type="slidenum">
              <a:rPr lang="en-GB" smtClean="0"/>
              <a:t>‹#›</a:t>
            </a:fld>
            <a:endParaRPr lang="en-GB"/>
          </a:p>
        </p:txBody>
      </p:sp>
    </p:spTree>
    <p:extLst>
      <p:ext uri="{BB962C8B-B14F-4D97-AF65-F5344CB8AC3E}">
        <p14:creationId xmlns:p14="http://schemas.microsoft.com/office/powerpoint/2010/main" val="152622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359B-3217-5D6E-B664-A753475140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BC98A87-E944-2D33-2074-CA41A27AAF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8EC5068-927E-EC00-18BC-BD6BC26592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DC57F8-AAD2-C94C-3038-E239C38FC4EE}"/>
              </a:ext>
            </a:extLst>
          </p:cNvPr>
          <p:cNvSpPr>
            <a:spLocks noGrp="1"/>
          </p:cNvSpPr>
          <p:nvPr>
            <p:ph type="dt" sz="half" idx="10"/>
          </p:nvPr>
        </p:nvSpPr>
        <p:spPr/>
        <p:txBody>
          <a:bodyPr/>
          <a:lstStyle/>
          <a:p>
            <a:fld id="{2FF44BD7-8B9B-498B-9E17-33074ECCCB2A}" type="datetimeFigureOut">
              <a:rPr lang="en-GB" smtClean="0"/>
              <a:t>20/02/2023</a:t>
            </a:fld>
            <a:endParaRPr lang="en-GB"/>
          </a:p>
        </p:txBody>
      </p:sp>
      <p:sp>
        <p:nvSpPr>
          <p:cNvPr id="6" name="Footer Placeholder 5">
            <a:extLst>
              <a:ext uri="{FF2B5EF4-FFF2-40B4-BE49-F238E27FC236}">
                <a16:creationId xmlns:a16="http://schemas.microsoft.com/office/drawing/2014/main" id="{681C0264-5CFA-DF4F-CA69-2AC1113497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BB2A92-E693-050F-3F7E-6B0B401575BF}"/>
              </a:ext>
            </a:extLst>
          </p:cNvPr>
          <p:cNvSpPr>
            <a:spLocks noGrp="1"/>
          </p:cNvSpPr>
          <p:nvPr>
            <p:ph type="sldNum" sz="quarter" idx="12"/>
          </p:nvPr>
        </p:nvSpPr>
        <p:spPr/>
        <p:txBody>
          <a:bodyPr/>
          <a:lstStyle/>
          <a:p>
            <a:fld id="{56DA0707-69AB-4D0E-B72F-7DF0F9A4CFB7}" type="slidenum">
              <a:rPr lang="en-GB" smtClean="0"/>
              <a:t>‹#›</a:t>
            </a:fld>
            <a:endParaRPr lang="en-GB"/>
          </a:p>
        </p:txBody>
      </p:sp>
    </p:spTree>
    <p:extLst>
      <p:ext uri="{BB962C8B-B14F-4D97-AF65-F5344CB8AC3E}">
        <p14:creationId xmlns:p14="http://schemas.microsoft.com/office/powerpoint/2010/main" val="2300683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42838-6BE8-103F-2562-14D3A3F745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EBC505C-877F-BC7A-3EE5-11F255B7B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FB171B0-1003-D2DF-B16A-B2AAC64852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FB30E7-53D5-6393-0A80-F812EA6A7281}"/>
              </a:ext>
            </a:extLst>
          </p:cNvPr>
          <p:cNvSpPr>
            <a:spLocks noGrp="1"/>
          </p:cNvSpPr>
          <p:nvPr>
            <p:ph type="dt" sz="half" idx="10"/>
          </p:nvPr>
        </p:nvSpPr>
        <p:spPr/>
        <p:txBody>
          <a:bodyPr/>
          <a:lstStyle/>
          <a:p>
            <a:fld id="{2FF44BD7-8B9B-498B-9E17-33074ECCCB2A}" type="datetimeFigureOut">
              <a:rPr lang="en-GB" smtClean="0"/>
              <a:t>20/02/2023</a:t>
            </a:fld>
            <a:endParaRPr lang="en-GB"/>
          </a:p>
        </p:txBody>
      </p:sp>
      <p:sp>
        <p:nvSpPr>
          <p:cNvPr id="6" name="Footer Placeholder 5">
            <a:extLst>
              <a:ext uri="{FF2B5EF4-FFF2-40B4-BE49-F238E27FC236}">
                <a16:creationId xmlns:a16="http://schemas.microsoft.com/office/drawing/2014/main" id="{9BB53B8C-35B8-987F-DDA0-C841A43642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E3AFCA-0692-A150-4E10-3DB840300C07}"/>
              </a:ext>
            </a:extLst>
          </p:cNvPr>
          <p:cNvSpPr>
            <a:spLocks noGrp="1"/>
          </p:cNvSpPr>
          <p:nvPr>
            <p:ph type="sldNum" sz="quarter" idx="12"/>
          </p:nvPr>
        </p:nvSpPr>
        <p:spPr/>
        <p:txBody>
          <a:bodyPr/>
          <a:lstStyle/>
          <a:p>
            <a:fld id="{56DA0707-69AB-4D0E-B72F-7DF0F9A4CFB7}" type="slidenum">
              <a:rPr lang="en-GB" smtClean="0"/>
              <a:t>‹#›</a:t>
            </a:fld>
            <a:endParaRPr lang="en-GB"/>
          </a:p>
        </p:txBody>
      </p:sp>
    </p:spTree>
    <p:extLst>
      <p:ext uri="{BB962C8B-B14F-4D97-AF65-F5344CB8AC3E}">
        <p14:creationId xmlns:p14="http://schemas.microsoft.com/office/powerpoint/2010/main" val="1416454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F99A89-B3B6-5744-4847-298E4A52E6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DC1ABE3-1A24-F354-88C5-6D0ACC3A3B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BEC411-A1B4-79C9-2539-6B87D17F6F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F44BD7-8B9B-498B-9E17-33074ECCCB2A}" type="datetimeFigureOut">
              <a:rPr lang="en-GB" smtClean="0"/>
              <a:t>20/02/2023</a:t>
            </a:fld>
            <a:endParaRPr lang="en-GB"/>
          </a:p>
        </p:txBody>
      </p:sp>
      <p:sp>
        <p:nvSpPr>
          <p:cNvPr id="5" name="Footer Placeholder 4">
            <a:extLst>
              <a:ext uri="{FF2B5EF4-FFF2-40B4-BE49-F238E27FC236}">
                <a16:creationId xmlns:a16="http://schemas.microsoft.com/office/drawing/2014/main" id="{DE59E251-79A6-9391-F2A7-A5CE9A7D9E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019B7D7-EFDE-1F02-D436-837462B99B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DA0707-69AB-4D0E-B72F-7DF0F9A4CFB7}" type="slidenum">
              <a:rPr lang="en-GB" smtClean="0"/>
              <a:t>‹#›</a:t>
            </a:fld>
            <a:endParaRPr lang="en-GB"/>
          </a:p>
        </p:txBody>
      </p:sp>
      <p:sp>
        <p:nvSpPr>
          <p:cNvPr id="7" name="MSIPCMContentMarking" descr="{&quot;HashCode&quot;:1172166973,&quot;Placement&quot;:&quot;Footer&quot;,&quot;Top&quot;:519.343,&quot;Left&quot;:0.0,&quot;SlideWidth&quot;:960,&quot;SlideHeight&quot;:540}">
            <a:extLst>
              <a:ext uri="{FF2B5EF4-FFF2-40B4-BE49-F238E27FC236}">
                <a16:creationId xmlns:a16="http://schemas.microsoft.com/office/drawing/2014/main" id="{0F2EBB94-098B-EBC4-7C07-FF7ADC2DDA44}"/>
              </a:ext>
            </a:extLst>
          </p:cNvPr>
          <p:cNvSpPr txBox="1"/>
          <p:nvPr userDrawn="1"/>
        </p:nvSpPr>
        <p:spPr>
          <a:xfrm>
            <a:off x="0" y="6595656"/>
            <a:ext cx="9352001"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a:solidFill>
                  <a:srgbClr val="000000"/>
                </a:solidFill>
                <a:latin typeface="Calibri" panose="020F0502020204030204" pitchFamily="34" charset="0"/>
              </a:rPr>
              <a:t>Private: Information that contains a small amount of sensitive data which is essential to communicate with an individual but doesn’t require to be sent via secure methods.</a:t>
            </a:r>
          </a:p>
        </p:txBody>
      </p:sp>
    </p:spTree>
    <p:extLst>
      <p:ext uri="{BB962C8B-B14F-4D97-AF65-F5344CB8AC3E}">
        <p14:creationId xmlns:p14="http://schemas.microsoft.com/office/powerpoint/2010/main" val="1607131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hyperlink" Target="mailto:procurementcards@wokingham.gov.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wsh.wokingham.gov.uk/leadership/finance/forms/procurement-cards-clearspend/" TargetMode="External"/><Relationship Id="rId9" Type="http://schemas.openxmlformats.org/officeDocument/2006/relationships/image" Target="../media/image5.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sv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hyperlink" Target="https://www.natwest.com/business/ways-to-bank/bankline/help-and-support/bankline-webinars.html" TargetMode="External"/><Relationship Id="rId4" Type="http://schemas.openxmlformats.org/officeDocument/2006/relationships/hyperlink" Target="https://wsh.wokingham.gov.uk/leadership/finance/forms/procurement-cards-clearspen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hyperlink" Target="https://wsh.wokingham.gov.uk/leadership/finance/forms/signatory-bankline-forms/" TargetMode="Externa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20A41-8578-98F0-310E-1A72E4956686}"/>
              </a:ext>
            </a:extLst>
          </p:cNvPr>
          <p:cNvSpPr>
            <a:spLocks noGrp="1"/>
          </p:cNvSpPr>
          <p:nvPr>
            <p:ph type="ctrTitle"/>
          </p:nvPr>
        </p:nvSpPr>
        <p:spPr>
          <a:xfrm>
            <a:off x="0" y="55640"/>
            <a:ext cx="12192000" cy="863191"/>
          </a:xfrm>
        </p:spPr>
        <p:txBody>
          <a:bodyPr>
            <a:normAutofit/>
          </a:bodyPr>
          <a:lstStyle/>
          <a:p>
            <a:r>
              <a:rPr lang="en-GB" sz="4000" dirty="0">
                <a:latin typeface="Franklin Gothic Book" panose="020B0503020102020204" pitchFamily="34" charset="0"/>
              </a:rPr>
              <a:t>PROCUREMENT CARDS (GPC)</a:t>
            </a:r>
          </a:p>
        </p:txBody>
      </p:sp>
      <p:sp>
        <p:nvSpPr>
          <p:cNvPr id="8" name="Subtitle 2">
            <a:extLst>
              <a:ext uri="{FF2B5EF4-FFF2-40B4-BE49-F238E27FC236}">
                <a16:creationId xmlns:a16="http://schemas.microsoft.com/office/drawing/2014/main" id="{08012F88-462C-91DF-5B99-6646EF928ED1}"/>
              </a:ext>
            </a:extLst>
          </p:cNvPr>
          <p:cNvSpPr txBox="1">
            <a:spLocks/>
          </p:cNvSpPr>
          <p:nvPr/>
        </p:nvSpPr>
        <p:spPr>
          <a:xfrm>
            <a:off x="361009" y="2915634"/>
            <a:ext cx="6380449" cy="32319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spcBef>
                <a:spcPts val="1200"/>
              </a:spcBef>
              <a:buFont typeface="+mj-lt"/>
              <a:buAutoNum type="arabicPeriod"/>
            </a:pPr>
            <a:r>
              <a:rPr lang="en-US" sz="1600" dirty="0">
                <a:latin typeface="Franklin Gothic Book" panose="020B0503020102020204" pitchFamily="34" charset="0"/>
                <a:ea typeface="Franklin Gothic Book" panose="020B0503020102020204" pitchFamily="34" charset="0"/>
                <a:cs typeface="Times New Roman" panose="02020603050405020304" pitchFamily="18" charset="0"/>
              </a:rPr>
              <a:t>Send a request to the Procurement Card mailbox.</a:t>
            </a:r>
            <a:r>
              <a:rPr lang="en-US" sz="1600" dirty="0">
                <a:latin typeface="Franklin Gothic Book" panose="020B0503020102020204" pitchFamily="34" charset="0"/>
                <a:ea typeface="Times New Roman" panose="02020603050405020304" pitchFamily="18" charset="0"/>
                <a:cs typeface="Times New Roman" panose="02020603050405020304" pitchFamily="18" charset="0"/>
              </a:rPr>
              <a:t>  </a:t>
            </a:r>
          </a:p>
        </p:txBody>
      </p:sp>
      <p:sp>
        <p:nvSpPr>
          <p:cNvPr id="9" name="Subtitle 2">
            <a:extLst>
              <a:ext uri="{FF2B5EF4-FFF2-40B4-BE49-F238E27FC236}">
                <a16:creationId xmlns:a16="http://schemas.microsoft.com/office/drawing/2014/main" id="{FF73B769-BACB-B532-656E-E68BF3328824}"/>
              </a:ext>
            </a:extLst>
          </p:cNvPr>
          <p:cNvSpPr txBox="1">
            <a:spLocks/>
          </p:cNvSpPr>
          <p:nvPr/>
        </p:nvSpPr>
        <p:spPr>
          <a:xfrm>
            <a:off x="361010" y="3628115"/>
            <a:ext cx="4363390" cy="16731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50000"/>
              </a:lnSpc>
              <a:spcAft>
                <a:spcPts val="800"/>
              </a:spcAft>
              <a:buFont typeface="+mj-lt"/>
              <a:buAutoNum type="arabicPeriod" startAt="2"/>
            </a:pPr>
            <a:r>
              <a:rPr lang="en-US" sz="1600" dirty="0">
                <a:latin typeface="Franklin Gothic Book" panose="020B0503020102020204" pitchFamily="34" charset="0"/>
                <a:ea typeface="Times New Roman" panose="02020603050405020304" pitchFamily="18" charset="0"/>
                <a:cs typeface="Times New Roman" panose="02020603050405020304" pitchFamily="18" charset="0"/>
              </a:rPr>
              <a:t>Visit the Wokingham Schools Hub online at:</a:t>
            </a:r>
          </a:p>
        </p:txBody>
      </p:sp>
      <p:sp>
        <p:nvSpPr>
          <p:cNvPr id="4" name="Subtitle 2">
            <a:extLst>
              <a:ext uri="{FF2B5EF4-FFF2-40B4-BE49-F238E27FC236}">
                <a16:creationId xmlns:a16="http://schemas.microsoft.com/office/drawing/2014/main" id="{C8E12EED-354B-A08E-3892-A115036A21EE}"/>
              </a:ext>
            </a:extLst>
          </p:cNvPr>
          <p:cNvSpPr txBox="1">
            <a:spLocks/>
          </p:cNvSpPr>
          <p:nvPr/>
        </p:nvSpPr>
        <p:spPr>
          <a:xfrm>
            <a:off x="0" y="2352364"/>
            <a:ext cx="12192000" cy="4627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7000"/>
              </a:lnSpc>
              <a:spcBef>
                <a:spcPts val="1200"/>
              </a:spcBef>
              <a:buFont typeface="Wingdings" panose="05000000000000000000" pitchFamily="2" charset="2"/>
              <a:buChar char="v"/>
            </a:pPr>
            <a:r>
              <a:rPr lang="en-US" sz="2000" kern="0" dirty="0">
                <a:solidFill>
                  <a:srgbClr val="1F497D"/>
                </a:solidFill>
                <a:latin typeface="Franklin Gothic Book" panose="020B0503020102020204" pitchFamily="34" charset="0"/>
                <a:ea typeface="Times New Roman" panose="02020603050405020304" pitchFamily="18" charset="0"/>
                <a:cs typeface="Times New Roman" panose="02020603050405020304" pitchFamily="18" charset="0"/>
              </a:rPr>
              <a:t>HOW CAN I APPLY FOR A CARD?</a:t>
            </a:r>
            <a:endParaRPr lang="en-GB" sz="2000" b="1" kern="0" dirty="0">
              <a:solidFill>
                <a:srgbClr val="1F497D"/>
              </a:solidFill>
              <a:latin typeface="Franklin Gothic Book" panose="020B0503020102020204" pitchFamily="34" charset="0"/>
              <a:ea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2DD1C1E1-7B69-B48D-C3DD-971EE7A02082}"/>
              </a:ext>
            </a:extLst>
          </p:cNvPr>
          <p:cNvPicPr>
            <a:picLocks noChangeAspect="1"/>
          </p:cNvPicPr>
          <p:nvPr/>
        </p:nvPicPr>
        <p:blipFill>
          <a:blip r:embed="rId3"/>
          <a:stretch>
            <a:fillRect/>
          </a:stretch>
        </p:blipFill>
        <p:spPr>
          <a:xfrm>
            <a:off x="9407748" y="5106838"/>
            <a:ext cx="2648320" cy="1609950"/>
          </a:xfrm>
          <a:prstGeom prst="rect">
            <a:avLst/>
          </a:prstGeom>
        </p:spPr>
      </p:pic>
      <p:sp>
        <p:nvSpPr>
          <p:cNvPr id="14" name="Speech Bubble: Rectangle with Corners Rounded 13">
            <a:extLst>
              <a:ext uri="{FF2B5EF4-FFF2-40B4-BE49-F238E27FC236}">
                <a16:creationId xmlns:a16="http://schemas.microsoft.com/office/drawing/2014/main" id="{87E3E3F0-35EA-DEB7-D5D4-B9F37851D974}"/>
              </a:ext>
            </a:extLst>
          </p:cNvPr>
          <p:cNvSpPr/>
          <p:nvPr/>
        </p:nvSpPr>
        <p:spPr>
          <a:xfrm>
            <a:off x="6234152" y="3288469"/>
            <a:ext cx="5220860" cy="700337"/>
          </a:xfrm>
          <a:prstGeom prst="wedgeRoundRectCallout">
            <a:avLst>
              <a:gd name="adj1" fmla="val -58892"/>
              <a:gd name="adj2" fmla="val 13122"/>
              <a:gd name="adj3" fmla="val 16667"/>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800" u="sng" dirty="0">
              <a:solidFill>
                <a:srgbClr val="1F497D"/>
              </a:solidFill>
              <a:effectLst/>
              <a:latin typeface="Franklin Gothic Book" panose="020B0503020102020204" pitchFamily="34" charset="0"/>
              <a:ea typeface="Calibri" panose="020F0502020204030204" pitchFamily="34" charset="0"/>
              <a:cs typeface="Times New Roman" panose="02020603050405020304" pitchFamily="18" charset="0"/>
              <a:hlinkClick r:id="rId4"/>
            </a:endParaRPr>
          </a:p>
          <a:p>
            <a:pPr algn="ctr"/>
            <a:endParaRPr lang="en-GB" sz="1800" u="sng" dirty="0">
              <a:solidFill>
                <a:srgbClr val="1F497D"/>
              </a:solidFill>
              <a:effectLst/>
              <a:latin typeface="Franklin Gothic Book" panose="020B0503020102020204" pitchFamily="34" charset="0"/>
              <a:ea typeface="Calibri" panose="020F0502020204030204" pitchFamily="34" charset="0"/>
              <a:cs typeface="Times New Roman" panose="02020603050405020304" pitchFamily="18" charset="0"/>
              <a:hlinkClick r:id="rId4"/>
            </a:endParaRPr>
          </a:p>
          <a:p>
            <a:pPr algn="ctr"/>
            <a:r>
              <a:rPr lang="en-GB" sz="1800" u="sng" dirty="0">
                <a:solidFill>
                  <a:srgbClr val="1F497D"/>
                </a:solidFill>
                <a:effectLst/>
                <a:latin typeface="Franklin Gothic Book" panose="020B0503020102020204" pitchFamily="34" charset="0"/>
                <a:ea typeface="Calibri" panose="020F0502020204030204" pitchFamily="34" charset="0"/>
                <a:cs typeface="Times New Roman" panose="02020603050405020304" pitchFamily="18" charset="0"/>
                <a:hlinkClick r:id="rId4"/>
              </a:rPr>
              <a:t>https://wsh.wokingham.gov.uk/leadership/finance/forms/procurement-cards-clearspend/</a:t>
            </a:r>
            <a:endParaRPr lang="en-GB" sz="1800" u="sng" dirty="0">
              <a:solidFill>
                <a:srgbClr val="1F497D"/>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algn="ctr"/>
            <a:endParaRPr lang="en-GB" sz="18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ctr"/>
            <a:endParaRPr lang="en-GB" dirty="0"/>
          </a:p>
        </p:txBody>
      </p:sp>
      <p:pic>
        <p:nvPicPr>
          <p:cNvPr id="19" name="Graphic 18" descr="Internet with solid fill">
            <a:extLst>
              <a:ext uri="{FF2B5EF4-FFF2-40B4-BE49-F238E27FC236}">
                <a16:creationId xmlns:a16="http://schemas.microsoft.com/office/drawing/2014/main" id="{1E8CE738-F352-D511-7A92-A32B7F8B58F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13349" y="3288469"/>
            <a:ext cx="914400" cy="914400"/>
          </a:xfrm>
          <a:prstGeom prst="rect">
            <a:avLst/>
          </a:prstGeom>
        </p:spPr>
      </p:pic>
      <p:sp>
        <p:nvSpPr>
          <p:cNvPr id="20" name="Speech Bubble: Rectangle with Corners Rounded 19">
            <a:extLst>
              <a:ext uri="{FF2B5EF4-FFF2-40B4-BE49-F238E27FC236}">
                <a16:creationId xmlns:a16="http://schemas.microsoft.com/office/drawing/2014/main" id="{46F345E6-6CCA-2BF8-59AB-53B5F32B9042}"/>
              </a:ext>
            </a:extLst>
          </p:cNvPr>
          <p:cNvSpPr/>
          <p:nvPr/>
        </p:nvSpPr>
        <p:spPr>
          <a:xfrm>
            <a:off x="2615484" y="1582114"/>
            <a:ext cx="4302177" cy="560218"/>
          </a:xfrm>
          <a:prstGeom prst="wedgeRoundRectCallout">
            <a:avLst>
              <a:gd name="adj1" fmla="val -66130"/>
              <a:gd name="adj2" fmla="val -6243"/>
              <a:gd name="adj3" fmla="val 16667"/>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1800" u="sng" dirty="0">
                <a:solidFill>
                  <a:srgbClr val="4472C4"/>
                </a:solidFill>
                <a:effectLst/>
                <a:latin typeface="Franklin Gothic Book" panose="020B0503020102020204" pitchFamily="34" charset="0"/>
                <a:ea typeface="Calibri" panose="020F0502020204030204" pitchFamily="34" charset="0"/>
                <a:cs typeface="Times New Roman" panose="02020603050405020304" pitchFamily="18" charset="0"/>
                <a:hlinkClick r:id="rId7"/>
              </a:rPr>
              <a:t>procurementcards@wokingham.gov.uk</a:t>
            </a:r>
            <a:endParaRPr lang="en-GB" sz="1800" dirty="0">
              <a:effectLst/>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FA8C91FC-7B20-F810-2ADC-9A9E880CA785}"/>
              </a:ext>
            </a:extLst>
          </p:cNvPr>
          <p:cNvSpPr txBox="1">
            <a:spLocks/>
          </p:cNvSpPr>
          <p:nvPr/>
        </p:nvSpPr>
        <p:spPr>
          <a:xfrm>
            <a:off x="0" y="909304"/>
            <a:ext cx="12192000" cy="4627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7000"/>
              </a:lnSpc>
              <a:spcBef>
                <a:spcPts val="1200"/>
              </a:spcBef>
              <a:buFont typeface="Wingdings" panose="05000000000000000000" pitchFamily="2" charset="2"/>
              <a:buChar char="v"/>
            </a:pPr>
            <a:r>
              <a:rPr lang="en-US" sz="2000" kern="0" dirty="0">
                <a:solidFill>
                  <a:srgbClr val="1F497D"/>
                </a:solidFill>
                <a:latin typeface="Franklin Gothic Book" panose="020B0503020102020204" pitchFamily="34" charset="0"/>
                <a:ea typeface="Times New Roman" panose="02020603050405020304" pitchFamily="18" charset="0"/>
                <a:cs typeface="Times New Roman" panose="02020603050405020304" pitchFamily="18" charset="0"/>
              </a:rPr>
              <a:t>PROCUREMENT CARDS CONTACT DETAILS:</a:t>
            </a:r>
            <a:endParaRPr lang="en-GB" sz="2000" b="1" kern="0" dirty="0">
              <a:solidFill>
                <a:srgbClr val="1F497D"/>
              </a:solidFill>
              <a:latin typeface="Franklin Gothic Book" panose="020B0503020102020204" pitchFamily="34" charset="0"/>
              <a:ea typeface="Times New Roman" panose="02020603050405020304" pitchFamily="18" charset="0"/>
              <a:cs typeface="Times New Roman" panose="02020603050405020304" pitchFamily="18" charset="0"/>
            </a:endParaRPr>
          </a:p>
        </p:txBody>
      </p:sp>
      <p:sp>
        <p:nvSpPr>
          <p:cNvPr id="26" name="Speech Bubble: Rectangle with Corners Rounded 25">
            <a:extLst>
              <a:ext uri="{FF2B5EF4-FFF2-40B4-BE49-F238E27FC236}">
                <a16:creationId xmlns:a16="http://schemas.microsoft.com/office/drawing/2014/main" id="{1C63FE8F-8FA7-7442-F116-001CD1C6276E}"/>
              </a:ext>
            </a:extLst>
          </p:cNvPr>
          <p:cNvSpPr/>
          <p:nvPr/>
        </p:nvSpPr>
        <p:spPr>
          <a:xfrm>
            <a:off x="361010" y="5106838"/>
            <a:ext cx="7617578" cy="1350283"/>
          </a:xfrm>
          <a:prstGeom prst="wedgeRoundRectCallout">
            <a:avLst>
              <a:gd name="adj1" fmla="val 27190"/>
              <a:gd name="adj2" fmla="val -96721"/>
              <a:gd name="adj3" fmla="val 16667"/>
            </a:avLst>
          </a:prstGeom>
          <a:solidFill>
            <a:schemeClr val="bg1">
              <a:lumMod val="85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R="377190" algn="ctr">
              <a:spcAft>
                <a:spcPts val="800"/>
              </a:spcAft>
            </a:pPr>
            <a:r>
              <a:rPr lang="en-GB" sz="1200"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rPr>
              <a:t>POLITE NOTICE:</a:t>
            </a:r>
          </a:p>
          <a:p>
            <a:pPr marR="377190" algn="just">
              <a:spcAft>
                <a:spcPts val="800"/>
              </a:spcAft>
            </a:pPr>
            <a:r>
              <a:rPr lang="en-GB" sz="1200" b="1"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rPr>
              <a:t>PDF NATWEST APPLICATION FORM</a:t>
            </a:r>
            <a:r>
              <a:rPr lang="en-GB" sz="1200"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rPr>
              <a:t>:  Please do not return a scanned copy - download to your computer and complete the interactive form and email this PDF version.</a:t>
            </a:r>
          </a:p>
          <a:p>
            <a:pPr marR="377190" algn="just"/>
            <a:endParaRPr lang="en-GB" sz="1200"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endParaRPr>
          </a:p>
          <a:p>
            <a:pPr marR="377190" algn="just">
              <a:spcAft>
                <a:spcPts val="800"/>
              </a:spcAft>
            </a:pPr>
            <a:r>
              <a:rPr lang="en-GB" sz="1200" b="1" dirty="0">
                <a:solidFill>
                  <a:srgbClr val="FF0000"/>
                </a:solidFill>
                <a:latin typeface="Franklin Gothic Book" panose="020B0503020102020204" pitchFamily="34" charset="0"/>
                <a:cs typeface="Times New Roman" panose="02020603050405020304" pitchFamily="18" charset="0"/>
              </a:rPr>
              <a:t>BUSINESS CASE</a:t>
            </a:r>
            <a:r>
              <a:rPr lang="en-GB" sz="1200" b="1"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rPr>
              <a:t> FORM:</a:t>
            </a:r>
            <a:r>
              <a:rPr lang="en-GB" sz="1200" dirty="0">
                <a:solidFill>
                  <a:srgbClr val="FF0000"/>
                </a:solidFill>
                <a:latin typeface="Franklin Gothic Book" panose="020B0503020102020204" pitchFamily="34" charset="0"/>
                <a:cs typeface="Times New Roman" panose="02020603050405020304" pitchFamily="18" charset="0"/>
              </a:rPr>
              <a:t>  Please return a scanned (signed) copy of this form.</a:t>
            </a:r>
          </a:p>
        </p:txBody>
      </p:sp>
      <p:pic>
        <p:nvPicPr>
          <p:cNvPr id="7" name="Graphic 1" descr="Email with solid fill">
            <a:extLst>
              <a:ext uri="{FF2B5EF4-FFF2-40B4-BE49-F238E27FC236}">
                <a16:creationId xmlns:a16="http://schemas.microsoft.com/office/drawing/2014/main" id="{1B16B7AB-8475-365D-93FB-2CB2A1D620D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76031" y="1489814"/>
            <a:ext cx="565361" cy="565361"/>
          </a:xfrm>
          <a:prstGeom prst="rect">
            <a:avLst/>
          </a:prstGeom>
        </p:spPr>
      </p:pic>
      <p:sp>
        <p:nvSpPr>
          <p:cNvPr id="10" name="Thought Bubble: Cloud 9">
            <a:extLst>
              <a:ext uri="{FF2B5EF4-FFF2-40B4-BE49-F238E27FC236}">
                <a16:creationId xmlns:a16="http://schemas.microsoft.com/office/drawing/2014/main" id="{231BA5F2-836F-ED30-700B-82FA006DA9D6}"/>
              </a:ext>
            </a:extLst>
          </p:cNvPr>
          <p:cNvSpPr/>
          <p:nvPr/>
        </p:nvSpPr>
        <p:spPr>
          <a:xfrm>
            <a:off x="8218574" y="1599197"/>
            <a:ext cx="3074534" cy="1489028"/>
          </a:xfrm>
          <a:prstGeom prst="cloudCallout">
            <a:avLst>
              <a:gd name="adj1" fmla="val -150808"/>
              <a:gd name="adj2" fmla="val 60169"/>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lnSpc>
                <a:spcPct val="107000"/>
              </a:lnSpc>
              <a:spcBef>
                <a:spcPts val="1200"/>
              </a:spcBef>
            </a:pPr>
            <a:r>
              <a:rPr lang="en-US" sz="1400"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rPr>
              <a:t>For each new application please use a new form from either the School hub or from Procurement Cards.</a:t>
            </a:r>
            <a:endParaRPr lang="en-US" sz="2400"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endParaRPr>
          </a:p>
        </p:txBody>
      </p:sp>
      <p:sp>
        <p:nvSpPr>
          <p:cNvPr id="15" name="Subtitle 2">
            <a:extLst>
              <a:ext uri="{FF2B5EF4-FFF2-40B4-BE49-F238E27FC236}">
                <a16:creationId xmlns:a16="http://schemas.microsoft.com/office/drawing/2014/main" id="{0253A4FD-8EC1-87D7-E74C-A883C2D966D0}"/>
              </a:ext>
            </a:extLst>
          </p:cNvPr>
          <p:cNvSpPr txBox="1">
            <a:spLocks/>
          </p:cNvSpPr>
          <p:nvPr/>
        </p:nvSpPr>
        <p:spPr>
          <a:xfrm>
            <a:off x="309577" y="4156964"/>
            <a:ext cx="9007543" cy="6103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0000"/>
              </a:lnSpc>
              <a:spcBef>
                <a:spcPts val="1200"/>
              </a:spcBef>
              <a:buFont typeface="Wingdings" panose="05000000000000000000" pitchFamily="2" charset="2"/>
              <a:buChar char="ü"/>
            </a:pPr>
            <a:r>
              <a:rPr lang="en-US" sz="1600" dirty="0">
                <a:solidFill>
                  <a:srgbClr val="00B050"/>
                </a:solidFill>
                <a:latin typeface="Franklin Gothic Book" panose="020B0503020102020204" pitchFamily="34" charset="0"/>
                <a:ea typeface="Franklin Gothic Book" panose="020B0503020102020204" pitchFamily="34" charset="0"/>
                <a:cs typeface="Times New Roman" panose="02020603050405020304" pitchFamily="18" charset="0"/>
              </a:rPr>
              <a:t>Attach both completed forms (on the same email) and submit to the Procurement Cards mailbox.</a:t>
            </a:r>
          </a:p>
        </p:txBody>
      </p:sp>
    </p:spTree>
    <p:extLst>
      <p:ext uri="{BB962C8B-B14F-4D97-AF65-F5344CB8AC3E}">
        <p14:creationId xmlns:p14="http://schemas.microsoft.com/office/powerpoint/2010/main" val="37242433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anim calcmode="lin" valueType="num">
                                      <p:cBhvr>
                                        <p:cTn id="11" dur="1000" fill="hold"/>
                                        <p:tgtEl>
                                          <p:spTgt spid="7"/>
                                        </p:tgtEl>
                                        <p:attrNameLst>
                                          <p:attrName>ppt_x</p:attrName>
                                        </p:attrNameLst>
                                      </p:cBhvr>
                                      <p:tavLst>
                                        <p:tav tm="0">
                                          <p:val>
                                            <p:strVal val="#ppt_x"/>
                                          </p:val>
                                        </p:tav>
                                        <p:tav tm="100000">
                                          <p:val>
                                            <p:strVal val="#ppt_x"/>
                                          </p:val>
                                        </p:tav>
                                      </p:tavLst>
                                    </p:anim>
                                    <p:anim calcmode="lin" valueType="num">
                                      <p:cBhvr>
                                        <p:cTn id="12" dur="1000" fill="hold"/>
                                        <p:tgtEl>
                                          <p:spTgt spid="7"/>
                                        </p:tgtEl>
                                        <p:attrNameLst>
                                          <p:attrName>ppt_y</p:attrName>
                                        </p:attrNameLst>
                                      </p:cBhvr>
                                      <p:tavLst>
                                        <p:tav tm="0">
                                          <p:val>
                                            <p:strVal val="#ppt_y+.1"/>
                                          </p:val>
                                        </p:tav>
                                        <p:tav tm="100000">
                                          <p:val>
                                            <p:strVal val="#ppt_y"/>
                                          </p:val>
                                        </p:tav>
                                      </p:tavLst>
                                    </p:anim>
                                  </p:childTnLst>
                                </p:cTn>
                              </p:par>
                              <p:par>
                                <p:cTn id="13" presetID="3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p:cTn id="15" dur="1000" fill="hold"/>
                                        <p:tgtEl>
                                          <p:spTgt spid="20"/>
                                        </p:tgtEl>
                                        <p:attrNameLst>
                                          <p:attrName>ppt_w</p:attrName>
                                        </p:attrNameLst>
                                      </p:cBhvr>
                                      <p:tavLst>
                                        <p:tav tm="0">
                                          <p:val>
                                            <p:fltVal val="0"/>
                                          </p:val>
                                        </p:tav>
                                        <p:tav tm="100000">
                                          <p:val>
                                            <p:strVal val="#ppt_w"/>
                                          </p:val>
                                        </p:tav>
                                      </p:tavLst>
                                    </p:anim>
                                    <p:anim calcmode="lin" valueType="num">
                                      <p:cBhvr>
                                        <p:cTn id="16" dur="1000" fill="hold"/>
                                        <p:tgtEl>
                                          <p:spTgt spid="20"/>
                                        </p:tgtEl>
                                        <p:attrNameLst>
                                          <p:attrName>ppt_h</p:attrName>
                                        </p:attrNameLst>
                                      </p:cBhvr>
                                      <p:tavLst>
                                        <p:tav tm="0">
                                          <p:val>
                                            <p:fltVal val="0"/>
                                          </p:val>
                                        </p:tav>
                                        <p:tav tm="100000">
                                          <p:val>
                                            <p:strVal val="#ppt_h"/>
                                          </p:val>
                                        </p:tav>
                                      </p:tavLst>
                                    </p:anim>
                                    <p:anim calcmode="lin" valueType="num">
                                      <p:cBhvr>
                                        <p:cTn id="17" dur="1000" fill="hold"/>
                                        <p:tgtEl>
                                          <p:spTgt spid="20"/>
                                        </p:tgtEl>
                                        <p:attrNameLst>
                                          <p:attrName>style.rotation</p:attrName>
                                        </p:attrNameLst>
                                      </p:cBhvr>
                                      <p:tavLst>
                                        <p:tav tm="0">
                                          <p:val>
                                            <p:fltVal val="90"/>
                                          </p:val>
                                        </p:tav>
                                        <p:tav tm="100000">
                                          <p:val>
                                            <p:fltVal val="0"/>
                                          </p:val>
                                        </p:tav>
                                      </p:tavLst>
                                    </p:anim>
                                    <p:animEffect transition="in" filter="fade">
                                      <p:cBhvr>
                                        <p:cTn id="18" dur="10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par>
                                <p:cTn id="34" presetID="42"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par>
                                <p:cTn id="39" presetID="31" presetClass="entr" presetSubtype="0" fill="hold" grpId="0" nodeType="withEffect">
                                  <p:stCondLst>
                                    <p:cond delay="500"/>
                                  </p:stCondLst>
                                  <p:childTnLst>
                                    <p:set>
                                      <p:cBhvr>
                                        <p:cTn id="40" dur="1" fill="hold">
                                          <p:stCondLst>
                                            <p:cond delay="0"/>
                                          </p:stCondLst>
                                        </p:cTn>
                                        <p:tgtEl>
                                          <p:spTgt spid="14"/>
                                        </p:tgtEl>
                                        <p:attrNameLst>
                                          <p:attrName>style.visibility</p:attrName>
                                        </p:attrNameLst>
                                      </p:cBhvr>
                                      <p:to>
                                        <p:strVal val="visible"/>
                                      </p:to>
                                    </p:set>
                                    <p:anim calcmode="lin" valueType="num">
                                      <p:cBhvr>
                                        <p:cTn id="41" dur="10" fill="hold"/>
                                        <p:tgtEl>
                                          <p:spTgt spid="14"/>
                                        </p:tgtEl>
                                        <p:attrNameLst>
                                          <p:attrName>ppt_w</p:attrName>
                                        </p:attrNameLst>
                                      </p:cBhvr>
                                      <p:tavLst>
                                        <p:tav tm="0">
                                          <p:val>
                                            <p:fltVal val="0"/>
                                          </p:val>
                                        </p:tav>
                                        <p:tav tm="100000">
                                          <p:val>
                                            <p:strVal val="#ppt_w"/>
                                          </p:val>
                                        </p:tav>
                                      </p:tavLst>
                                    </p:anim>
                                    <p:anim calcmode="lin" valueType="num">
                                      <p:cBhvr>
                                        <p:cTn id="42" dur="10" fill="hold"/>
                                        <p:tgtEl>
                                          <p:spTgt spid="14"/>
                                        </p:tgtEl>
                                        <p:attrNameLst>
                                          <p:attrName>ppt_h</p:attrName>
                                        </p:attrNameLst>
                                      </p:cBhvr>
                                      <p:tavLst>
                                        <p:tav tm="0">
                                          <p:val>
                                            <p:fltVal val="0"/>
                                          </p:val>
                                        </p:tav>
                                        <p:tav tm="100000">
                                          <p:val>
                                            <p:strVal val="#ppt_h"/>
                                          </p:val>
                                        </p:tav>
                                      </p:tavLst>
                                    </p:anim>
                                    <p:anim calcmode="lin" valueType="num">
                                      <p:cBhvr>
                                        <p:cTn id="43" dur="10" fill="hold"/>
                                        <p:tgtEl>
                                          <p:spTgt spid="14"/>
                                        </p:tgtEl>
                                        <p:attrNameLst>
                                          <p:attrName>style.rotation</p:attrName>
                                        </p:attrNameLst>
                                      </p:cBhvr>
                                      <p:tavLst>
                                        <p:tav tm="0">
                                          <p:val>
                                            <p:fltVal val="90"/>
                                          </p:val>
                                        </p:tav>
                                        <p:tav tm="100000">
                                          <p:val>
                                            <p:fltVal val="0"/>
                                          </p:val>
                                        </p:tav>
                                      </p:tavLst>
                                    </p:anim>
                                    <p:animEffect transition="in" filter="fade">
                                      <p:cBhvr>
                                        <p:cTn id="44" dur="10"/>
                                        <p:tgtEl>
                                          <p:spTgt spid="14"/>
                                        </p:tgtEl>
                                      </p:cBhvr>
                                    </p:animEffect>
                                  </p:childTnLst>
                                </p:cTn>
                              </p:par>
                              <p:par>
                                <p:cTn id="45" presetID="31" presetClass="entr" presetSubtype="0" fill="hold" grpId="0" nodeType="withEffect">
                                  <p:stCondLst>
                                    <p:cond delay="4000"/>
                                  </p:stCondLst>
                                  <p:childTnLst>
                                    <p:set>
                                      <p:cBhvr>
                                        <p:cTn id="46" dur="1" fill="hold">
                                          <p:stCondLst>
                                            <p:cond delay="0"/>
                                          </p:stCondLst>
                                        </p:cTn>
                                        <p:tgtEl>
                                          <p:spTgt spid="10"/>
                                        </p:tgtEl>
                                        <p:attrNameLst>
                                          <p:attrName>style.visibility</p:attrName>
                                        </p:attrNameLst>
                                      </p:cBhvr>
                                      <p:to>
                                        <p:strVal val="visible"/>
                                      </p:to>
                                    </p:set>
                                    <p:anim calcmode="lin" valueType="num">
                                      <p:cBhvr>
                                        <p:cTn id="47" dur="10" fill="hold"/>
                                        <p:tgtEl>
                                          <p:spTgt spid="10"/>
                                        </p:tgtEl>
                                        <p:attrNameLst>
                                          <p:attrName>ppt_w</p:attrName>
                                        </p:attrNameLst>
                                      </p:cBhvr>
                                      <p:tavLst>
                                        <p:tav tm="0">
                                          <p:val>
                                            <p:fltVal val="0"/>
                                          </p:val>
                                        </p:tav>
                                        <p:tav tm="100000">
                                          <p:val>
                                            <p:strVal val="#ppt_w"/>
                                          </p:val>
                                        </p:tav>
                                      </p:tavLst>
                                    </p:anim>
                                    <p:anim calcmode="lin" valueType="num">
                                      <p:cBhvr>
                                        <p:cTn id="48" dur="10" fill="hold"/>
                                        <p:tgtEl>
                                          <p:spTgt spid="10"/>
                                        </p:tgtEl>
                                        <p:attrNameLst>
                                          <p:attrName>ppt_h</p:attrName>
                                        </p:attrNameLst>
                                      </p:cBhvr>
                                      <p:tavLst>
                                        <p:tav tm="0">
                                          <p:val>
                                            <p:fltVal val="0"/>
                                          </p:val>
                                        </p:tav>
                                        <p:tav tm="100000">
                                          <p:val>
                                            <p:strVal val="#ppt_h"/>
                                          </p:val>
                                        </p:tav>
                                      </p:tavLst>
                                    </p:anim>
                                    <p:anim calcmode="lin" valueType="num">
                                      <p:cBhvr>
                                        <p:cTn id="49" dur="10" fill="hold"/>
                                        <p:tgtEl>
                                          <p:spTgt spid="10"/>
                                        </p:tgtEl>
                                        <p:attrNameLst>
                                          <p:attrName>style.rotation</p:attrName>
                                        </p:attrNameLst>
                                      </p:cBhvr>
                                      <p:tavLst>
                                        <p:tav tm="0">
                                          <p:val>
                                            <p:fltVal val="90"/>
                                          </p:val>
                                        </p:tav>
                                        <p:tav tm="100000">
                                          <p:val>
                                            <p:fltVal val="0"/>
                                          </p:val>
                                        </p:tav>
                                      </p:tavLst>
                                    </p:anim>
                                    <p:animEffect transition="in" filter="fade">
                                      <p:cBhvr>
                                        <p:cTn id="50" dur="1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1000"/>
                                        <p:tgtEl>
                                          <p:spTgt spid="26"/>
                                        </p:tgtEl>
                                      </p:cBhvr>
                                    </p:animEffect>
                                    <p:anim calcmode="lin" valueType="num">
                                      <p:cBhvr>
                                        <p:cTn id="61" dur="1000" fill="hold"/>
                                        <p:tgtEl>
                                          <p:spTgt spid="26"/>
                                        </p:tgtEl>
                                        <p:attrNameLst>
                                          <p:attrName>ppt_x</p:attrName>
                                        </p:attrNameLst>
                                      </p:cBhvr>
                                      <p:tavLst>
                                        <p:tav tm="0">
                                          <p:val>
                                            <p:strVal val="#ppt_x"/>
                                          </p:val>
                                        </p:tav>
                                        <p:tav tm="100000">
                                          <p:val>
                                            <p:strVal val="#ppt_x"/>
                                          </p:val>
                                        </p:tav>
                                      </p:tavLst>
                                    </p:anim>
                                    <p:anim calcmode="lin" valueType="num">
                                      <p:cBhvr>
                                        <p:cTn id="62"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4" grpId="0"/>
      <p:bldP spid="14" grpId="0" animBg="1"/>
      <p:bldP spid="20" grpId="0" animBg="1"/>
      <p:bldP spid="3" grpId="0"/>
      <p:bldP spid="26" grpId="0" animBg="1"/>
      <p:bldP spid="10" grpId="0" animBg="1"/>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9DD11D8-656C-3867-E968-9EA59FC55A06}"/>
              </a:ext>
            </a:extLst>
          </p:cNvPr>
          <p:cNvPicPr>
            <a:picLocks noChangeAspect="1"/>
          </p:cNvPicPr>
          <p:nvPr/>
        </p:nvPicPr>
        <p:blipFill>
          <a:blip r:embed="rId3"/>
          <a:stretch>
            <a:fillRect/>
          </a:stretch>
        </p:blipFill>
        <p:spPr>
          <a:xfrm>
            <a:off x="9120696" y="4950554"/>
            <a:ext cx="2648320" cy="1609950"/>
          </a:xfrm>
          <a:prstGeom prst="rect">
            <a:avLst/>
          </a:prstGeom>
        </p:spPr>
      </p:pic>
      <p:sp>
        <p:nvSpPr>
          <p:cNvPr id="9" name="Subtitle 2">
            <a:extLst>
              <a:ext uri="{FF2B5EF4-FFF2-40B4-BE49-F238E27FC236}">
                <a16:creationId xmlns:a16="http://schemas.microsoft.com/office/drawing/2014/main" id="{DF47F49B-3DD2-8EAE-44E2-48EB79FCF1F0}"/>
              </a:ext>
            </a:extLst>
          </p:cNvPr>
          <p:cNvSpPr txBox="1">
            <a:spLocks/>
          </p:cNvSpPr>
          <p:nvPr/>
        </p:nvSpPr>
        <p:spPr>
          <a:xfrm>
            <a:off x="0" y="917504"/>
            <a:ext cx="12192000" cy="40059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7000"/>
              </a:lnSpc>
              <a:spcBef>
                <a:spcPts val="1200"/>
              </a:spcBef>
              <a:buFont typeface="Wingdings" panose="05000000000000000000" pitchFamily="2" charset="2"/>
              <a:buChar char="v"/>
            </a:pPr>
            <a:r>
              <a:rPr lang="en-US" sz="2000" kern="0" dirty="0">
                <a:solidFill>
                  <a:srgbClr val="1F497D"/>
                </a:solidFill>
                <a:latin typeface="Franklin Gothic Book" panose="020B0503020102020204" pitchFamily="34" charset="0"/>
                <a:ea typeface="Times New Roman" panose="02020603050405020304" pitchFamily="18" charset="0"/>
                <a:cs typeface="Times New Roman" panose="02020603050405020304" pitchFamily="18" charset="0"/>
              </a:rPr>
              <a:t>CONTACT PROCUREMENT CARDS:</a:t>
            </a:r>
          </a:p>
        </p:txBody>
      </p:sp>
      <p:sp>
        <p:nvSpPr>
          <p:cNvPr id="16" name="Title 1">
            <a:extLst>
              <a:ext uri="{FF2B5EF4-FFF2-40B4-BE49-F238E27FC236}">
                <a16:creationId xmlns:a16="http://schemas.microsoft.com/office/drawing/2014/main" id="{0E7CFC68-E157-7C8E-0D6C-5AEF926F8FE6}"/>
              </a:ext>
            </a:extLst>
          </p:cNvPr>
          <p:cNvSpPr txBox="1">
            <a:spLocks/>
          </p:cNvSpPr>
          <p:nvPr/>
        </p:nvSpPr>
        <p:spPr>
          <a:xfrm>
            <a:off x="0" y="-8039"/>
            <a:ext cx="12192000" cy="8631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latin typeface="Franklin Gothic Book" panose="020B0503020102020204" pitchFamily="34" charset="0"/>
              </a:rPr>
              <a:t>PROCUREMENT CARDS (GPC) </a:t>
            </a:r>
            <a:r>
              <a:rPr lang="en-GB" sz="2000" dirty="0">
                <a:latin typeface="Franklin Gothic Book" panose="020B0503020102020204" pitchFamily="34" charset="0"/>
              </a:rPr>
              <a:t>CONTINUED…</a:t>
            </a:r>
          </a:p>
        </p:txBody>
      </p:sp>
      <p:sp>
        <p:nvSpPr>
          <p:cNvPr id="17" name="Subtitle 2">
            <a:extLst>
              <a:ext uri="{FF2B5EF4-FFF2-40B4-BE49-F238E27FC236}">
                <a16:creationId xmlns:a16="http://schemas.microsoft.com/office/drawing/2014/main" id="{23A2F4B3-91E2-C1EC-3961-E9E2B22F455F}"/>
              </a:ext>
            </a:extLst>
          </p:cNvPr>
          <p:cNvSpPr txBox="1">
            <a:spLocks/>
          </p:cNvSpPr>
          <p:nvPr/>
        </p:nvSpPr>
        <p:spPr>
          <a:xfrm>
            <a:off x="2573969" y="2592188"/>
            <a:ext cx="8714282" cy="30641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7000"/>
              </a:lnSpc>
              <a:spcBef>
                <a:spcPts val="1200"/>
              </a:spcBef>
              <a:buFont typeface="Wingdings" panose="05000000000000000000" pitchFamily="2" charset="2"/>
              <a:buChar char="Ø"/>
            </a:pPr>
            <a:r>
              <a:rPr lang="en-US" sz="1400" dirty="0">
                <a:latin typeface="Franklin Gothic Book" panose="020B0503020102020204" pitchFamily="34" charset="0"/>
                <a:ea typeface="Franklin Gothic Book" panose="020B0503020102020204" pitchFamily="34" charset="0"/>
                <a:cs typeface="Times New Roman" panose="02020603050405020304" pitchFamily="18" charset="0"/>
              </a:rPr>
              <a:t>Please note this process could take anywhere between 2-6 weeks.  </a:t>
            </a:r>
          </a:p>
          <a:p>
            <a:pPr marL="285750" indent="-285750" algn="l">
              <a:lnSpc>
                <a:spcPct val="107000"/>
              </a:lnSpc>
              <a:spcBef>
                <a:spcPts val="1200"/>
              </a:spcBef>
              <a:buFont typeface="Wingdings" panose="05000000000000000000" pitchFamily="2" charset="2"/>
              <a:buChar char="ü"/>
            </a:pPr>
            <a:endParaRPr lang="en-GB" sz="1200" dirty="0">
              <a:latin typeface="Franklin Gothic Book" panose="020B0503020102020204" pitchFamily="34" charset="0"/>
              <a:ea typeface="Franklin Gothic Book" panose="020B050302010202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833E73A9-9B20-2FCD-0BC0-E699B8ACC6E9}"/>
              </a:ext>
            </a:extLst>
          </p:cNvPr>
          <p:cNvSpPr txBox="1"/>
          <p:nvPr/>
        </p:nvSpPr>
        <p:spPr>
          <a:xfrm>
            <a:off x="2573969" y="5875209"/>
            <a:ext cx="6163139" cy="523220"/>
          </a:xfrm>
          <a:prstGeom prst="rect">
            <a:avLst/>
          </a:prstGeom>
          <a:noFill/>
        </p:spPr>
        <p:txBody>
          <a:bodyPr wrap="square">
            <a:spAutoFit/>
          </a:bodyPr>
          <a:lstStyle/>
          <a:p>
            <a:pPr marL="285750" indent="-285750">
              <a:buFont typeface="Wingdings" panose="05000000000000000000" pitchFamily="2" charset="2"/>
              <a:buChar char="Ø"/>
            </a:pPr>
            <a:r>
              <a:rPr lang="en-US" sz="1400" dirty="0">
                <a:latin typeface="Franklin Gothic Book" panose="020B0503020102020204" pitchFamily="34" charset="0"/>
                <a:ea typeface="Franklin Gothic Book" panose="020B0503020102020204" pitchFamily="34" charset="0"/>
                <a:cs typeface="Times New Roman" panose="02020603050405020304" pitchFamily="18" charset="0"/>
              </a:rPr>
              <a:t>Lost Card – temporary hold can be placed on the card until either located or reported lost.</a:t>
            </a:r>
          </a:p>
        </p:txBody>
      </p:sp>
      <p:sp>
        <p:nvSpPr>
          <p:cNvPr id="25" name="TextBox 24">
            <a:extLst>
              <a:ext uri="{FF2B5EF4-FFF2-40B4-BE49-F238E27FC236}">
                <a16:creationId xmlns:a16="http://schemas.microsoft.com/office/drawing/2014/main" id="{A45FC0CA-A030-D178-46E4-2754CD826093}"/>
              </a:ext>
            </a:extLst>
          </p:cNvPr>
          <p:cNvSpPr txBox="1"/>
          <p:nvPr/>
        </p:nvSpPr>
        <p:spPr>
          <a:xfrm>
            <a:off x="2586414" y="4025043"/>
            <a:ext cx="6225892" cy="307777"/>
          </a:xfrm>
          <a:prstGeom prst="rect">
            <a:avLst/>
          </a:prstGeom>
          <a:noFill/>
        </p:spPr>
        <p:txBody>
          <a:bodyPr wrap="square">
            <a:spAutoFit/>
          </a:bodyPr>
          <a:lstStyle/>
          <a:p>
            <a:pPr marL="285750" indent="-285750">
              <a:spcBef>
                <a:spcPts val="1200"/>
              </a:spcBef>
              <a:buFont typeface="Wingdings" panose="05000000000000000000" pitchFamily="2" charset="2"/>
              <a:buChar char="Ø"/>
            </a:pPr>
            <a:r>
              <a:rPr lang="en-US" sz="1400" dirty="0">
                <a:latin typeface="Franklin Gothic Book" panose="020B0503020102020204" pitchFamily="34" charset="0"/>
                <a:ea typeface="Franklin Gothic Book" panose="020B0503020102020204" pitchFamily="34" charset="0"/>
                <a:cs typeface="Times New Roman" panose="02020603050405020304" pitchFamily="18" charset="0"/>
              </a:rPr>
              <a:t>Set up card holders and admin users (</a:t>
            </a:r>
            <a:r>
              <a:rPr lang="en-US" sz="1200" dirty="0">
                <a:latin typeface="Franklin Gothic Book" panose="020B0503020102020204" pitchFamily="34" charset="0"/>
                <a:ea typeface="Franklin Gothic Book" panose="020B0503020102020204" pitchFamily="34" charset="0"/>
                <a:cs typeface="Times New Roman" panose="02020603050405020304" pitchFamily="18" charset="0"/>
              </a:rPr>
              <a:t>we will need your mobile number</a:t>
            </a:r>
            <a:r>
              <a:rPr lang="en-US" sz="1400" dirty="0">
                <a:latin typeface="Franklin Gothic Book" panose="020B0503020102020204" pitchFamily="34" charset="0"/>
                <a:ea typeface="Franklin Gothic Book" panose="020B0503020102020204" pitchFamily="34" charset="0"/>
                <a:cs typeface="Times New Roman" panose="02020603050405020304" pitchFamily="18" charset="0"/>
              </a:rPr>
              <a:t>).</a:t>
            </a:r>
          </a:p>
        </p:txBody>
      </p:sp>
      <p:sp>
        <p:nvSpPr>
          <p:cNvPr id="27" name="TextBox 26">
            <a:extLst>
              <a:ext uri="{FF2B5EF4-FFF2-40B4-BE49-F238E27FC236}">
                <a16:creationId xmlns:a16="http://schemas.microsoft.com/office/drawing/2014/main" id="{ED88C6D3-4122-2E98-7A1A-141F60E356EE}"/>
              </a:ext>
            </a:extLst>
          </p:cNvPr>
          <p:cNvSpPr txBox="1"/>
          <p:nvPr/>
        </p:nvSpPr>
        <p:spPr>
          <a:xfrm>
            <a:off x="2573969" y="4840443"/>
            <a:ext cx="5630533" cy="306559"/>
          </a:xfrm>
          <a:prstGeom prst="rect">
            <a:avLst/>
          </a:prstGeom>
          <a:noFill/>
        </p:spPr>
        <p:txBody>
          <a:bodyPr wrap="square">
            <a:spAutoFit/>
          </a:bodyPr>
          <a:lstStyle/>
          <a:p>
            <a:pPr marL="285750" indent="-285750">
              <a:lnSpc>
                <a:spcPct val="107000"/>
              </a:lnSpc>
              <a:spcBef>
                <a:spcPts val="1200"/>
              </a:spcBef>
              <a:buFont typeface="Wingdings" panose="05000000000000000000" pitchFamily="2" charset="2"/>
              <a:buChar char="Ø"/>
            </a:pPr>
            <a:r>
              <a:rPr lang="en-US" sz="1400" dirty="0">
                <a:latin typeface="Franklin Gothic Book" panose="020B0503020102020204" pitchFamily="34" charset="0"/>
                <a:ea typeface="Franklin Gothic Book" panose="020B0503020102020204" pitchFamily="34" charset="0"/>
                <a:cs typeface="Times New Roman" panose="02020603050405020304" pitchFamily="18" charset="0"/>
              </a:rPr>
              <a:t>Credit limits should be in line with your RCO forms.</a:t>
            </a:r>
            <a:endParaRPr lang="en-US" sz="1400" dirty="0">
              <a:latin typeface="Franklin Gothic Book" panose="020B0503020102020204" pitchFamily="34" charset="0"/>
              <a:cs typeface="Times New Roman" panose="02020603050405020304" pitchFamily="18" charset="0"/>
            </a:endParaRPr>
          </a:p>
        </p:txBody>
      </p:sp>
      <p:sp>
        <p:nvSpPr>
          <p:cNvPr id="31" name="TextBox 30">
            <a:extLst>
              <a:ext uri="{FF2B5EF4-FFF2-40B4-BE49-F238E27FC236}">
                <a16:creationId xmlns:a16="http://schemas.microsoft.com/office/drawing/2014/main" id="{4389C7D3-77B8-1D3E-793E-9B8AFCEBDBD9}"/>
              </a:ext>
            </a:extLst>
          </p:cNvPr>
          <p:cNvSpPr txBox="1"/>
          <p:nvPr/>
        </p:nvSpPr>
        <p:spPr>
          <a:xfrm>
            <a:off x="2586414" y="1372624"/>
            <a:ext cx="8714282" cy="307777"/>
          </a:xfrm>
          <a:prstGeom prst="rect">
            <a:avLst/>
          </a:prstGeom>
          <a:noFill/>
        </p:spPr>
        <p:txBody>
          <a:bodyPr wrap="square">
            <a:spAutoFit/>
          </a:bodyPr>
          <a:lstStyle/>
          <a:p>
            <a:pPr marL="285750" indent="-285750">
              <a:buFont typeface="Wingdings" panose="05000000000000000000" pitchFamily="2" charset="2"/>
              <a:buChar char="Ø"/>
            </a:pPr>
            <a:r>
              <a:rPr lang="en-US" sz="1400" dirty="0">
                <a:latin typeface="Franklin Gothic Book" panose="020B0503020102020204" pitchFamily="34" charset="0"/>
                <a:ea typeface="Franklin Gothic Book" panose="020B0503020102020204" pitchFamily="34" charset="0"/>
                <a:cs typeface="Times New Roman" panose="02020603050405020304" pitchFamily="18" charset="0"/>
              </a:rPr>
              <a:t>To schedule the cancellation of a card at agreed dates.</a:t>
            </a:r>
          </a:p>
        </p:txBody>
      </p:sp>
      <p:sp>
        <p:nvSpPr>
          <p:cNvPr id="2" name="TextBox 1">
            <a:extLst>
              <a:ext uri="{FF2B5EF4-FFF2-40B4-BE49-F238E27FC236}">
                <a16:creationId xmlns:a16="http://schemas.microsoft.com/office/drawing/2014/main" id="{255C0280-E3AA-E7AE-DEA3-0713F453D0D7}"/>
              </a:ext>
            </a:extLst>
          </p:cNvPr>
          <p:cNvSpPr txBox="1"/>
          <p:nvPr/>
        </p:nvSpPr>
        <p:spPr>
          <a:xfrm>
            <a:off x="2586414" y="4342155"/>
            <a:ext cx="8714282" cy="307777"/>
          </a:xfrm>
          <a:prstGeom prst="rect">
            <a:avLst/>
          </a:prstGeom>
          <a:noFill/>
        </p:spPr>
        <p:txBody>
          <a:bodyPr wrap="square">
            <a:spAutoFit/>
          </a:bodyPr>
          <a:lstStyle/>
          <a:p>
            <a:pPr marL="285750" indent="-285750">
              <a:buFont typeface="Wingdings" panose="05000000000000000000" pitchFamily="2" charset="2"/>
              <a:buChar char="Ø"/>
            </a:pPr>
            <a:r>
              <a:rPr lang="en-US" sz="1400" dirty="0">
                <a:latin typeface="Franklin Gothic Book" panose="020B0503020102020204" pitchFamily="34" charset="0"/>
                <a:ea typeface="Franklin Gothic Book" panose="020B0503020102020204" pitchFamily="34" charset="0"/>
                <a:cs typeface="Times New Roman" panose="02020603050405020304" pitchFamily="18" charset="0"/>
              </a:rPr>
              <a:t>Assist with One-time passcodes (OTP) issues and reset accounts.</a:t>
            </a:r>
          </a:p>
        </p:txBody>
      </p:sp>
      <p:sp>
        <p:nvSpPr>
          <p:cNvPr id="3" name="TextBox 2">
            <a:extLst>
              <a:ext uri="{FF2B5EF4-FFF2-40B4-BE49-F238E27FC236}">
                <a16:creationId xmlns:a16="http://schemas.microsoft.com/office/drawing/2014/main" id="{5D3F05B3-4AF0-E5DD-B72B-635E6A291455}"/>
              </a:ext>
            </a:extLst>
          </p:cNvPr>
          <p:cNvSpPr txBox="1"/>
          <p:nvPr/>
        </p:nvSpPr>
        <p:spPr>
          <a:xfrm>
            <a:off x="2759714" y="1913175"/>
            <a:ext cx="8714282" cy="523220"/>
          </a:xfrm>
          <a:prstGeom prst="rect">
            <a:avLst/>
          </a:prstGeom>
          <a:noFill/>
        </p:spPr>
        <p:txBody>
          <a:bodyPr wrap="square">
            <a:spAutoFit/>
          </a:bodyPr>
          <a:lstStyle/>
          <a:p>
            <a:pPr marL="742950" lvl="1" indent="-285750">
              <a:buFont typeface="Wingdings" panose="05000000000000000000" pitchFamily="2" charset="2"/>
              <a:buChar char="§"/>
            </a:pPr>
            <a:r>
              <a:rPr lang="en-GB" sz="1400" dirty="0">
                <a:latin typeface="Franklin Gothic Book" panose="020B0503020102020204" pitchFamily="34" charset="0"/>
                <a:ea typeface="Calibri" panose="020F0502020204030204" pitchFamily="34" charset="0"/>
                <a:cs typeface="Times New Roman" panose="02020603050405020304" pitchFamily="18" charset="0"/>
              </a:rPr>
              <a:t>There is no need to return the card – just cut through the chip and signature strip and provide confirmation this procedure has been completed.</a:t>
            </a:r>
            <a:endParaRPr lang="en-US" sz="1400" dirty="0">
              <a:latin typeface="Franklin Gothic Book" panose="020B0503020102020204" pitchFamily="34" charset="0"/>
              <a:ea typeface="Franklin Gothic Book" panose="020B05030201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F916D898-19CB-02FF-A1B1-760D65536A1D}"/>
              </a:ext>
            </a:extLst>
          </p:cNvPr>
          <p:cNvSpPr txBox="1"/>
          <p:nvPr/>
        </p:nvSpPr>
        <p:spPr>
          <a:xfrm>
            <a:off x="2759714" y="1683909"/>
            <a:ext cx="8714282" cy="307777"/>
          </a:xfrm>
          <a:prstGeom prst="rect">
            <a:avLst/>
          </a:prstGeom>
          <a:noFill/>
        </p:spPr>
        <p:txBody>
          <a:bodyPr wrap="square">
            <a:spAutoFit/>
          </a:bodyPr>
          <a:lstStyle/>
          <a:p>
            <a:pPr marL="742950" lvl="1" indent="-285750">
              <a:buFont typeface="Wingdings" panose="05000000000000000000" pitchFamily="2" charset="2"/>
              <a:buChar char="§"/>
            </a:pPr>
            <a:r>
              <a:rPr lang="en-US" sz="1400" dirty="0">
                <a:latin typeface="Franklin Gothic Book" panose="020B0503020102020204" pitchFamily="34" charset="0"/>
                <a:ea typeface="Franklin Gothic Book" panose="020B0503020102020204" pitchFamily="34" charset="0"/>
                <a:cs typeface="Times New Roman" panose="02020603050405020304" pitchFamily="18" charset="0"/>
              </a:rPr>
              <a:t>Prior to card closure please ensure the card balance has been fully paid.</a:t>
            </a:r>
          </a:p>
        </p:txBody>
      </p:sp>
      <p:sp>
        <p:nvSpPr>
          <p:cNvPr id="8" name="Subtitle 2">
            <a:extLst>
              <a:ext uri="{FF2B5EF4-FFF2-40B4-BE49-F238E27FC236}">
                <a16:creationId xmlns:a16="http://schemas.microsoft.com/office/drawing/2014/main" id="{DF9CC191-B835-6064-963A-4D7199B79BB0}"/>
              </a:ext>
            </a:extLst>
          </p:cNvPr>
          <p:cNvSpPr txBox="1">
            <a:spLocks/>
          </p:cNvSpPr>
          <p:nvPr/>
        </p:nvSpPr>
        <p:spPr>
          <a:xfrm>
            <a:off x="2573969" y="2874940"/>
            <a:ext cx="8714282" cy="47737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7000"/>
              </a:lnSpc>
              <a:spcBef>
                <a:spcPts val="1200"/>
              </a:spcBef>
              <a:buFont typeface="Wingdings" panose="05000000000000000000" pitchFamily="2" charset="2"/>
              <a:buChar char="Ø"/>
            </a:pPr>
            <a:r>
              <a:rPr lang="en-US" sz="1400" dirty="0">
                <a:latin typeface="Franklin Gothic Book" panose="020B0503020102020204" pitchFamily="34" charset="0"/>
                <a:ea typeface="Franklin Gothic Book" panose="020B0503020102020204" pitchFamily="34" charset="0"/>
                <a:cs typeface="Times New Roman" panose="02020603050405020304" pitchFamily="18" charset="0"/>
              </a:rPr>
              <a:t>For new starters, we cannot accept an application in advance of their start dates (we advise you prepare the paperwork (obtain correct signatures) and submit on their start date).</a:t>
            </a:r>
          </a:p>
        </p:txBody>
      </p:sp>
      <p:sp>
        <p:nvSpPr>
          <p:cNvPr id="13" name="Arrow: Right 12">
            <a:extLst>
              <a:ext uri="{FF2B5EF4-FFF2-40B4-BE49-F238E27FC236}">
                <a16:creationId xmlns:a16="http://schemas.microsoft.com/office/drawing/2014/main" id="{2F2F1EDE-817E-0625-5C73-D31C634E7CB0}"/>
              </a:ext>
            </a:extLst>
          </p:cNvPr>
          <p:cNvSpPr/>
          <p:nvPr/>
        </p:nvSpPr>
        <p:spPr>
          <a:xfrm>
            <a:off x="402931" y="1306697"/>
            <a:ext cx="1927893" cy="8772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latin typeface="Franklin Gothic Book" panose="020B0503020102020204" pitchFamily="34" charset="0"/>
                <a:ea typeface="Franklin Gothic Book" panose="020B0503020102020204" pitchFamily="34" charset="0"/>
                <a:cs typeface="Times New Roman" panose="02020603050405020304" pitchFamily="18" charset="0"/>
              </a:rPr>
              <a:t>Leavers:</a:t>
            </a:r>
          </a:p>
        </p:txBody>
      </p:sp>
      <p:sp>
        <p:nvSpPr>
          <p:cNvPr id="14" name="Arrow: Right 13">
            <a:extLst>
              <a:ext uri="{FF2B5EF4-FFF2-40B4-BE49-F238E27FC236}">
                <a16:creationId xmlns:a16="http://schemas.microsoft.com/office/drawing/2014/main" id="{FB06C82C-5DD3-8D36-77AE-B42448C1D270}"/>
              </a:ext>
            </a:extLst>
          </p:cNvPr>
          <p:cNvSpPr/>
          <p:nvPr/>
        </p:nvSpPr>
        <p:spPr>
          <a:xfrm>
            <a:off x="402931" y="2487188"/>
            <a:ext cx="1927893" cy="8772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Bef>
                <a:spcPts val="1200"/>
              </a:spcBef>
            </a:pPr>
            <a:r>
              <a:rPr lang="en-US" sz="1800" dirty="0">
                <a:latin typeface="Franklin Gothic Book" panose="020B0503020102020204" pitchFamily="34" charset="0"/>
                <a:ea typeface="Franklin Gothic Book" panose="020B0503020102020204" pitchFamily="34" charset="0"/>
                <a:cs typeface="Times New Roman" panose="02020603050405020304" pitchFamily="18" charset="0"/>
              </a:rPr>
              <a:t>New Cards:</a:t>
            </a:r>
          </a:p>
        </p:txBody>
      </p:sp>
      <p:sp>
        <p:nvSpPr>
          <p:cNvPr id="15" name="Arrow: Right 14">
            <a:extLst>
              <a:ext uri="{FF2B5EF4-FFF2-40B4-BE49-F238E27FC236}">
                <a16:creationId xmlns:a16="http://schemas.microsoft.com/office/drawing/2014/main" id="{E6E493FF-A1B0-4AC9-4131-4991C10E282B}"/>
              </a:ext>
            </a:extLst>
          </p:cNvPr>
          <p:cNvSpPr/>
          <p:nvPr/>
        </p:nvSpPr>
        <p:spPr>
          <a:xfrm>
            <a:off x="402932" y="4640125"/>
            <a:ext cx="1927893" cy="8772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latin typeface="Franklin Gothic Book" panose="020B0503020102020204" pitchFamily="34" charset="0"/>
                <a:ea typeface="Franklin Gothic Book" panose="020B0503020102020204" pitchFamily="34" charset="0"/>
                <a:cs typeface="Times New Roman" panose="02020603050405020304" pitchFamily="18" charset="0"/>
              </a:rPr>
              <a:t>Credit limits:</a:t>
            </a:r>
          </a:p>
        </p:txBody>
      </p:sp>
      <p:sp>
        <p:nvSpPr>
          <p:cNvPr id="19" name="Arrow: Right 18">
            <a:extLst>
              <a:ext uri="{FF2B5EF4-FFF2-40B4-BE49-F238E27FC236}">
                <a16:creationId xmlns:a16="http://schemas.microsoft.com/office/drawing/2014/main" id="{2AB497BA-0EC2-7FF5-7E9B-A51C70BD0DE3}"/>
              </a:ext>
            </a:extLst>
          </p:cNvPr>
          <p:cNvSpPr/>
          <p:nvPr/>
        </p:nvSpPr>
        <p:spPr>
          <a:xfrm>
            <a:off x="402931" y="5698218"/>
            <a:ext cx="1927893" cy="8772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latin typeface="Franklin Gothic Book" panose="020B0503020102020204" pitchFamily="34" charset="0"/>
                <a:ea typeface="Franklin Gothic Book" panose="020B0503020102020204" pitchFamily="34" charset="0"/>
                <a:cs typeface="Times New Roman" panose="02020603050405020304" pitchFamily="18" charset="0"/>
              </a:rPr>
              <a:t>Issues:</a:t>
            </a:r>
          </a:p>
        </p:txBody>
      </p:sp>
      <p:sp>
        <p:nvSpPr>
          <p:cNvPr id="22" name="Speech Bubble: Rectangle with Corners Rounded 21">
            <a:extLst>
              <a:ext uri="{FF2B5EF4-FFF2-40B4-BE49-F238E27FC236}">
                <a16:creationId xmlns:a16="http://schemas.microsoft.com/office/drawing/2014/main" id="{509582DB-6622-FAE1-1E13-545BF15323C4}"/>
              </a:ext>
            </a:extLst>
          </p:cNvPr>
          <p:cNvSpPr/>
          <p:nvPr/>
        </p:nvSpPr>
        <p:spPr>
          <a:xfrm>
            <a:off x="8894858" y="3565723"/>
            <a:ext cx="3099995" cy="1030390"/>
          </a:xfrm>
          <a:prstGeom prst="wedgeRoundRectCallout">
            <a:avLst>
              <a:gd name="adj1" fmla="val -112922"/>
              <a:gd name="adj2" fmla="val 97991"/>
              <a:gd name="adj3" fmla="val 16667"/>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dirty="0">
                <a:solidFill>
                  <a:schemeClr val="tx1"/>
                </a:solidFill>
                <a:latin typeface="Franklin Gothic Book" panose="020B0503020102020204" pitchFamily="34" charset="0"/>
                <a:cs typeface="Times New Roman" panose="02020603050405020304" pitchFamily="18" charset="0"/>
              </a:rPr>
              <a:t>Subject to:</a:t>
            </a:r>
          </a:p>
          <a:p>
            <a:pPr algn="ctr"/>
            <a:r>
              <a:rPr lang="en-US" sz="1200" dirty="0">
                <a:solidFill>
                  <a:schemeClr val="tx1"/>
                </a:solidFill>
                <a:latin typeface="Franklin Gothic Book" panose="020B0503020102020204" pitchFamily="34" charset="0"/>
                <a:cs typeface="Times New Roman" panose="02020603050405020304" pitchFamily="18" charset="0"/>
              </a:rPr>
              <a:t>Head Teacher, WBC </a:t>
            </a:r>
            <a:r>
              <a:rPr lang="en-GB" sz="1200" dirty="0">
                <a:solidFill>
                  <a:schemeClr val="tx1"/>
                </a:solidFill>
                <a:latin typeface="Franklin Gothic Book" panose="020B0503020102020204" pitchFamily="34" charset="0"/>
                <a:cs typeface="Times New Roman" panose="02020603050405020304" pitchFamily="18" charset="0"/>
              </a:rPr>
              <a:t>Senior Finance Specialist (Schools) &amp; </a:t>
            </a:r>
            <a:r>
              <a:rPr lang="en-US" sz="1200" dirty="0">
                <a:solidFill>
                  <a:schemeClr val="tx1"/>
                </a:solidFill>
                <a:latin typeface="Franklin Gothic Book" panose="020B0503020102020204" pitchFamily="34" charset="0"/>
                <a:cs typeface="Times New Roman" panose="02020603050405020304" pitchFamily="18" charset="0"/>
              </a:rPr>
              <a:t>WBC </a:t>
            </a:r>
            <a:r>
              <a:rPr lang="en-GB" sz="1200" dirty="0">
                <a:solidFill>
                  <a:schemeClr val="tx1"/>
                </a:solidFill>
                <a:latin typeface="Franklin Gothic Book" panose="020B0503020102020204" pitchFamily="34" charset="0"/>
                <a:cs typeface="Times New Roman" panose="02020603050405020304" pitchFamily="18" charset="0"/>
              </a:rPr>
              <a:t>Senior Finance </a:t>
            </a:r>
            <a:r>
              <a:rPr lang="en-US" sz="1200" dirty="0">
                <a:solidFill>
                  <a:schemeClr val="tx1"/>
                </a:solidFill>
                <a:latin typeface="Franklin Gothic Book" panose="020B0503020102020204" pitchFamily="34" charset="0"/>
                <a:cs typeface="Times New Roman" panose="02020603050405020304" pitchFamily="18" charset="0"/>
              </a:rPr>
              <a:t>approvals.</a:t>
            </a:r>
            <a:endParaRPr lang="en-US" sz="1400" dirty="0">
              <a:solidFill>
                <a:schemeClr val="tx1"/>
              </a:solidFill>
              <a:latin typeface="Franklin Gothic Book" panose="020B0503020102020204" pitchFamily="34" charset="0"/>
              <a:cs typeface="Times New Roman" panose="02020603050405020304" pitchFamily="18" charset="0"/>
            </a:endParaRPr>
          </a:p>
        </p:txBody>
      </p:sp>
      <p:sp>
        <p:nvSpPr>
          <p:cNvPr id="24" name="Arrow: Right 23">
            <a:extLst>
              <a:ext uri="{FF2B5EF4-FFF2-40B4-BE49-F238E27FC236}">
                <a16:creationId xmlns:a16="http://schemas.microsoft.com/office/drawing/2014/main" id="{BBDBC0E3-5A35-B1BF-37B6-0654C918A477}"/>
              </a:ext>
            </a:extLst>
          </p:cNvPr>
          <p:cNvSpPr/>
          <p:nvPr/>
        </p:nvSpPr>
        <p:spPr>
          <a:xfrm>
            <a:off x="402931" y="3582032"/>
            <a:ext cx="1927893" cy="8772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Bef>
                <a:spcPts val="1200"/>
              </a:spcBef>
            </a:pPr>
            <a:endParaRPr lang="en-US" sz="1800" dirty="0">
              <a:latin typeface="Franklin Gothic Book" panose="020B0503020102020204" pitchFamily="34" charset="0"/>
              <a:ea typeface="Franklin Gothic Book" panose="020B0503020102020204" pitchFamily="34" charset="0"/>
              <a:cs typeface="Times New Roman" panose="02020603050405020304" pitchFamily="18" charset="0"/>
            </a:endParaRPr>
          </a:p>
        </p:txBody>
      </p:sp>
      <p:pic>
        <p:nvPicPr>
          <p:cNvPr id="26" name="Picture 25">
            <a:extLst>
              <a:ext uri="{FF2B5EF4-FFF2-40B4-BE49-F238E27FC236}">
                <a16:creationId xmlns:a16="http://schemas.microsoft.com/office/drawing/2014/main" id="{7034D7AA-980E-CD57-1632-7434E3176509}"/>
              </a:ext>
            </a:extLst>
          </p:cNvPr>
          <p:cNvPicPr>
            <a:picLocks noChangeAspect="1"/>
          </p:cNvPicPr>
          <p:nvPr/>
        </p:nvPicPr>
        <p:blipFill>
          <a:blip r:embed="rId4"/>
          <a:stretch>
            <a:fillRect/>
          </a:stretch>
        </p:blipFill>
        <p:spPr>
          <a:xfrm>
            <a:off x="465195" y="3869735"/>
            <a:ext cx="1333948" cy="301798"/>
          </a:xfrm>
          <a:prstGeom prst="rect">
            <a:avLst/>
          </a:prstGeom>
        </p:spPr>
      </p:pic>
      <p:sp>
        <p:nvSpPr>
          <p:cNvPr id="28" name="TextBox 27">
            <a:extLst>
              <a:ext uri="{FF2B5EF4-FFF2-40B4-BE49-F238E27FC236}">
                <a16:creationId xmlns:a16="http://schemas.microsoft.com/office/drawing/2014/main" id="{0AD5BC74-2B2A-58D6-91CD-67137AB24ED4}"/>
              </a:ext>
            </a:extLst>
          </p:cNvPr>
          <p:cNvSpPr txBox="1"/>
          <p:nvPr/>
        </p:nvSpPr>
        <p:spPr>
          <a:xfrm>
            <a:off x="2586414" y="3673551"/>
            <a:ext cx="6163139" cy="307777"/>
          </a:xfrm>
          <a:prstGeom prst="rect">
            <a:avLst/>
          </a:prstGeom>
          <a:noFill/>
        </p:spPr>
        <p:txBody>
          <a:bodyPr wrap="square">
            <a:spAutoFit/>
          </a:bodyPr>
          <a:lstStyle/>
          <a:p>
            <a:pPr marL="285750" indent="-285750">
              <a:buFont typeface="Wingdings" panose="05000000000000000000" pitchFamily="2" charset="2"/>
              <a:buChar char="Ø"/>
            </a:pPr>
            <a:r>
              <a:rPr lang="en-US" sz="1400" dirty="0">
                <a:latin typeface="Franklin Gothic Book" panose="020B0503020102020204" pitchFamily="34" charset="0"/>
                <a:ea typeface="Franklin Gothic Book" panose="020B0503020102020204" pitchFamily="34" charset="0"/>
                <a:cs typeface="Times New Roman" panose="02020603050405020304" pitchFamily="18" charset="0"/>
              </a:rPr>
              <a:t>NatWest portal where you can view transactions and download statements.</a:t>
            </a:r>
          </a:p>
        </p:txBody>
      </p:sp>
      <p:sp>
        <p:nvSpPr>
          <p:cNvPr id="29" name="TextBox 28">
            <a:extLst>
              <a:ext uri="{FF2B5EF4-FFF2-40B4-BE49-F238E27FC236}">
                <a16:creationId xmlns:a16="http://schemas.microsoft.com/office/drawing/2014/main" id="{A43040F6-996F-671C-4F37-EE408904396B}"/>
              </a:ext>
            </a:extLst>
          </p:cNvPr>
          <p:cNvSpPr txBox="1"/>
          <p:nvPr/>
        </p:nvSpPr>
        <p:spPr>
          <a:xfrm>
            <a:off x="2573968" y="5169379"/>
            <a:ext cx="5630533" cy="306559"/>
          </a:xfrm>
          <a:prstGeom prst="rect">
            <a:avLst/>
          </a:prstGeom>
          <a:noFill/>
        </p:spPr>
        <p:txBody>
          <a:bodyPr wrap="square">
            <a:spAutoFit/>
          </a:bodyPr>
          <a:lstStyle/>
          <a:p>
            <a:pPr marL="285750" indent="-285750">
              <a:lnSpc>
                <a:spcPct val="107000"/>
              </a:lnSpc>
              <a:spcBef>
                <a:spcPts val="1200"/>
              </a:spcBef>
              <a:buFont typeface="Wingdings" panose="05000000000000000000" pitchFamily="2" charset="2"/>
              <a:buChar char="Ø"/>
            </a:pPr>
            <a:r>
              <a:rPr lang="en-US" sz="1400" dirty="0">
                <a:latin typeface="Franklin Gothic Book" panose="020B0503020102020204" pitchFamily="34" charset="0"/>
                <a:cs typeface="Times New Roman" panose="02020603050405020304" pitchFamily="18" charset="0"/>
              </a:rPr>
              <a:t>Permanent or temporary changes can be requested</a:t>
            </a:r>
          </a:p>
        </p:txBody>
      </p:sp>
    </p:spTree>
    <p:extLst>
      <p:ext uri="{BB962C8B-B14F-4D97-AF65-F5344CB8AC3E}">
        <p14:creationId xmlns:p14="http://schemas.microsoft.com/office/powerpoint/2010/main" val="2293121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100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par>
                                <p:cTn id="30" presetID="2" presetClass="entr" presetSubtype="4"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ppt_x"/>
                                          </p:val>
                                        </p:tav>
                                        <p:tav tm="100000">
                                          <p:val>
                                            <p:strVal val="#ppt_x"/>
                                          </p:val>
                                        </p:tav>
                                      </p:tavLst>
                                    </p:anim>
                                    <p:anim calcmode="lin" valueType="num">
                                      <p:cBhvr additive="base">
                                        <p:cTn id="3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fade">
                                      <p:cBhvr>
                                        <p:cTn id="44" dur="500"/>
                                        <p:tgtEl>
                                          <p:spTgt spid="24"/>
                                        </p:tgtEl>
                                      </p:cBhvr>
                                    </p:animEffect>
                                  </p:childTnLst>
                                </p:cTn>
                              </p:par>
                              <p:par>
                                <p:cTn id="45" presetID="42"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
                                        <p:tgtEl>
                                          <p:spTgt spid="26"/>
                                        </p:tgtEl>
                                      </p:cBhvr>
                                    </p:animEffect>
                                    <p:anim calcmode="lin" valueType="num">
                                      <p:cBhvr>
                                        <p:cTn id="48" dur="10" fill="hold"/>
                                        <p:tgtEl>
                                          <p:spTgt spid="26"/>
                                        </p:tgtEl>
                                        <p:attrNameLst>
                                          <p:attrName>ppt_x</p:attrName>
                                        </p:attrNameLst>
                                      </p:cBhvr>
                                      <p:tavLst>
                                        <p:tav tm="0">
                                          <p:val>
                                            <p:strVal val="#ppt_x"/>
                                          </p:val>
                                        </p:tav>
                                        <p:tav tm="100000">
                                          <p:val>
                                            <p:strVal val="#ppt_x"/>
                                          </p:val>
                                        </p:tav>
                                      </p:tavLst>
                                    </p:anim>
                                    <p:anim calcmode="lin" valueType="num">
                                      <p:cBhvr>
                                        <p:cTn id="49" dur="10" fill="hold"/>
                                        <p:tgtEl>
                                          <p:spTgt spid="26"/>
                                        </p:tgtEl>
                                        <p:attrNameLst>
                                          <p:attrName>ppt_y</p:attrName>
                                        </p:attrNameLst>
                                      </p:cBhvr>
                                      <p:tavLst>
                                        <p:tav tm="0">
                                          <p:val>
                                            <p:strVal val="#ppt_y+.1"/>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additive="base">
                                        <p:cTn id="52" dur="500" fill="hold"/>
                                        <p:tgtEl>
                                          <p:spTgt spid="28"/>
                                        </p:tgtEl>
                                        <p:attrNameLst>
                                          <p:attrName>ppt_x</p:attrName>
                                        </p:attrNameLst>
                                      </p:cBhvr>
                                      <p:tavLst>
                                        <p:tav tm="0">
                                          <p:val>
                                            <p:strVal val="#ppt_x"/>
                                          </p:val>
                                        </p:tav>
                                        <p:tav tm="100000">
                                          <p:val>
                                            <p:strVal val="#ppt_x"/>
                                          </p:val>
                                        </p:tav>
                                      </p:tavLst>
                                    </p:anim>
                                    <p:anim calcmode="lin" valueType="num">
                                      <p:cBhvr additive="base">
                                        <p:cTn id="53"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additive="base">
                                        <p:cTn id="58" dur="500" fill="hold"/>
                                        <p:tgtEl>
                                          <p:spTgt spid="25"/>
                                        </p:tgtEl>
                                        <p:attrNameLst>
                                          <p:attrName>ppt_x</p:attrName>
                                        </p:attrNameLst>
                                      </p:cBhvr>
                                      <p:tavLst>
                                        <p:tav tm="0">
                                          <p:val>
                                            <p:strVal val="#ppt_x"/>
                                          </p:val>
                                        </p:tav>
                                        <p:tav tm="100000">
                                          <p:val>
                                            <p:strVal val="#ppt_x"/>
                                          </p:val>
                                        </p:tav>
                                      </p:tavLst>
                                    </p:anim>
                                    <p:anim calcmode="lin" valueType="num">
                                      <p:cBhvr additive="base">
                                        <p:cTn id="5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2"/>
                                        </p:tgtEl>
                                        <p:attrNameLst>
                                          <p:attrName>style.visibility</p:attrName>
                                        </p:attrNameLst>
                                      </p:cBhvr>
                                      <p:to>
                                        <p:strVal val="visible"/>
                                      </p:to>
                                    </p:set>
                                    <p:anim calcmode="lin" valueType="num">
                                      <p:cBhvr additive="base">
                                        <p:cTn id="64" dur="500" fill="hold"/>
                                        <p:tgtEl>
                                          <p:spTgt spid="2"/>
                                        </p:tgtEl>
                                        <p:attrNameLst>
                                          <p:attrName>ppt_x</p:attrName>
                                        </p:attrNameLst>
                                      </p:cBhvr>
                                      <p:tavLst>
                                        <p:tav tm="0">
                                          <p:val>
                                            <p:strVal val="#ppt_x"/>
                                          </p:val>
                                        </p:tav>
                                        <p:tav tm="100000">
                                          <p:val>
                                            <p:strVal val="#ppt_x"/>
                                          </p:val>
                                        </p:tav>
                                      </p:tavLst>
                                    </p:anim>
                                    <p:anim calcmode="lin" valueType="num">
                                      <p:cBhvr additive="base">
                                        <p:cTn id="6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fade">
                                      <p:cBhvr>
                                        <p:cTn id="70" dur="500"/>
                                        <p:tgtEl>
                                          <p:spTgt spid="15"/>
                                        </p:tgtEl>
                                      </p:cBhvr>
                                    </p:animEffect>
                                  </p:childTnLst>
                                </p:cTn>
                              </p:par>
                              <p:par>
                                <p:cTn id="71" presetID="2" presetClass="entr" presetSubtype="4"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 calcmode="lin" valueType="num">
                                      <p:cBhvr additive="base">
                                        <p:cTn id="73" dur="500" fill="hold"/>
                                        <p:tgtEl>
                                          <p:spTgt spid="27"/>
                                        </p:tgtEl>
                                        <p:attrNameLst>
                                          <p:attrName>ppt_x</p:attrName>
                                        </p:attrNameLst>
                                      </p:cBhvr>
                                      <p:tavLst>
                                        <p:tav tm="0">
                                          <p:val>
                                            <p:strVal val="#ppt_x"/>
                                          </p:val>
                                        </p:tav>
                                        <p:tav tm="100000">
                                          <p:val>
                                            <p:strVal val="#ppt_x"/>
                                          </p:val>
                                        </p:tav>
                                      </p:tavLst>
                                    </p:anim>
                                    <p:anim calcmode="lin" valueType="num">
                                      <p:cBhvr additive="base">
                                        <p:cTn id="74" dur="500" fill="hold"/>
                                        <p:tgtEl>
                                          <p:spTgt spid="27"/>
                                        </p:tgtEl>
                                        <p:attrNameLst>
                                          <p:attrName>ppt_y</p:attrName>
                                        </p:attrNameLst>
                                      </p:cBhvr>
                                      <p:tavLst>
                                        <p:tav tm="0">
                                          <p:val>
                                            <p:strVal val="1+#ppt_h/2"/>
                                          </p:val>
                                        </p:tav>
                                        <p:tav tm="100000">
                                          <p:val>
                                            <p:strVal val="#ppt_y"/>
                                          </p:val>
                                        </p:tav>
                                      </p:tavLst>
                                    </p:anim>
                                  </p:childTnLst>
                                </p:cTn>
                              </p:par>
                              <p:par>
                                <p:cTn id="75" presetID="10" presetClass="entr" presetSubtype="0" fill="hold" grpId="0" nodeType="withEffect">
                                  <p:stCondLst>
                                    <p:cond delay="200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1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29"/>
                                        </p:tgtEl>
                                        <p:attrNameLst>
                                          <p:attrName>style.visibility</p:attrName>
                                        </p:attrNameLst>
                                      </p:cBhvr>
                                      <p:to>
                                        <p:strVal val="visible"/>
                                      </p:to>
                                    </p:set>
                                    <p:anim calcmode="lin" valueType="num">
                                      <p:cBhvr additive="base">
                                        <p:cTn id="82" dur="500" fill="hold"/>
                                        <p:tgtEl>
                                          <p:spTgt spid="29"/>
                                        </p:tgtEl>
                                        <p:attrNameLst>
                                          <p:attrName>ppt_x</p:attrName>
                                        </p:attrNameLst>
                                      </p:cBhvr>
                                      <p:tavLst>
                                        <p:tav tm="0">
                                          <p:val>
                                            <p:strVal val="#ppt_x"/>
                                          </p:val>
                                        </p:tav>
                                        <p:tav tm="100000">
                                          <p:val>
                                            <p:strVal val="#ppt_x"/>
                                          </p:val>
                                        </p:tav>
                                      </p:tavLst>
                                    </p:anim>
                                    <p:anim calcmode="lin" valueType="num">
                                      <p:cBhvr additive="base">
                                        <p:cTn id="83"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19"/>
                                        </p:tgtEl>
                                        <p:attrNameLst>
                                          <p:attrName>style.visibility</p:attrName>
                                        </p:attrNameLst>
                                      </p:cBhvr>
                                      <p:to>
                                        <p:strVal val="visible"/>
                                      </p:to>
                                    </p:set>
                                    <p:animEffect transition="in" filter="fade">
                                      <p:cBhvr>
                                        <p:cTn id="88" dur="500"/>
                                        <p:tgtEl>
                                          <p:spTgt spid="19"/>
                                        </p:tgtEl>
                                      </p:cBhvr>
                                    </p:animEffect>
                                  </p:childTnLst>
                                </p:cTn>
                              </p:par>
                              <p:par>
                                <p:cTn id="89" presetID="2" presetClass="entr" presetSubtype="4" fill="hold" grpId="0" nodeType="with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additive="base">
                                        <p:cTn id="91" dur="500" fill="hold"/>
                                        <p:tgtEl>
                                          <p:spTgt spid="21"/>
                                        </p:tgtEl>
                                        <p:attrNameLst>
                                          <p:attrName>ppt_x</p:attrName>
                                        </p:attrNameLst>
                                      </p:cBhvr>
                                      <p:tavLst>
                                        <p:tav tm="0">
                                          <p:val>
                                            <p:strVal val="#ppt_x"/>
                                          </p:val>
                                        </p:tav>
                                        <p:tav tm="100000">
                                          <p:val>
                                            <p:strVal val="#ppt_x"/>
                                          </p:val>
                                        </p:tav>
                                      </p:tavLst>
                                    </p:anim>
                                    <p:anim calcmode="lin" valueType="num">
                                      <p:cBhvr additive="base">
                                        <p:cTn id="9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p:bldP spid="21" grpId="0"/>
      <p:bldP spid="25" grpId="0"/>
      <p:bldP spid="27" grpId="0"/>
      <p:bldP spid="31" grpId="0"/>
      <p:bldP spid="2" grpId="0"/>
      <p:bldP spid="3" grpId="0"/>
      <p:bldP spid="4" grpId="0"/>
      <p:bldP spid="8" grpId="0"/>
      <p:bldP spid="13" grpId="0" animBg="1"/>
      <p:bldP spid="14" grpId="0" animBg="1"/>
      <p:bldP spid="15" grpId="0" animBg="1"/>
      <p:bldP spid="19" grpId="0" animBg="1"/>
      <p:bldP spid="22" grpId="0" animBg="1"/>
      <p:bldP spid="24" grpId="0" animBg="1"/>
      <p:bldP spid="28" grpId="0"/>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20A41-8578-98F0-310E-1A72E4956686}"/>
              </a:ext>
            </a:extLst>
          </p:cNvPr>
          <p:cNvSpPr>
            <a:spLocks noGrp="1"/>
          </p:cNvSpPr>
          <p:nvPr>
            <p:ph type="ctrTitle"/>
          </p:nvPr>
        </p:nvSpPr>
        <p:spPr>
          <a:xfrm>
            <a:off x="0" y="-8039"/>
            <a:ext cx="12192000" cy="863191"/>
          </a:xfrm>
        </p:spPr>
        <p:txBody>
          <a:bodyPr>
            <a:normAutofit/>
          </a:bodyPr>
          <a:lstStyle/>
          <a:p>
            <a:r>
              <a:rPr lang="en-GB" sz="4000" dirty="0">
                <a:latin typeface="Franklin Gothic Book" panose="020B0503020102020204" pitchFamily="34" charset="0"/>
              </a:rPr>
              <a:t>PROCUREMENT CARDS (GPC) </a:t>
            </a:r>
            <a:r>
              <a:rPr lang="en-GB" sz="2000" dirty="0">
                <a:latin typeface="Franklin Gothic Book" panose="020B0503020102020204" pitchFamily="34" charset="0"/>
              </a:rPr>
              <a:t>CONTINUED…</a:t>
            </a:r>
            <a:endParaRPr lang="en-GB" sz="4000" dirty="0">
              <a:latin typeface="Franklin Gothic Book" panose="020B0503020102020204" pitchFamily="34" charset="0"/>
            </a:endParaRPr>
          </a:p>
        </p:txBody>
      </p:sp>
      <p:pic>
        <p:nvPicPr>
          <p:cNvPr id="8" name="Picture 7">
            <a:extLst>
              <a:ext uri="{FF2B5EF4-FFF2-40B4-BE49-F238E27FC236}">
                <a16:creationId xmlns:a16="http://schemas.microsoft.com/office/drawing/2014/main" id="{F6628BF6-DD0A-ADBB-11C9-5EB3159FE8A2}"/>
              </a:ext>
            </a:extLst>
          </p:cNvPr>
          <p:cNvPicPr>
            <a:picLocks noChangeAspect="1"/>
          </p:cNvPicPr>
          <p:nvPr/>
        </p:nvPicPr>
        <p:blipFill>
          <a:blip r:embed="rId3"/>
          <a:stretch>
            <a:fillRect/>
          </a:stretch>
        </p:blipFill>
        <p:spPr>
          <a:xfrm>
            <a:off x="9403443" y="5060788"/>
            <a:ext cx="2648320" cy="1609950"/>
          </a:xfrm>
          <a:prstGeom prst="rect">
            <a:avLst/>
          </a:prstGeom>
        </p:spPr>
      </p:pic>
      <p:sp>
        <p:nvSpPr>
          <p:cNvPr id="3" name="Subtitle 2">
            <a:extLst>
              <a:ext uri="{FF2B5EF4-FFF2-40B4-BE49-F238E27FC236}">
                <a16:creationId xmlns:a16="http://schemas.microsoft.com/office/drawing/2014/main" id="{A34EE051-8D49-7ADC-6EDC-42FA0C52120D}"/>
              </a:ext>
            </a:extLst>
          </p:cNvPr>
          <p:cNvSpPr txBox="1">
            <a:spLocks/>
          </p:cNvSpPr>
          <p:nvPr/>
        </p:nvSpPr>
        <p:spPr>
          <a:xfrm>
            <a:off x="0" y="2888588"/>
            <a:ext cx="12192000" cy="3682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7000"/>
              </a:lnSpc>
              <a:spcBef>
                <a:spcPts val="1200"/>
              </a:spcBef>
              <a:buFont typeface="Wingdings" panose="05000000000000000000" pitchFamily="2" charset="2"/>
              <a:buChar char="v"/>
            </a:pPr>
            <a:r>
              <a:rPr lang="en-US" sz="2000" kern="0" dirty="0">
                <a:solidFill>
                  <a:srgbClr val="1F497D"/>
                </a:solidFill>
                <a:latin typeface="Franklin Gothic Book" panose="020B0503020102020204" pitchFamily="34" charset="0"/>
                <a:ea typeface="Times New Roman" panose="02020603050405020304" pitchFamily="18" charset="0"/>
                <a:cs typeface="Times New Roman" panose="02020603050405020304" pitchFamily="18" charset="0"/>
              </a:rPr>
              <a:t>CONTACT NATWEST DIRECTLY REGARDING:</a:t>
            </a:r>
          </a:p>
        </p:txBody>
      </p:sp>
      <p:sp>
        <p:nvSpPr>
          <p:cNvPr id="7" name="Subtitle 2">
            <a:extLst>
              <a:ext uri="{FF2B5EF4-FFF2-40B4-BE49-F238E27FC236}">
                <a16:creationId xmlns:a16="http://schemas.microsoft.com/office/drawing/2014/main" id="{44EA7E53-9798-E324-9780-13324CF163D3}"/>
              </a:ext>
            </a:extLst>
          </p:cNvPr>
          <p:cNvSpPr txBox="1">
            <a:spLocks/>
          </p:cNvSpPr>
          <p:nvPr/>
        </p:nvSpPr>
        <p:spPr>
          <a:xfrm>
            <a:off x="531221" y="3358135"/>
            <a:ext cx="8253015" cy="6094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7000"/>
              </a:lnSpc>
              <a:spcBef>
                <a:spcPts val="1200"/>
              </a:spcBef>
              <a:buFont typeface="Wingdings" panose="05000000000000000000" pitchFamily="2" charset="2"/>
              <a:buChar char="ü"/>
            </a:pPr>
            <a:r>
              <a:rPr lang="en-US" sz="1600"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rPr>
              <a:t>Stolen card, fraudulent/suspicious activity on your card or for failed/declined transactions please contact the number on the back of the card and phone it </a:t>
            </a:r>
            <a:r>
              <a:rPr lang="en-US" sz="1600" u="sng"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rPr>
              <a:t>immediately</a:t>
            </a:r>
            <a:r>
              <a:rPr lang="en-US" sz="1600"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rPr>
              <a:t>.</a:t>
            </a:r>
            <a:endParaRPr lang="en-US" sz="1200"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endParaRPr>
          </a:p>
        </p:txBody>
      </p:sp>
      <p:sp>
        <p:nvSpPr>
          <p:cNvPr id="14" name="Subtitle 2">
            <a:extLst>
              <a:ext uri="{FF2B5EF4-FFF2-40B4-BE49-F238E27FC236}">
                <a16:creationId xmlns:a16="http://schemas.microsoft.com/office/drawing/2014/main" id="{FFE1904D-C22E-E381-9E37-004F39F14E68}"/>
              </a:ext>
            </a:extLst>
          </p:cNvPr>
          <p:cNvSpPr txBox="1">
            <a:spLocks/>
          </p:cNvSpPr>
          <p:nvPr/>
        </p:nvSpPr>
        <p:spPr>
          <a:xfrm>
            <a:off x="531221" y="5328402"/>
            <a:ext cx="8594850" cy="6094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7000"/>
              </a:lnSpc>
              <a:spcBef>
                <a:spcPts val="1200"/>
              </a:spcBef>
              <a:buFont typeface="Wingdings" panose="05000000000000000000" pitchFamily="2" charset="2"/>
              <a:buChar char="ü"/>
            </a:pPr>
            <a:r>
              <a:rPr lang="en-US" sz="1600" dirty="0">
                <a:latin typeface="Franklin Gothic Book" panose="020B0503020102020204" pitchFamily="34" charset="0"/>
                <a:ea typeface="Franklin Gothic Book" panose="020B0503020102020204" pitchFamily="34" charset="0"/>
                <a:cs typeface="Times New Roman" panose="02020603050405020304" pitchFamily="18" charset="0"/>
              </a:rPr>
              <a:t>Please inform Procurement Cards after you have reported a stolen card or fraudulent activity to NatWest.</a:t>
            </a:r>
            <a:endParaRPr lang="en-US" sz="1200" dirty="0">
              <a:latin typeface="Franklin Gothic Book" panose="020B0503020102020204" pitchFamily="34" charset="0"/>
              <a:ea typeface="Franklin Gothic Book" panose="020B0503020102020204" pitchFamily="34" charset="0"/>
              <a:cs typeface="Times New Roman" panose="02020603050405020304" pitchFamily="18" charset="0"/>
            </a:endParaRPr>
          </a:p>
        </p:txBody>
      </p:sp>
      <p:sp>
        <p:nvSpPr>
          <p:cNvPr id="9" name="Subtitle 2">
            <a:extLst>
              <a:ext uri="{FF2B5EF4-FFF2-40B4-BE49-F238E27FC236}">
                <a16:creationId xmlns:a16="http://schemas.microsoft.com/office/drawing/2014/main" id="{96122B26-A240-B89B-0A5F-7F224FD42BC7}"/>
              </a:ext>
            </a:extLst>
          </p:cNvPr>
          <p:cNvSpPr txBox="1">
            <a:spLocks/>
          </p:cNvSpPr>
          <p:nvPr/>
        </p:nvSpPr>
        <p:spPr>
          <a:xfrm>
            <a:off x="531222" y="5978822"/>
            <a:ext cx="8343837" cy="3647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7000"/>
              </a:lnSpc>
              <a:spcBef>
                <a:spcPts val="1200"/>
              </a:spcBef>
              <a:buFont typeface="Wingdings" panose="05000000000000000000" pitchFamily="2" charset="2"/>
              <a:buChar char="ü"/>
            </a:pPr>
            <a:r>
              <a:rPr lang="en-US" sz="1600" dirty="0">
                <a:latin typeface="Franklin Gothic Book" panose="020B0503020102020204" pitchFamily="34" charset="0"/>
                <a:ea typeface="Franklin Gothic Book" panose="020B0503020102020204" pitchFamily="34" charset="0"/>
                <a:cs typeface="Times New Roman" panose="02020603050405020304" pitchFamily="18" charset="0"/>
              </a:rPr>
              <a:t>Blocked or forgotten PINs (this may also be available as a self serve option on Clearspend).</a:t>
            </a:r>
            <a:endParaRPr lang="en-US" sz="1200" dirty="0">
              <a:latin typeface="Franklin Gothic Book" panose="020B0503020102020204" pitchFamily="34" charset="0"/>
              <a:ea typeface="Franklin Gothic Book" panose="020B0503020102020204" pitchFamily="34" charset="0"/>
              <a:cs typeface="Times New Roman" panose="02020603050405020304" pitchFamily="18" charset="0"/>
            </a:endParaRPr>
          </a:p>
        </p:txBody>
      </p:sp>
      <p:sp>
        <p:nvSpPr>
          <p:cNvPr id="4" name="Subtitle 2">
            <a:extLst>
              <a:ext uri="{FF2B5EF4-FFF2-40B4-BE49-F238E27FC236}">
                <a16:creationId xmlns:a16="http://schemas.microsoft.com/office/drawing/2014/main" id="{6C8E4E10-5DA8-B700-BB4D-84B540DC5DD5}"/>
              </a:ext>
            </a:extLst>
          </p:cNvPr>
          <p:cNvSpPr txBox="1">
            <a:spLocks/>
          </p:cNvSpPr>
          <p:nvPr/>
        </p:nvSpPr>
        <p:spPr>
          <a:xfrm>
            <a:off x="0" y="855152"/>
            <a:ext cx="12192000" cy="40059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7000"/>
              </a:lnSpc>
              <a:spcBef>
                <a:spcPts val="1200"/>
              </a:spcBef>
              <a:buFont typeface="Wingdings" panose="05000000000000000000" pitchFamily="2" charset="2"/>
              <a:buChar char="v"/>
            </a:pPr>
            <a:r>
              <a:rPr lang="en-US" sz="2000" kern="0" dirty="0">
                <a:solidFill>
                  <a:srgbClr val="1F497D"/>
                </a:solidFill>
                <a:latin typeface="Franklin Gothic Book" panose="020B0503020102020204" pitchFamily="34" charset="0"/>
                <a:ea typeface="Times New Roman" panose="02020603050405020304" pitchFamily="18" charset="0"/>
                <a:cs typeface="Times New Roman" panose="02020603050405020304" pitchFamily="18" charset="0"/>
              </a:rPr>
              <a:t>CARDHOLDER RESPONSIBILITIES</a:t>
            </a:r>
          </a:p>
        </p:txBody>
      </p:sp>
      <p:sp>
        <p:nvSpPr>
          <p:cNvPr id="5" name="Subtitle 2">
            <a:extLst>
              <a:ext uri="{FF2B5EF4-FFF2-40B4-BE49-F238E27FC236}">
                <a16:creationId xmlns:a16="http://schemas.microsoft.com/office/drawing/2014/main" id="{9021B451-F9B3-7134-D669-9FF532DD4E9B}"/>
              </a:ext>
            </a:extLst>
          </p:cNvPr>
          <p:cNvSpPr txBox="1">
            <a:spLocks/>
          </p:cNvSpPr>
          <p:nvPr/>
        </p:nvSpPr>
        <p:spPr>
          <a:xfrm>
            <a:off x="531222" y="1366344"/>
            <a:ext cx="11094720" cy="45834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7000"/>
              </a:lnSpc>
              <a:spcBef>
                <a:spcPts val="1200"/>
              </a:spcBef>
              <a:buFont typeface="Wingdings" panose="05000000000000000000" pitchFamily="2" charset="2"/>
              <a:buChar char="ü"/>
            </a:pPr>
            <a:r>
              <a:rPr lang="en-US" sz="1600" dirty="0">
                <a:latin typeface="Franklin Gothic Book" panose="020B0503020102020204" pitchFamily="34" charset="0"/>
                <a:ea typeface="Franklin Gothic Book" panose="020B0503020102020204" pitchFamily="34" charset="0"/>
                <a:cs typeface="Times New Roman" panose="02020603050405020304" pitchFamily="18" charset="0"/>
              </a:rPr>
              <a:t>The named card holder is responsible for the card usage (</a:t>
            </a:r>
            <a:r>
              <a:rPr lang="en-US" sz="1400" dirty="0">
                <a:latin typeface="Franklin Gothic Book" panose="020B0503020102020204" pitchFamily="34" charset="0"/>
                <a:ea typeface="Franklin Gothic Book" panose="020B0503020102020204" pitchFamily="34" charset="0"/>
                <a:cs typeface="Times New Roman" panose="02020603050405020304" pitchFamily="18" charset="0"/>
              </a:rPr>
              <a:t>it is not a department card</a:t>
            </a:r>
            <a:r>
              <a:rPr lang="en-US" sz="1600" dirty="0">
                <a:latin typeface="Franklin Gothic Book" panose="020B0503020102020204" pitchFamily="34" charset="0"/>
                <a:ea typeface="Franklin Gothic Book" panose="020B0503020102020204" pitchFamily="34" charset="0"/>
                <a:cs typeface="Times New Roman" panose="02020603050405020304" pitchFamily="18" charset="0"/>
              </a:rPr>
              <a:t>).</a:t>
            </a:r>
          </a:p>
        </p:txBody>
      </p:sp>
      <p:sp>
        <p:nvSpPr>
          <p:cNvPr id="10" name="Subtitle 2">
            <a:extLst>
              <a:ext uri="{FF2B5EF4-FFF2-40B4-BE49-F238E27FC236}">
                <a16:creationId xmlns:a16="http://schemas.microsoft.com/office/drawing/2014/main" id="{27B4190F-F6D5-C717-6F59-3933D2E01A97}"/>
              </a:ext>
            </a:extLst>
          </p:cNvPr>
          <p:cNvSpPr txBox="1">
            <a:spLocks/>
          </p:cNvSpPr>
          <p:nvPr/>
        </p:nvSpPr>
        <p:spPr>
          <a:xfrm>
            <a:off x="531222" y="1781256"/>
            <a:ext cx="11225349" cy="40059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7000"/>
              </a:lnSpc>
              <a:spcBef>
                <a:spcPts val="1200"/>
              </a:spcBef>
              <a:buFont typeface="Wingdings" panose="05000000000000000000" pitchFamily="2" charset="2"/>
              <a:buChar char="ü"/>
            </a:pPr>
            <a:r>
              <a:rPr lang="en-US" sz="1600" dirty="0">
                <a:latin typeface="Franklin Gothic Book" panose="020B0503020102020204" pitchFamily="34" charset="0"/>
                <a:ea typeface="Franklin Gothic Book" panose="020B0503020102020204" pitchFamily="34" charset="0"/>
                <a:cs typeface="Times New Roman" panose="02020603050405020304" pitchFamily="18" charset="0"/>
              </a:rPr>
              <a:t>Notify Procurement Cards of any changes as soon as possible (</a:t>
            </a:r>
            <a:r>
              <a:rPr lang="en-US" sz="1400" dirty="0" err="1">
                <a:latin typeface="Franklin Gothic Book" panose="020B0503020102020204" pitchFamily="34" charset="0"/>
                <a:ea typeface="Franklin Gothic Book" panose="020B0503020102020204" pitchFamily="34" charset="0"/>
                <a:cs typeface="Times New Roman" panose="02020603050405020304" pitchFamily="18" charset="0"/>
              </a:rPr>
              <a:t>ie</a:t>
            </a:r>
            <a:r>
              <a:rPr lang="en-US" sz="1400" dirty="0">
                <a:latin typeface="Franklin Gothic Book" panose="020B0503020102020204" pitchFamily="34" charset="0"/>
                <a:ea typeface="Franklin Gothic Book" panose="020B0503020102020204" pitchFamily="34" charset="0"/>
                <a:cs typeface="Times New Roman" panose="02020603050405020304" pitchFamily="18" charset="0"/>
              </a:rPr>
              <a:t> Name, personal address or phone number changes</a:t>
            </a:r>
            <a:r>
              <a:rPr lang="en-US" sz="1600" dirty="0">
                <a:latin typeface="Franklin Gothic Book" panose="020B0503020102020204" pitchFamily="34" charset="0"/>
                <a:ea typeface="Franklin Gothic Book" panose="020B0503020102020204" pitchFamily="34" charset="0"/>
                <a:cs typeface="Times New Roman" panose="02020603050405020304" pitchFamily="18" charset="0"/>
              </a:rPr>
              <a:t>).</a:t>
            </a:r>
          </a:p>
        </p:txBody>
      </p:sp>
      <p:sp>
        <p:nvSpPr>
          <p:cNvPr id="11" name="Subtitle 2">
            <a:extLst>
              <a:ext uri="{FF2B5EF4-FFF2-40B4-BE49-F238E27FC236}">
                <a16:creationId xmlns:a16="http://schemas.microsoft.com/office/drawing/2014/main" id="{8414C38E-1D55-EC18-7B13-325F71698D2C}"/>
              </a:ext>
            </a:extLst>
          </p:cNvPr>
          <p:cNvSpPr txBox="1">
            <a:spLocks/>
          </p:cNvSpPr>
          <p:nvPr/>
        </p:nvSpPr>
        <p:spPr>
          <a:xfrm>
            <a:off x="531222" y="2209211"/>
            <a:ext cx="11094720" cy="4583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7000"/>
              </a:lnSpc>
              <a:spcBef>
                <a:spcPts val="1200"/>
              </a:spcBef>
              <a:buFont typeface="Wingdings" panose="05000000000000000000" pitchFamily="2" charset="2"/>
              <a:buChar char="ü"/>
            </a:pPr>
            <a:r>
              <a:rPr lang="en-US" sz="1600" dirty="0">
                <a:latin typeface="Franklin Gothic Book" panose="020B0503020102020204" pitchFamily="34" charset="0"/>
                <a:ea typeface="Franklin Gothic Book" panose="020B0503020102020204" pitchFamily="34" charset="0"/>
                <a:cs typeface="Times New Roman" panose="02020603050405020304" pitchFamily="18" charset="0"/>
              </a:rPr>
              <a:t>Ensure you or a representative has access to Clearspend.</a:t>
            </a:r>
          </a:p>
        </p:txBody>
      </p:sp>
      <p:sp>
        <p:nvSpPr>
          <p:cNvPr id="17" name="Scroll: Horizontal 16">
            <a:extLst>
              <a:ext uri="{FF2B5EF4-FFF2-40B4-BE49-F238E27FC236}">
                <a16:creationId xmlns:a16="http://schemas.microsoft.com/office/drawing/2014/main" id="{C0B26EA1-DF30-42A0-B424-7770E7F0BE04}"/>
              </a:ext>
            </a:extLst>
          </p:cNvPr>
          <p:cNvSpPr/>
          <p:nvPr/>
        </p:nvSpPr>
        <p:spPr>
          <a:xfrm>
            <a:off x="674901" y="3974855"/>
            <a:ext cx="8000491" cy="1306462"/>
          </a:xfrm>
          <a:prstGeom prst="horizontalScroll">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l">
              <a:lnSpc>
                <a:spcPct val="107000"/>
              </a:lnSpc>
              <a:spcBef>
                <a:spcPts val="1200"/>
              </a:spcBef>
            </a:pPr>
            <a:r>
              <a:rPr lang="en-US" sz="1400" i="1" u="sng" dirty="0">
                <a:solidFill>
                  <a:schemeClr val="accent6">
                    <a:lumMod val="75000"/>
                  </a:schemeClr>
                </a:solidFill>
                <a:latin typeface="Franklin Gothic Book" panose="020B0503020102020204" pitchFamily="34" charset="0"/>
                <a:ea typeface="Franklin Gothic Book" panose="020B0503020102020204" pitchFamily="34" charset="0"/>
                <a:cs typeface="Times New Roman" panose="02020603050405020304" pitchFamily="18" charset="0"/>
              </a:rPr>
              <a:t>Security questions may include</a:t>
            </a:r>
            <a:r>
              <a:rPr lang="en-US" sz="1400" dirty="0">
                <a:solidFill>
                  <a:schemeClr val="accent6">
                    <a:lumMod val="75000"/>
                  </a:schemeClr>
                </a:solidFill>
                <a:latin typeface="Franklin Gothic Book" panose="020B0503020102020204" pitchFamily="34" charset="0"/>
                <a:ea typeface="Franklin Gothic Book" panose="020B0503020102020204" pitchFamily="34" charset="0"/>
                <a:cs typeface="Times New Roman" panose="02020603050405020304" pitchFamily="18" charset="0"/>
              </a:rPr>
              <a:t>:  </a:t>
            </a:r>
          </a:p>
          <a:p>
            <a:pPr>
              <a:lnSpc>
                <a:spcPct val="107000"/>
              </a:lnSpc>
              <a:spcBef>
                <a:spcPts val="1200"/>
              </a:spcBef>
            </a:pPr>
            <a:r>
              <a:rPr lang="en-GB" sz="1400" i="1" dirty="0">
                <a:solidFill>
                  <a:schemeClr val="accent6">
                    <a:lumMod val="75000"/>
                  </a:schemeClr>
                </a:solidFill>
                <a:latin typeface="Franklin Gothic Book" panose="020B0503020102020204" pitchFamily="34" charset="0"/>
              </a:rPr>
              <a:t>Your name, card number, cardholder address, verification of a recent purchase (check on Clearspend prior to calling) and bank account and sort code of the account paying the direct debit</a:t>
            </a:r>
            <a:endParaRPr lang="en-GB" sz="1400" dirty="0">
              <a:solidFill>
                <a:schemeClr val="accent6">
                  <a:lumMod val="75000"/>
                </a:schemeClr>
              </a:solidFill>
            </a:endParaRPr>
          </a:p>
        </p:txBody>
      </p:sp>
      <p:sp>
        <p:nvSpPr>
          <p:cNvPr id="18" name="Thought Bubble: Cloud 17">
            <a:extLst>
              <a:ext uri="{FF2B5EF4-FFF2-40B4-BE49-F238E27FC236}">
                <a16:creationId xmlns:a16="http://schemas.microsoft.com/office/drawing/2014/main" id="{E2DCE2F5-7DBD-2329-E0AE-D274B700995B}"/>
              </a:ext>
            </a:extLst>
          </p:cNvPr>
          <p:cNvSpPr/>
          <p:nvPr/>
        </p:nvSpPr>
        <p:spPr>
          <a:xfrm>
            <a:off x="9329985" y="2418144"/>
            <a:ext cx="2426586" cy="2258007"/>
          </a:xfrm>
          <a:prstGeom prst="cloudCallout">
            <a:avLst>
              <a:gd name="adj1" fmla="val -92071"/>
              <a:gd name="adj2" fmla="val 11819"/>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lnSpc>
                <a:spcPct val="107000"/>
              </a:lnSpc>
              <a:spcBef>
                <a:spcPts val="1200"/>
              </a:spcBef>
            </a:pPr>
            <a:r>
              <a:rPr lang="en-US" sz="1400" dirty="0">
                <a:solidFill>
                  <a:schemeClr val="accent6">
                    <a:lumMod val="75000"/>
                  </a:schemeClr>
                </a:solidFill>
                <a:latin typeface="Franklin Gothic Book" panose="020B0503020102020204" pitchFamily="34" charset="0"/>
                <a:ea typeface="Franklin Gothic Book" panose="020B0503020102020204" pitchFamily="34" charset="0"/>
                <a:cs typeface="Times New Roman" panose="02020603050405020304" pitchFamily="18" charset="0"/>
              </a:rPr>
              <a:t>Please ensure you make a note of the telephone number on the back of your card.</a:t>
            </a:r>
          </a:p>
          <a:p>
            <a:pPr algn="ctr">
              <a:lnSpc>
                <a:spcPct val="107000"/>
              </a:lnSpc>
              <a:spcBef>
                <a:spcPts val="1200"/>
              </a:spcBef>
            </a:pPr>
            <a:r>
              <a:rPr lang="en-US" sz="1400" dirty="0">
                <a:solidFill>
                  <a:schemeClr val="accent6">
                    <a:lumMod val="75000"/>
                  </a:schemeClr>
                </a:solidFill>
                <a:latin typeface="Franklin Gothic Book" panose="020B0503020102020204" pitchFamily="34" charset="0"/>
                <a:ea typeface="Franklin Gothic Book" panose="020B0503020102020204" pitchFamily="34" charset="0"/>
                <a:cs typeface="Times New Roman" panose="02020603050405020304" pitchFamily="18" charset="0"/>
              </a:rPr>
              <a:t>(</a:t>
            </a:r>
            <a:r>
              <a:rPr lang="en-GB" sz="1400" dirty="0">
                <a:solidFill>
                  <a:schemeClr val="accent6">
                    <a:lumMod val="75000"/>
                  </a:schemeClr>
                </a:solidFill>
                <a:latin typeface="Franklin Gothic Book" panose="020B0503020102020204" pitchFamily="34" charset="0"/>
                <a:ea typeface="Franklin Gothic Book" panose="020B0503020102020204" pitchFamily="34" charset="0"/>
                <a:cs typeface="Times New Roman" panose="02020603050405020304" pitchFamily="18" charset="0"/>
              </a:rPr>
              <a:t>0370 909 3702)</a:t>
            </a:r>
            <a:r>
              <a:rPr lang="en-US" sz="1400" dirty="0">
                <a:solidFill>
                  <a:schemeClr val="accent6">
                    <a:lumMod val="75000"/>
                  </a:schemeClr>
                </a:solidFill>
                <a:latin typeface="Franklin Gothic Book" panose="020B0503020102020204" pitchFamily="34" charset="0"/>
                <a:ea typeface="Franklin Gothic Book" panose="020B0503020102020204" pitchFamily="34" charset="0"/>
                <a:cs typeface="Times New Roman" panose="02020603050405020304" pitchFamily="18" charset="0"/>
              </a:rPr>
              <a:t>.</a:t>
            </a:r>
            <a:endParaRPr lang="en-US" sz="2400" dirty="0">
              <a:solidFill>
                <a:schemeClr val="accent6">
                  <a:lumMod val="75000"/>
                </a:schemeClr>
              </a:solidFill>
              <a:latin typeface="Franklin Gothic Book" panose="020B0503020102020204" pitchFamily="34" charset="0"/>
              <a:ea typeface="Franklin Gothic Book" panose="020B0503020102020204" pitchFamily="34" charset="0"/>
              <a:cs typeface="Times New Roman" panose="02020603050405020304" pitchFamily="18" charset="0"/>
            </a:endParaRPr>
          </a:p>
        </p:txBody>
      </p:sp>
    </p:spTree>
    <p:extLst>
      <p:ext uri="{BB962C8B-B14F-4D97-AF65-F5344CB8AC3E}">
        <p14:creationId xmlns:p14="http://schemas.microsoft.com/office/powerpoint/2010/main" val="179948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31" presetClass="entr" presetSubtype="0" fill="hold" grpId="0" nodeType="withEffect">
                                  <p:stCondLst>
                                    <p:cond delay="500"/>
                                  </p:stCondLst>
                                  <p:childTnLst>
                                    <p:set>
                                      <p:cBhvr>
                                        <p:cTn id="34" dur="1" fill="hold">
                                          <p:stCondLst>
                                            <p:cond delay="0"/>
                                          </p:stCondLst>
                                        </p:cTn>
                                        <p:tgtEl>
                                          <p:spTgt spid="18"/>
                                        </p:tgtEl>
                                        <p:attrNameLst>
                                          <p:attrName>style.visibility</p:attrName>
                                        </p:attrNameLst>
                                      </p:cBhvr>
                                      <p:to>
                                        <p:strVal val="visible"/>
                                      </p:to>
                                    </p:set>
                                    <p:anim calcmode="lin" valueType="num">
                                      <p:cBhvr>
                                        <p:cTn id="35" dur="10" fill="hold"/>
                                        <p:tgtEl>
                                          <p:spTgt spid="18"/>
                                        </p:tgtEl>
                                        <p:attrNameLst>
                                          <p:attrName>ppt_w</p:attrName>
                                        </p:attrNameLst>
                                      </p:cBhvr>
                                      <p:tavLst>
                                        <p:tav tm="0">
                                          <p:val>
                                            <p:fltVal val="0"/>
                                          </p:val>
                                        </p:tav>
                                        <p:tav tm="100000">
                                          <p:val>
                                            <p:strVal val="#ppt_w"/>
                                          </p:val>
                                        </p:tav>
                                      </p:tavLst>
                                    </p:anim>
                                    <p:anim calcmode="lin" valueType="num">
                                      <p:cBhvr>
                                        <p:cTn id="36" dur="10" fill="hold"/>
                                        <p:tgtEl>
                                          <p:spTgt spid="18"/>
                                        </p:tgtEl>
                                        <p:attrNameLst>
                                          <p:attrName>ppt_h</p:attrName>
                                        </p:attrNameLst>
                                      </p:cBhvr>
                                      <p:tavLst>
                                        <p:tav tm="0">
                                          <p:val>
                                            <p:fltVal val="0"/>
                                          </p:val>
                                        </p:tav>
                                        <p:tav tm="100000">
                                          <p:val>
                                            <p:strVal val="#ppt_h"/>
                                          </p:val>
                                        </p:tav>
                                      </p:tavLst>
                                    </p:anim>
                                    <p:anim calcmode="lin" valueType="num">
                                      <p:cBhvr>
                                        <p:cTn id="37" dur="10" fill="hold"/>
                                        <p:tgtEl>
                                          <p:spTgt spid="18"/>
                                        </p:tgtEl>
                                        <p:attrNameLst>
                                          <p:attrName>style.rotation</p:attrName>
                                        </p:attrNameLst>
                                      </p:cBhvr>
                                      <p:tavLst>
                                        <p:tav tm="0">
                                          <p:val>
                                            <p:fltVal val="90"/>
                                          </p:val>
                                        </p:tav>
                                        <p:tav tm="100000">
                                          <p:val>
                                            <p:fltVal val="0"/>
                                          </p:val>
                                        </p:tav>
                                      </p:tavLst>
                                    </p:anim>
                                    <p:animEffect transition="in" filter="fade">
                                      <p:cBhvr>
                                        <p:cTn id="38" dur="1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barn(outVertical)">
                                      <p:cBhvr>
                                        <p:cTn id="43" dur="5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4" grpId="0"/>
      <p:bldP spid="9" grpId="0"/>
      <p:bldP spid="4" grpId="0"/>
      <p:bldP spid="5" grpId="0"/>
      <p:bldP spid="10" grpId="0"/>
      <p:bldP spid="11" grpId="0"/>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F84CB-8CBE-47D7-644C-F23375BBA47F}"/>
              </a:ext>
            </a:extLst>
          </p:cNvPr>
          <p:cNvSpPr>
            <a:spLocks noGrp="1"/>
          </p:cNvSpPr>
          <p:nvPr>
            <p:ph type="title"/>
          </p:nvPr>
        </p:nvSpPr>
        <p:spPr>
          <a:xfrm>
            <a:off x="0" y="182880"/>
            <a:ext cx="12192000" cy="790168"/>
          </a:xfrm>
        </p:spPr>
        <p:txBody>
          <a:bodyPr>
            <a:normAutofit/>
          </a:bodyPr>
          <a:lstStyle/>
          <a:p>
            <a:pPr algn="ctr"/>
            <a:r>
              <a:rPr lang="en-GB" sz="4000" dirty="0">
                <a:latin typeface="Franklin Gothic Book" panose="020B0503020102020204" pitchFamily="34" charset="0"/>
              </a:rPr>
              <a:t>BUSINESS SERVICES:  NATWEST &amp; BANKLINE</a:t>
            </a:r>
          </a:p>
        </p:txBody>
      </p:sp>
      <p:sp>
        <p:nvSpPr>
          <p:cNvPr id="9" name="Subtitle 2">
            <a:extLst>
              <a:ext uri="{FF2B5EF4-FFF2-40B4-BE49-F238E27FC236}">
                <a16:creationId xmlns:a16="http://schemas.microsoft.com/office/drawing/2014/main" id="{D0E9DF4B-4232-2DD8-821A-766EF910857A}"/>
              </a:ext>
            </a:extLst>
          </p:cNvPr>
          <p:cNvSpPr txBox="1">
            <a:spLocks/>
          </p:cNvSpPr>
          <p:nvPr/>
        </p:nvSpPr>
        <p:spPr>
          <a:xfrm>
            <a:off x="506042" y="4842599"/>
            <a:ext cx="11094720" cy="38533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285750" indent="-285750" algn="just">
              <a:lnSpc>
                <a:spcPct val="107000"/>
              </a:lnSpc>
              <a:spcAft>
                <a:spcPts val="800"/>
              </a:spcAft>
              <a:buFont typeface="Wingdings" panose="05000000000000000000" pitchFamily="2" charset="2"/>
              <a:buChar char="Ø"/>
            </a:pPr>
            <a:r>
              <a:rPr lang="en-US" sz="1400" dirty="0">
                <a:solidFill>
                  <a:schemeClr val="tx1"/>
                </a:solidFill>
                <a:latin typeface="Franklin Gothic Book" panose="020B0503020102020204" pitchFamily="34" charset="0"/>
                <a:cs typeface="Times New Roman" panose="02020603050405020304" pitchFamily="18" charset="0"/>
              </a:rPr>
              <a:t>Payment limits: Limits are set according to your RCO forms. Temporary or permanent changes can be made.</a:t>
            </a:r>
          </a:p>
        </p:txBody>
      </p:sp>
      <p:sp>
        <p:nvSpPr>
          <p:cNvPr id="3" name="Subtitle 2">
            <a:extLst>
              <a:ext uri="{FF2B5EF4-FFF2-40B4-BE49-F238E27FC236}">
                <a16:creationId xmlns:a16="http://schemas.microsoft.com/office/drawing/2014/main" id="{2E3EA8C8-C814-2ABE-E94C-E606E2074004}"/>
              </a:ext>
            </a:extLst>
          </p:cNvPr>
          <p:cNvSpPr txBox="1">
            <a:spLocks/>
          </p:cNvSpPr>
          <p:nvPr/>
        </p:nvSpPr>
        <p:spPr>
          <a:xfrm>
            <a:off x="-19050" y="1124939"/>
            <a:ext cx="12192000" cy="39084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nSpc>
                <a:spcPct val="107000"/>
              </a:lnSpc>
              <a:spcBef>
                <a:spcPts val="1200"/>
              </a:spcBef>
              <a:buFont typeface="Wingdings" panose="05000000000000000000" pitchFamily="2" charset="2"/>
              <a:buChar char="v"/>
            </a:pPr>
            <a:r>
              <a:rPr lang="en-US" sz="2000" kern="0" dirty="0">
                <a:solidFill>
                  <a:srgbClr val="1F497D"/>
                </a:solidFill>
                <a:latin typeface="Franklin Gothic Book" panose="020B0503020102020204" pitchFamily="34" charset="0"/>
                <a:ea typeface="Times New Roman" panose="02020603050405020304" pitchFamily="18" charset="0"/>
                <a:cs typeface="Times New Roman" panose="02020603050405020304" pitchFamily="18" charset="0"/>
              </a:rPr>
              <a:t>HOW BUSINESS SERVICES CAN HELP</a:t>
            </a:r>
            <a:r>
              <a:rPr lang="en-US" sz="2000" dirty="0">
                <a:latin typeface="Franklin Gothic Book" panose="020B0503020102020204" pitchFamily="34" charset="0"/>
                <a:ea typeface="Franklin Gothic Book" panose="020B0503020102020204" pitchFamily="34" charset="0"/>
                <a:cs typeface="Times New Roman" panose="02020603050405020304" pitchFamily="18" charset="0"/>
              </a:rPr>
              <a:t> </a:t>
            </a:r>
            <a:endParaRPr lang="en-US" sz="2000" dirty="0">
              <a:solidFill>
                <a:schemeClr val="tx1"/>
              </a:solidFill>
              <a:latin typeface="Franklin Gothic Book" panose="020B050302010202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F7929B8D-554B-FB0E-7387-F674FD7F12BF}"/>
              </a:ext>
            </a:extLst>
          </p:cNvPr>
          <p:cNvPicPr>
            <a:picLocks noChangeAspect="1"/>
          </p:cNvPicPr>
          <p:nvPr/>
        </p:nvPicPr>
        <p:blipFill>
          <a:blip r:embed="rId3"/>
          <a:stretch>
            <a:fillRect/>
          </a:stretch>
        </p:blipFill>
        <p:spPr>
          <a:xfrm>
            <a:off x="9996117" y="5788662"/>
            <a:ext cx="1943371" cy="638264"/>
          </a:xfrm>
          <a:prstGeom prst="rect">
            <a:avLst/>
          </a:prstGeom>
        </p:spPr>
      </p:pic>
      <p:sp>
        <p:nvSpPr>
          <p:cNvPr id="8" name="Subtitle 2">
            <a:extLst>
              <a:ext uri="{FF2B5EF4-FFF2-40B4-BE49-F238E27FC236}">
                <a16:creationId xmlns:a16="http://schemas.microsoft.com/office/drawing/2014/main" id="{287915B3-7DEE-F317-6E9D-88A474538938}"/>
              </a:ext>
            </a:extLst>
          </p:cNvPr>
          <p:cNvSpPr txBox="1">
            <a:spLocks/>
          </p:cNvSpPr>
          <p:nvPr/>
        </p:nvSpPr>
        <p:spPr>
          <a:xfrm>
            <a:off x="3265290" y="2057449"/>
            <a:ext cx="8415722" cy="59714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285750" indent="-285750" algn="just">
              <a:lnSpc>
                <a:spcPct val="107000"/>
              </a:lnSpc>
              <a:spcAft>
                <a:spcPts val="800"/>
              </a:spcAft>
              <a:buFont typeface="Wingdings" panose="05000000000000000000" pitchFamily="2" charset="2"/>
              <a:buChar char="Ø"/>
            </a:pPr>
            <a:r>
              <a:rPr lang="en-US" sz="1400" dirty="0">
                <a:solidFill>
                  <a:schemeClr val="tx1"/>
                </a:solidFill>
                <a:latin typeface="Franklin Gothic Book" panose="020B0503020102020204" pitchFamily="34" charset="0"/>
                <a:cs typeface="Times New Roman" panose="02020603050405020304" pitchFamily="18" charset="0"/>
              </a:rPr>
              <a:t>Schools elect an approved panel of signatories </a:t>
            </a:r>
            <a:r>
              <a:rPr lang="en-GB" sz="1400" dirty="0">
                <a:solidFill>
                  <a:schemeClr val="tx1"/>
                </a:solidFill>
                <a:latin typeface="Franklin Gothic Book" panose="020B0503020102020204" pitchFamily="34" charset="0"/>
                <a:cs typeface="Times New Roman" panose="02020603050405020304" pitchFamily="18" charset="0"/>
              </a:rPr>
              <a:t>(</a:t>
            </a:r>
            <a:r>
              <a:rPr lang="en-GB" sz="1400" dirty="0" err="1">
                <a:solidFill>
                  <a:schemeClr val="tx1"/>
                </a:solidFill>
                <a:latin typeface="Franklin Gothic Book" panose="020B0503020102020204" pitchFamily="34" charset="0"/>
                <a:cs typeface="Times New Roman" panose="02020603050405020304" pitchFamily="18" charset="0"/>
              </a:rPr>
              <a:t>ie</a:t>
            </a:r>
            <a:r>
              <a:rPr lang="en-GB" sz="1400" dirty="0">
                <a:solidFill>
                  <a:schemeClr val="tx1"/>
                </a:solidFill>
                <a:latin typeface="Franklin Gothic Book" panose="020B0503020102020204" pitchFamily="34" charset="0"/>
                <a:cs typeface="Times New Roman" panose="02020603050405020304" pitchFamily="18" charset="0"/>
              </a:rPr>
              <a:t> sign letters to the bank for a change of school name or address, fraudulent activity and sign cheques)</a:t>
            </a:r>
            <a:r>
              <a:rPr lang="en-US" sz="1400" dirty="0">
                <a:solidFill>
                  <a:schemeClr val="tx1"/>
                </a:solidFill>
                <a:latin typeface="Franklin Gothic Book" panose="020B0503020102020204" pitchFamily="34" charset="0"/>
                <a:cs typeface="Times New Roman" panose="02020603050405020304" pitchFamily="18" charset="0"/>
              </a:rPr>
              <a:t>.</a:t>
            </a:r>
          </a:p>
        </p:txBody>
      </p:sp>
      <p:sp>
        <p:nvSpPr>
          <p:cNvPr id="11" name="Subtitle 2">
            <a:extLst>
              <a:ext uri="{FF2B5EF4-FFF2-40B4-BE49-F238E27FC236}">
                <a16:creationId xmlns:a16="http://schemas.microsoft.com/office/drawing/2014/main" id="{35A0F142-276C-F593-439C-17C6AF99B05E}"/>
              </a:ext>
            </a:extLst>
          </p:cNvPr>
          <p:cNvSpPr txBox="1">
            <a:spLocks/>
          </p:cNvSpPr>
          <p:nvPr/>
        </p:nvSpPr>
        <p:spPr>
          <a:xfrm>
            <a:off x="3265290" y="2965371"/>
            <a:ext cx="8766469" cy="38533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285750" indent="-285750" algn="just">
              <a:lnSpc>
                <a:spcPct val="107000"/>
              </a:lnSpc>
              <a:spcAft>
                <a:spcPts val="800"/>
              </a:spcAft>
              <a:buFont typeface="Wingdings" panose="05000000000000000000" pitchFamily="2" charset="2"/>
              <a:buChar char="Ø"/>
            </a:pPr>
            <a:r>
              <a:rPr lang="en-US" sz="1400" dirty="0">
                <a:solidFill>
                  <a:schemeClr val="tx1"/>
                </a:solidFill>
                <a:latin typeface="Franklin Gothic Book" panose="020B0503020102020204" pitchFamily="34" charset="0"/>
                <a:cs typeface="Times New Roman" panose="02020603050405020304" pitchFamily="18" charset="0"/>
              </a:rPr>
              <a:t>Schools </a:t>
            </a:r>
            <a:r>
              <a:rPr lang="en-GB" sz="1400" dirty="0">
                <a:solidFill>
                  <a:schemeClr val="tx1"/>
                </a:solidFill>
                <a:latin typeface="Franklin Gothic Book" panose="020B0503020102020204" pitchFamily="34" charset="0"/>
                <a:cs typeface="Times New Roman" panose="02020603050405020304" pitchFamily="18" charset="0"/>
              </a:rPr>
              <a:t>elect key members to have access to Bankline (NatWest portal) to manage the imprest account online.</a:t>
            </a:r>
            <a:endParaRPr lang="en-US" sz="1200" dirty="0">
              <a:solidFill>
                <a:schemeClr val="tx1"/>
              </a:solidFill>
              <a:latin typeface="Franklin Gothic Book" panose="020B050302010202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A40E86A0-7376-3643-DCA3-40A8B2665F7D}"/>
              </a:ext>
            </a:extLst>
          </p:cNvPr>
          <p:cNvSpPr txBox="1">
            <a:spLocks/>
          </p:cNvSpPr>
          <p:nvPr/>
        </p:nvSpPr>
        <p:spPr>
          <a:xfrm>
            <a:off x="493342" y="5260794"/>
            <a:ext cx="7646611" cy="55221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285750" indent="-285750" algn="just">
              <a:lnSpc>
                <a:spcPct val="107000"/>
              </a:lnSpc>
              <a:spcAft>
                <a:spcPts val="800"/>
              </a:spcAft>
              <a:buFont typeface="Wingdings" panose="05000000000000000000" pitchFamily="2" charset="2"/>
              <a:buChar char="Ø"/>
            </a:pPr>
            <a:r>
              <a:rPr lang="en-US" sz="1400" dirty="0">
                <a:solidFill>
                  <a:schemeClr val="tx1"/>
                </a:solidFill>
                <a:latin typeface="Franklin Gothic Book" panose="020B0503020102020204" pitchFamily="34" charset="0"/>
                <a:cs typeface="Times New Roman" panose="02020603050405020304" pitchFamily="18" charset="0"/>
              </a:rPr>
              <a:t>Update user profiles, unlock accounts (there is a self serve function available), order new/replacement cards, cards readers, closure of Bankline user access.</a:t>
            </a:r>
          </a:p>
        </p:txBody>
      </p:sp>
      <p:sp>
        <p:nvSpPr>
          <p:cNvPr id="18" name="Speech Bubble: Rectangle with Corners Rounded 17">
            <a:extLst>
              <a:ext uri="{FF2B5EF4-FFF2-40B4-BE49-F238E27FC236}">
                <a16:creationId xmlns:a16="http://schemas.microsoft.com/office/drawing/2014/main" id="{76BBFEC7-58D0-EF98-5336-C32220DAE153}"/>
              </a:ext>
            </a:extLst>
          </p:cNvPr>
          <p:cNvSpPr/>
          <p:nvPr/>
        </p:nvSpPr>
        <p:spPr>
          <a:xfrm>
            <a:off x="8762801" y="3320932"/>
            <a:ext cx="1440010" cy="1299915"/>
          </a:xfrm>
          <a:prstGeom prst="wedgeRoundRectCallout">
            <a:avLst>
              <a:gd name="adj1" fmla="val -108404"/>
              <a:gd name="adj2" fmla="val -16559"/>
              <a:gd name="adj3" fmla="val 16667"/>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1200" dirty="0">
                <a:solidFill>
                  <a:schemeClr val="tx1"/>
                </a:solidFill>
              </a:rPr>
              <a:t>Our recommendation is each school has two Admin users and two Auth users.</a:t>
            </a:r>
          </a:p>
        </p:txBody>
      </p:sp>
      <p:sp>
        <p:nvSpPr>
          <p:cNvPr id="5" name="Subtitle 2">
            <a:extLst>
              <a:ext uri="{FF2B5EF4-FFF2-40B4-BE49-F238E27FC236}">
                <a16:creationId xmlns:a16="http://schemas.microsoft.com/office/drawing/2014/main" id="{8A9287B2-A4E9-1152-1A01-7DEC4A57DC30}"/>
              </a:ext>
            </a:extLst>
          </p:cNvPr>
          <p:cNvSpPr txBox="1">
            <a:spLocks/>
          </p:cNvSpPr>
          <p:nvPr/>
        </p:nvSpPr>
        <p:spPr>
          <a:xfrm>
            <a:off x="187104" y="5671440"/>
            <a:ext cx="10184822" cy="39842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R="377190" algn="just">
              <a:lnSpc>
                <a:spcPts val="50"/>
              </a:lnSpc>
              <a:spcAft>
                <a:spcPts val="800"/>
              </a:spcAft>
            </a:pPr>
            <a:endParaRPr lang="en-GB" sz="1600" b="1" dirty="0">
              <a:latin typeface="Franklin Gothic Book" panose="020B0503020102020204" pitchFamily="34" charset="0"/>
              <a:ea typeface="Franklin Gothic Book" panose="020B0503020102020204" pitchFamily="34" charset="0"/>
              <a:cs typeface="Times New Roman" panose="02020603050405020304" pitchFamily="18" charset="0"/>
            </a:endParaRPr>
          </a:p>
        </p:txBody>
      </p:sp>
      <p:sp>
        <p:nvSpPr>
          <p:cNvPr id="10" name="Speech Bubble: Rectangle with Corners Rounded 9">
            <a:extLst>
              <a:ext uri="{FF2B5EF4-FFF2-40B4-BE49-F238E27FC236}">
                <a16:creationId xmlns:a16="http://schemas.microsoft.com/office/drawing/2014/main" id="{51A8BEC5-DC70-4E55-3990-FF63E053B0AD}"/>
              </a:ext>
            </a:extLst>
          </p:cNvPr>
          <p:cNvSpPr/>
          <p:nvPr/>
        </p:nvSpPr>
        <p:spPr>
          <a:xfrm>
            <a:off x="331694" y="5981005"/>
            <a:ext cx="9333277" cy="551005"/>
          </a:xfrm>
          <a:prstGeom prst="wedgeRoundRectCallout">
            <a:avLst>
              <a:gd name="adj1" fmla="val 6954"/>
              <a:gd name="adj2" fmla="val -42499"/>
              <a:gd name="adj3" fmla="val 16667"/>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377190" lvl="1">
              <a:spcAft>
                <a:spcPts val="800"/>
              </a:spcAft>
            </a:pPr>
            <a:r>
              <a:rPr lang="en-GB" sz="1600"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rPr>
              <a:t>Unfortunately Business Services are unable to assist with any queries relating to FMS and BACS.</a:t>
            </a:r>
          </a:p>
        </p:txBody>
      </p:sp>
      <p:sp>
        <p:nvSpPr>
          <p:cNvPr id="13" name="Speech Bubble: Rectangle with Corners Rounded 12">
            <a:extLst>
              <a:ext uri="{FF2B5EF4-FFF2-40B4-BE49-F238E27FC236}">
                <a16:creationId xmlns:a16="http://schemas.microsoft.com/office/drawing/2014/main" id="{9B713434-F5C4-7459-F232-5224FDF52FF0}"/>
              </a:ext>
            </a:extLst>
          </p:cNvPr>
          <p:cNvSpPr/>
          <p:nvPr/>
        </p:nvSpPr>
        <p:spPr>
          <a:xfrm>
            <a:off x="6229869" y="1119237"/>
            <a:ext cx="4302177" cy="560218"/>
          </a:xfrm>
          <a:prstGeom prst="wedgeRoundRectCallout">
            <a:avLst>
              <a:gd name="adj1" fmla="val -66130"/>
              <a:gd name="adj2" fmla="val -6243"/>
              <a:gd name="adj3" fmla="val 16667"/>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nSpc>
                <a:spcPct val="50000"/>
              </a:lnSpc>
              <a:spcBef>
                <a:spcPts val="1200"/>
              </a:spcBef>
            </a:pPr>
            <a:r>
              <a:rPr lang="en-GB" u="sng" dirty="0">
                <a:solidFill>
                  <a:srgbClr val="4472C4"/>
                </a:solidFill>
                <a:latin typeface="Franklin Gothic Book" panose="020B0503020102020204" pitchFamily="34" charset="0"/>
                <a:ea typeface="Calibri" panose="020F0502020204030204" pitchFamily="34" charset="0"/>
                <a:cs typeface="Times New Roman" panose="02020603050405020304" pitchFamily="18" charset="0"/>
              </a:rPr>
              <a:t>Business.Services@wokingham.gov.uk</a:t>
            </a:r>
            <a:endParaRPr lang="en-GB" dirty="0">
              <a:latin typeface="Franklin Gothic Book" panose="020B0503020102020204" pitchFamily="34" charset="0"/>
              <a:ea typeface="Calibri" panose="020F0502020204030204" pitchFamily="34" charset="0"/>
              <a:cs typeface="Times New Roman" panose="02020603050405020304" pitchFamily="18" charset="0"/>
            </a:endParaRPr>
          </a:p>
        </p:txBody>
      </p:sp>
      <p:pic>
        <p:nvPicPr>
          <p:cNvPr id="16" name="Graphic 1" descr="Email with solid fill">
            <a:extLst>
              <a:ext uri="{FF2B5EF4-FFF2-40B4-BE49-F238E27FC236}">
                <a16:creationId xmlns:a16="http://schemas.microsoft.com/office/drawing/2014/main" id="{A6E56C43-A783-DA53-DFA3-5EFCC67E3CE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23439" y="983363"/>
            <a:ext cx="700337" cy="700337"/>
          </a:xfrm>
          <a:prstGeom prst="rect">
            <a:avLst/>
          </a:prstGeom>
        </p:spPr>
      </p:pic>
      <p:sp>
        <p:nvSpPr>
          <p:cNvPr id="17" name="Arrow: Right 16">
            <a:extLst>
              <a:ext uri="{FF2B5EF4-FFF2-40B4-BE49-F238E27FC236}">
                <a16:creationId xmlns:a16="http://schemas.microsoft.com/office/drawing/2014/main" id="{0B3791E9-0F5E-69C4-6CCC-C8E05F30B5F1}"/>
              </a:ext>
            </a:extLst>
          </p:cNvPr>
          <p:cNvSpPr/>
          <p:nvPr/>
        </p:nvSpPr>
        <p:spPr>
          <a:xfrm>
            <a:off x="466028" y="1768225"/>
            <a:ext cx="2513358" cy="8772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n-US" u="sng" dirty="0">
                <a:solidFill>
                  <a:schemeClr val="bg1"/>
                </a:solidFill>
                <a:latin typeface="Franklin Gothic Book" panose="020B0503020102020204" pitchFamily="34" charset="0"/>
                <a:cs typeface="Times New Roman" panose="02020603050405020304" pitchFamily="18" charset="0"/>
              </a:rPr>
              <a:t>NatWest Signatories:</a:t>
            </a:r>
          </a:p>
        </p:txBody>
      </p:sp>
      <p:sp>
        <p:nvSpPr>
          <p:cNvPr id="19" name="Arrow: Right 18">
            <a:extLst>
              <a:ext uri="{FF2B5EF4-FFF2-40B4-BE49-F238E27FC236}">
                <a16:creationId xmlns:a16="http://schemas.microsoft.com/office/drawing/2014/main" id="{EB4506DE-0CC9-29D4-BFDE-2FF2E1880A06}"/>
              </a:ext>
            </a:extLst>
          </p:cNvPr>
          <p:cNvSpPr/>
          <p:nvPr/>
        </p:nvSpPr>
        <p:spPr>
          <a:xfrm>
            <a:off x="466028" y="2696498"/>
            <a:ext cx="2513358" cy="8772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Bef>
                <a:spcPts val="1200"/>
              </a:spcBef>
            </a:pPr>
            <a:r>
              <a:rPr lang="en-US" u="sng" dirty="0">
                <a:solidFill>
                  <a:schemeClr val="bg1"/>
                </a:solidFill>
                <a:latin typeface="Franklin Gothic Book" panose="020B0503020102020204" pitchFamily="34" charset="0"/>
                <a:cs typeface="Times New Roman" panose="02020603050405020304" pitchFamily="18" charset="0"/>
              </a:rPr>
              <a:t>NatWest Bankline</a:t>
            </a:r>
            <a:r>
              <a:rPr lang="en-US" sz="1800" dirty="0">
                <a:solidFill>
                  <a:schemeClr val="bg1"/>
                </a:solidFill>
                <a:latin typeface="Franklin Gothic Book" panose="020B0503020102020204" pitchFamily="34" charset="0"/>
                <a:ea typeface="Franklin Gothic Book" panose="020B0503020102020204" pitchFamily="34" charset="0"/>
                <a:cs typeface="Times New Roman" panose="02020603050405020304" pitchFamily="18" charset="0"/>
              </a:rPr>
              <a:t>:</a:t>
            </a:r>
          </a:p>
        </p:txBody>
      </p:sp>
      <p:graphicFrame>
        <p:nvGraphicFramePr>
          <p:cNvPr id="23" name="Table 23">
            <a:extLst>
              <a:ext uri="{FF2B5EF4-FFF2-40B4-BE49-F238E27FC236}">
                <a16:creationId xmlns:a16="http://schemas.microsoft.com/office/drawing/2014/main" id="{A4BBD17B-BAF3-9F39-45E2-F199F58AA5F4}"/>
              </a:ext>
            </a:extLst>
          </p:cNvPr>
          <p:cNvGraphicFramePr>
            <a:graphicFrameLocks noGrp="1"/>
          </p:cNvGraphicFramePr>
          <p:nvPr>
            <p:extLst>
              <p:ext uri="{D42A27DB-BD31-4B8C-83A1-F6EECF244321}">
                <p14:modId xmlns:p14="http://schemas.microsoft.com/office/powerpoint/2010/main" val="560492037"/>
              </p:ext>
            </p:extLst>
          </p:nvPr>
        </p:nvGraphicFramePr>
        <p:xfrm>
          <a:off x="493342" y="3676061"/>
          <a:ext cx="7341516" cy="915939"/>
        </p:xfrm>
        <a:graphic>
          <a:graphicData uri="http://schemas.openxmlformats.org/drawingml/2006/table">
            <a:tbl>
              <a:tblPr firstRow="1" bandRow="1">
                <a:tableStyleId>{00A15C55-8517-42AA-B614-E9B94910E393}</a:tableStyleId>
              </a:tblPr>
              <a:tblGrid>
                <a:gridCol w="1149453">
                  <a:extLst>
                    <a:ext uri="{9D8B030D-6E8A-4147-A177-3AD203B41FA5}">
                      <a16:colId xmlns:a16="http://schemas.microsoft.com/office/drawing/2014/main" val="3055065980"/>
                    </a:ext>
                  </a:extLst>
                </a:gridCol>
                <a:gridCol w="6192063">
                  <a:extLst>
                    <a:ext uri="{9D8B030D-6E8A-4147-A177-3AD203B41FA5}">
                      <a16:colId xmlns:a16="http://schemas.microsoft.com/office/drawing/2014/main" val="4171054097"/>
                    </a:ext>
                  </a:extLst>
                </a:gridCol>
              </a:tblGrid>
              <a:tr h="305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cap="small" baseline="0" dirty="0">
                          <a:solidFill>
                            <a:schemeClr val="tx1"/>
                          </a:solidFill>
                          <a:latin typeface="Franklin Gothic Book" panose="020B0503020102020204" pitchFamily="34" charset="0"/>
                        </a:rPr>
                        <a:t>Role Name</a:t>
                      </a:r>
                      <a:endParaRPr lang="en-GB" sz="1200" cap="small" baseline="0" dirty="0">
                        <a:solidFill>
                          <a:schemeClr val="tx1"/>
                        </a:solidFill>
                        <a:latin typeface="Franklin Gothic Book" panose="020B050302010202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cap="small" baseline="0" dirty="0">
                          <a:solidFill>
                            <a:schemeClr val="tx1"/>
                          </a:solidFill>
                          <a:latin typeface="Franklin Gothic Book" panose="020B0503020102020204" pitchFamily="34" charset="0"/>
                        </a:rPr>
                        <a:t>Privileges</a:t>
                      </a:r>
                      <a:endParaRPr lang="en-GB" sz="1200" b="1" cap="small" baseline="0" dirty="0">
                        <a:solidFill>
                          <a:srgbClr val="00B050"/>
                        </a:solidFill>
                        <a:latin typeface="Franklin Gothic Book" panose="020B0503020102020204" pitchFamily="34" charset="0"/>
                        <a:cs typeface="Times New Roman" panose="02020603050405020304" pitchFamily="18" charset="0"/>
                      </a:endParaRPr>
                    </a:p>
                  </a:txBody>
                  <a:tcPr/>
                </a:tc>
                <a:extLst>
                  <a:ext uri="{0D108BD9-81ED-4DB2-BD59-A6C34878D82A}">
                    <a16:rowId xmlns:a16="http://schemas.microsoft.com/office/drawing/2014/main" val="3462410494"/>
                  </a:ext>
                </a:extLst>
              </a:tr>
              <a:tr h="305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Franklin Gothic Book" panose="020B0503020102020204" pitchFamily="34" charset="0"/>
                        </a:rPr>
                        <a:t>Admin role</a:t>
                      </a:r>
                      <a:endParaRPr lang="en-GB" sz="1200" dirty="0">
                        <a:solidFill>
                          <a:schemeClr val="tx1"/>
                        </a:solidFill>
                        <a:latin typeface="Franklin Gothic Book" panose="020B050302010202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Franklin Gothic Book" panose="020B0503020102020204" pitchFamily="34" charset="0"/>
                        </a:rPr>
                        <a:t>View the account, check payments status and print statements and </a:t>
                      </a:r>
                      <a:r>
                        <a:rPr lang="en-GB" sz="1200" b="1" dirty="0">
                          <a:solidFill>
                            <a:srgbClr val="00B050"/>
                          </a:solidFill>
                          <a:latin typeface="Franklin Gothic Book" panose="020B0503020102020204" pitchFamily="34" charset="0"/>
                        </a:rPr>
                        <a:t>enter payments</a:t>
                      </a:r>
                      <a:endParaRPr lang="en-GB" sz="1200" b="1" dirty="0">
                        <a:solidFill>
                          <a:srgbClr val="00B050"/>
                        </a:solidFill>
                        <a:latin typeface="Franklin Gothic Book" panose="020B0503020102020204" pitchFamily="34" charset="0"/>
                        <a:cs typeface="Times New Roman" panose="02020603050405020304" pitchFamily="18" charset="0"/>
                      </a:endParaRPr>
                    </a:p>
                  </a:txBody>
                  <a:tcPr/>
                </a:tc>
                <a:extLst>
                  <a:ext uri="{0D108BD9-81ED-4DB2-BD59-A6C34878D82A}">
                    <a16:rowId xmlns:a16="http://schemas.microsoft.com/office/drawing/2014/main" val="3242829364"/>
                  </a:ext>
                </a:extLst>
              </a:tr>
              <a:tr h="305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Franklin Gothic Book" panose="020B0503020102020204" pitchFamily="34" charset="0"/>
                        </a:rPr>
                        <a:t>Auth role</a:t>
                      </a:r>
                      <a:endParaRPr lang="en-US" sz="1200" dirty="0">
                        <a:solidFill>
                          <a:schemeClr val="tx1"/>
                        </a:solidFill>
                        <a:latin typeface="Franklin Gothic Book" panose="020B050302010202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Franklin Gothic Book" panose="020B0503020102020204" pitchFamily="34" charset="0"/>
                        </a:rPr>
                        <a:t>View the account, check payments status and print statements and </a:t>
                      </a:r>
                      <a:r>
                        <a:rPr lang="en-GB" sz="1200" b="1" dirty="0">
                          <a:solidFill>
                            <a:srgbClr val="00B050"/>
                          </a:solidFill>
                          <a:latin typeface="Franklin Gothic Book" panose="020B0503020102020204" pitchFamily="34" charset="0"/>
                        </a:rPr>
                        <a:t>authorise payments</a:t>
                      </a:r>
                      <a:endParaRPr lang="en-US" sz="1200" b="1" dirty="0">
                        <a:solidFill>
                          <a:srgbClr val="00B050"/>
                        </a:solidFill>
                        <a:latin typeface="Franklin Gothic Book" panose="020B0503020102020204" pitchFamily="34" charset="0"/>
                        <a:cs typeface="Times New Roman" panose="02020603050405020304" pitchFamily="18" charset="0"/>
                      </a:endParaRPr>
                    </a:p>
                  </a:txBody>
                  <a:tcPr/>
                </a:tc>
                <a:extLst>
                  <a:ext uri="{0D108BD9-81ED-4DB2-BD59-A6C34878D82A}">
                    <a16:rowId xmlns:a16="http://schemas.microsoft.com/office/drawing/2014/main" val="933044909"/>
                  </a:ext>
                </a:extLst>
              </a:tr>
            </a:tbl>
          </a:graphicData>
        </a:graphic>
      </p:graphicFrame>
      <p:sp>
        <p:nvSpPr>
          <p:cNvPr id="26" name="Speech Bubble: Rectangle with Corners Rounded 25">
            <a:extLst>
              <a:ext uri="{FF2B5EF4-FFF2-40B4-BE49-F238E27FC236}">
                <a16:creationId xmlns:a16="http://schemas.microsoft.com/office/drawing/2014/main" id="{F196486B-9337-AF71-0BF9-0A374FCA7657}"/>
              </a:ext>
            </a:extLst>
          </p:cNvPr>
          <p:cNvSpPr/>
          <p:nvPr/>
        </p:nvSpPr>
        <p:spPr>
          <a:xfrm>
            <a:off x="9771529" y="4883371"/>
            <a:ext cx="2150394" cy="1030390"/>
          </a:xfrm>
          <a:prstGeom prst="wedgeRoundRectCallout">
            <a:avLst>
              <a:gd name="adj1" fmla="val -86394"/>
              <a:gd name="adj2" fmla="val -36864"/>
              <a:gd name="adj3" fmla="val 16667"/>
            </a:avLst>
          </a:prstGeom>
          <a:solidFill>
            <a:srgbClr val="00B05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dirty="0">
                <a:solidFill>
                  <a:schemeClr val="tx1"/>
                </a:solidFill>
                <a:latin typeface="Franklin Gothic Book" panose="020B0503020102020204" pitchFamily="34" charset="0"/>
                <a:cs typeface="Times New Roman" panose="02020603050405020304" pitchFamily="18" charset="0"/>
              </a:rPr>
              <a:t>Subject to:</a:t>
            </a:r>
          </a:p>
          <a:p>
            <a:pPr algn="ctr"/>
            <a:r>
              <a:rPr lang="en-US" sz="1200" dirty="0">
                <a:solidFill>
                  <a:schemeClr val="tx1"/>
                </a:solidFill>
                <a:latin typeface="Franklin Gothic Book" panose="020B0503020102020204" pitchFamily="34" charset="0"/>
                <a:cs typeface="Times New Roman" panose="02020603050405020304" pitchFamily="18" charset="0"/>
              </a:rPr>
              <a:t>Head Teacher, WBC </a:t>
            </a:r>
            <a:r>
              <a:rPr lang="en-GB" sz="1200" dirty="0">
                <a:solidFill>
                  <a:schemeClr val="tx1"/>
                </a:solidFill>
                <a:latin typeface="Franklin Gothic Book" panose="020B0503020102020204" pitchFamily="34" charset="0"/>
                <a:cs typeface="Times New Roman" panose="02020603050405020304" pitchFamily="18" charset="0"/>
              </a:rPr>
              <a:t>Senior Finance Specialist (Schools) &amp; </a:t>
            </a:r>
            <a:r>
              <a:rPr lang="en-US" sz="1200" dirty="0">
                <a:solidFill>
                  <a:schemeClr val="tx1"/>
                </a:solidFill>
                <a:latin typeface="Franklin Gothic Book" panose="020B0503020102020204" pitchFamily="34" charset="0"/>
                <a:cs typeface="Times New Roman" panose="02020603050405020304" pitchFamily="18" charset="0"/>
              </a:rPr>
              <a:t>WBC </a:t>
            </a:r>
            <a:r>
              <a:rPr lang="en-GB" sz="1200" dirty="0">
                <a:solidFill>
                  <a:schemeClr val="tx1"/>
                </a:solidFill>
                <a:latin typeface="Franklin Gothic Book" panose="020B0503020102020204" pitchFamily="34" charset="0"/>
                <a:cs typeface="Times New Roman" panose="02020603050405020304" pitchFamily="18" charset="0"/>
              </a:rPr>
              <a:t>Senior Finance </a:t>
            </a:r>
            <a:r>
              <a:rPr lang="en-US" sz="1200" dirty="0">
                <a:solidFill>
                  <a:schemeClr val="tx1"/>
                </a:solidFill>
                <a:latin typeface="Franklin Gothic Book" panose="020B0503020102020204" pitchFamily="34" charset="0"/>
                <a:cs typeface="Times New Roman" panose="02020603050405020304" pitchFamily="18" charset="0"/>
              </a:rPr>
              <a:t>approvals.</a:t>
            </a:r>
            <a:endParaRPr lang="en-US" sz="1400" dirty="0">
              <a:solidFill>
                <a:schemeClr val="tx1"/>
              </a:solidFill>
              <a:latin typeface="Franklin Gothic Book" panose="020B0503020102020204" pitchFamily="34" charset="0"/>
              <a:cs typeface="Times New Roman" panose="02020603050405020304" pitchFamily="18" charset="0"/>
            </a:endParaRPr>
          </a:p>
        </p:txBody>
      </p:sp>
    </p:spTree>
    <p:extLst>
      <p:ext uri="{BB962C8B-B14F-4D97-AF65-F5344CB8AC3E}">
        <p14:creationId xmlns:p14="http://schemas.microsoft.com/office/powerpoint/2010/main" val="118082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42"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1000"/>
                                        <p:tgtEl>
                                          <p:spTgt spid="16"/>
                                        </p:tgtEl>
                                      </p:cBhvr>
                                    </p:animEffect>
                                    <p:anim calcmode="lin" valueType="num">
                                      <p:cBhvr>
                                        <p:cTn id="11" dur="1000" fill="hold"/>
                                        <p:tgtEl>
                                          <p:spTgt spid="16"/>
                                        </p:tgtEl>
                                        <p:attrNameLst>
                                          <p:attrName>ppt_x</p:attrName>
                                        </p:attrNameLst>
                                      </p:cBhvr>
                                      <p:tavLst>
                                        <p:tav tm="0">
                                          <p:val>
                                            <p:strVal val="#ppt_x"/>
                                          </p:val>
                                        </p:tav>
                                        <p:tav tm="100000">
                                          <p:val>
                                            <p:strVal val="#ppt_x"/>
                                          </p:val>
                                        </p:tav>
                                      </p:tavLst>
                                    </p:anim>
                                    <p:anim calcmode="lin" valueType="num">
                                      <p:cBhvr>
                                        <p:cTn id="12" dur="1000" fill="hold"/>
                                        <p:tgtEl>
                                          <p:spTgt spid="16"/>
                                        </p:tgtEl>
                                        <p:attrNameLst>
                                          <p:attrName>ppt_y</p:attrName>
                                        </p:attrNameLst>
                                      </p:cBhvr>
                                      <p:tavLst>
                                        <p:tav tm="0">
                                          <p:val>
                                            <p:strVal val="#ppt_y+.1"/>
                                          </p:val>
                                        </p:tav>
                                        <p:tav tm="100000">
                                          <p:val>
                                            <p:strVal val="#ppt_y"/>
                                          </p:val>
                                        </p:tav>
                                      </p:tavLst>
                                    </p:anim>
                                  </p:childTnLst>
                                </p:cTn>
                              </p:par>
                              <p:par>
                                <p:cTn id="13" presetID="31" presetClass="entr" presetSubtype="0" fill="hold" grpId="0" nodeType="withEffect">
                                  <p:stCondLst>
                                    <p:cond delay="50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anim calcmode="lin" valueType="num">
                                      <p:cBhvr>
                                        <p:cTn id="17" dur="500" fill="hold"/>
                                        <p:tgtEl>
                                          <p:spTgt spid="13"/>
                                        </p:tgtEl>
                                        <p:attrNameLst>
                                          <p:attrName>style.rotation</p:attrName>
                                        </p:attrNameLst>
                                      </p:cBhvr>
                                      <p:tavLst>
                                        <p:tav tm="0">
                                          <p:val>
                                            <p:fltVal val="90"/>
                                          </p:val>
                                        </p:tav>
                                        <p:tav tm="100000">
                                          <p:val>
                                            <p:fltVal val="0"/>
                                          </p:val>
                                        </p:tav>
                                      </p:tavLst>
                                    </p:anim>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par>
                                <p:cTn id="24" presetID="10" presetClass="entr" presetSubtype="0" fill="hold" grpId="0" nodeType="withEffect">
                                  <p:stCondLst>
                                    <p:cond delay="50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10" presetClass="entr" presetSubtype="0" fill="hold" grpId="0" nodeType="withEffect">
                                  <p:stCondLst>
                                    <p:cond delay="50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barn(inVertical)">
                                      <p:cBhvr>
                                        <p:cTn id="39" dur="500"/>
                                        <p:tgtEl>
                                          <p:spTgt spid="23"/>
                                        </p:tgtEl>
                                      </p:cBhvr>
                                    </p:animEffect>
                                  </p:childTnLst>
                                </p:cTn>
                              </p:par>
                              <p:par>
                                <p:cTn id="40" presetID="31" presetClass="entr" presetSubtype="0" fill="hold" grpId="0" nodeType="withEffect">
                                  <p:stCondLst>
                                    <p:cond delay="1000"/>
                                  </p:stCondLst>
                                  <p:childTnLst>
                                    <p:set>
                                      <p:cBhvr>
                                        <p:cTn id="41" dur="1" fill="hold">
                                          <p:stCondLst>
                                            <p:cond delay="0"/>
                                          </p:stCondLst>
                                        </p:cTn>
                                        <p:tgtEl>
                                          <p:spTgt spid="18"/>
                                        </p:tgtEl>
                                        <p:attrNameLst>
                                          <p:attrName>style.visibility</p:attrName>
                                        </p:attrNameLst>
                                      </p:cBhvr>
                                      <p:to>
                                        <p:strVal val="visible"/>
                                      </p:to>
                                    </p:set>
                                    <p:anim calcmode="lin" valueType="num">
                                      <p:cBhvr>
                                        <p:cTn id="42" dur="500" fill="hold"/>
                                        <p:tgtEl>
                                          <p:spTgt spid="18"/>
                                        </p:tgtEl>
                                        <p:attrNameLst>
                                          <p:attrName>ppt_w</p:attrName>
                                        </p:attrNameLst>
                                      </p:cBhvr>
                                      <p:tavLst>
                                        <p:tav tm="0">
                                          <p:val>
                                            <p:fltVal val="0"/>
                                          </p:val>
                                        </p:tav>
                                        <p:tav tm="100000">
                                          <p:val>
                                            <p:strVal val="#ppt_w"/>
                                          </p:val>
                                        </p:tav>
                                      </p:tavLst>
                                    </p:anim>
                                    <p:anim calcmode="lin" valueType="num">
                                      <p:cBhvr>
                                        <p:cTn id="43" dur="500" fill="hold"/>
                                        <p:tgtEl>
                                          <p:spTgt spid="18"/>
                                        </p:tgtEl>
                                        <p:attrNameLst>
                                          <p:attrName>ppt_h</p:attrName>
                                        </p:attrNameLst>
                                      </p:cBhvr>
                                      <p:tavLst>
                                        <p:tav tm="0">
                                          <p:val>
                                            <p:fltVal val="0"/>
                                          </p:val>
                                        </p:tav>
                                        <p:tav tm="100000">
                                          <p:val>
                                            <p:strVal val="#ppt_h"/>
                                          </p:val>
                                        </p:tav>
                                      </p:tavLst>
                                    </p:anim>
                                    <p:anim calcmode="lin" valueType="num">
                                      <p:cBhvr>
                                        <p:cTn id="44" dur="500" fill="hold"/>
                                        <p:tgtEl>
                                          <p:spTgt spid="18"/>
                                        </p:tgtEl>
                                        <p:attrNameLst>
                                          <p:attrName>style.rotation</p:attrName>
                                        </p:attrNameLst>
                                      </p:cBhvr>
                                      <p:tavLst>
                                        <p:tav tm="0">
                                          <p:val>
                                            <p:fltVal val="90"/>
                                          </p:val>
                                        </p:tav>
                                        <p:tav tm="100000">
                                          <p:val>
                                            <p:fltVal val="0"/>
                                          </p:val>
                                        </p:tav>
                                      </p:tavLst>
                                    </p:anim>
                                    <p:animEffect transition="in" filter="fade">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500"/>
                                        <p:tgtEl>
                                          <p:spTgt spid="9"/>
                                        </p:tgtEl>
                                      </p:cBhvr>
                                    </p:animEffect>
                                  </p:childTnLst>
                                </p:cTn>
                              </p:par>
                              <p:par>
                                <p:cTn id="51" presetID="10" presetClass="entr" presetSubtype="0" fill="hold" grpId="0" nodeType="withEffect">
                                  <p:stCondLst>
                                    <p:cond delay="50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5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additive="base">
                                        <p:cTn id="63" dur="500" fill="hold"/>
                                        <p:tgtEl>
                                          <p:spTgt spid="10"/>
                                        </p:tgtEl>
                                        <p:attrNameLst>
                                          <p:attrName>ppt_x</p:attrName>
                                        </p:attrNameLst>
                                      </p:cBhvr>
                                      <p:tavLst>
                                        <p:tav tm="0">
                                          <p:val>
                                            <p:strVal val="#ppt_x"/>
                                          </p:val>
                                        </p:tav>
                                        <p:tav tm="100000">
                                          <p:val>
                                            <p:strVal val="#ppt_x"/>
                                          </p:val>
                                        </p:tav>
                                      </p:tavLst>
                                    </p:anim>
                                    <p:anim calcmode="lin" valueType="num">
                                      <p:cBhvr additive="base">
                                        <p:cTn id="6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p:bldP spid="8" grpId="0"/>
      <p:bldP spid="11" grpId="0"/>
      <p:bldP spid="6" grpId="0"/>
      <p:bldP spid="18" grpId="0" animBg="1"/>
      <p:bldP spid="10" grpId="0" animBg="1"/>
      <p:bldP spid="13" grpId="0" animBg="1"/>
      <p:bldP spid="17" grpId="0" animBg="1"/>
      <p:bldP spid="19"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F84CB-8CBE-47D7-644C-F23375BBA47F}"/>
              </a:ext>
            </a:extLst>
          </p:cNvPr>
          <p:cNvSpPr>
            <a:spLocks noGrp="1"/>
          </p:cNvSpPr>
          <p:nvPr>
            <p:ph type="title"/>
          </p:nvPr>
        </p:nvSpPr>
        <p:spPr>
          <a:xfrm>
            <a:off x="548640" y="182880"/>
            <a:ext cx="11094720" cy="790168"/>
          </a:xfrm>
        </p:spPr>
        <p:txBody>
          <a:bodyPr>
            <a:normAutofit fontScale="90000"/>
          </a:bodyPr>
          <a:lstStyle/>
          <a:p>
            <a:pPr algn="ctr"/>
            <a:r>
              <a:rPr lang="en-GB" sz="4000" dirty="0">
                <a:latin typeface="Franklin Gothic Book" panose="020B0503020102020204" pitchFamily="34" charset="0"/>
              </a:rPr>
              <a:t>BUSINESS SERVICES:  NATWEST &amp; BANKLINE </a:t>
            </a:r>
            <a:r>
              <a:rPr lang="en-GB" sz="2200" dirty="0">
                <a:latin typeface="Franklin Gothic Book" panose="020B0503020102020204" pitchFamily="34" charset="0"/>
              </a:rPr>
              <a:t>continued…</a:t>
            </a:r>
            <a:endParaRPr lang="en-GB" sz="4000" dirty="0">
              <a:latin typeface="Franklin Gothic Book" panose="020B0503020102020204" pitchFamily="34" charset="0"/>
            </a:endParaRPr>
          </a:p>
        </p:txBody>
      </p:sp>
      <p:sp>
        <p:nvSpPr>
          <p:cNvPr id="3" name="Subtitle 2">
            <a:extLst>
              <a:ext uri="{FF2B5EF4-FFF2-40B4-BE49-F238E27FC236}">
                <a16:creationId xmlns:a16="http://schemas.microsoft.com/office/drawing/2014/main" id="{C4D59629-12C4-ED40-0293-AC75277276DB}"/>
              </a:ext>
            </a:extLst>
          </p:cNvPr>
          <p:cNvSpPr txBox="1">
            <a:spLocks/>
          </p:cNvSpPr>
          <p:nvPr/>
        </p:nvSpPr>
        <p:spPr>
          <a:xfrm>
            <a:off x="0" y="1101486"/>
            <a:ext cx="12192000" cy="45101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nSpc>
                <a:spcPct val="107000"/>
              </a:lnSpc>
              <a:spcBef>
                <a:spcPts val="1200"/>
              </a:spcBef>
              <a:buFont typeface="Wingdings" panose="05000000000000000000" pitchFamily="2" charset="2"/>
              <a:buChar char="v"/>
            </a:pPr>
            <a:r>
              <a:rPr lang="en-US" sz="2000" kern="0" dirty="0">
                <a:solidFill>
                  <a:srgbClr val="1F497D"/>
                </a:solidFill>
                <a:latin typeface="Franklin Gothic Book" panose="020B0503020102020204" pitchFamily="34" charset="0"/>
                <a:ea typeface="Times New Roman" panose="02020603050405020304" pitchFamily="18" charset="0"/>
                <a:cs typeface="Times New Roman" panose="02020603050405020304" pitchFamily="18" charset="0"/>
              </a:rPr>
              <a:t>SCHOOL RESPONSIBILITIES</a:t>
            </a:r>
            <a:endParaRPr lang="en-GB" sz="2000" dirty="0">
              <a:latin typeface="Franklin Gothic Book" panose="020B0503020102020204" pitchFamily="34" charset="0"/>
              <a:ea typeface="Franklin Gothic Book" panose="020B0503020102020204" pitchFamily="34" charset="0"/>
              <a:cs typeface="Times New Roman" panose="02020603050405020304" pitchFamily="18" charset="0"/>
            </a:endParaRPr>
          </a:p>
        </p:txBody>
      </p:sp>
      <p:sp>
        <p:nvSpPr>
          <p:cNvPr id="5" name="Subtitle 2">
            <a:extLst>
              <a:ext uri="{FF2B5EF4-FFF2-40B4-BE49-F238E27FC236}">
                <a16:creationId xmlns:a16="http://schemas.microsoft.com/office/drawing/2014/main" id="{26C49D14-ABDB-ED87-7C91-E7A87AF5A4F5}"/>
              </a:ext>
            </a:extLst>
          </p:cNvPr>
          <p:cNvSpPr txBox="1">
            <a:spLocks/>
          </p:cNvSpPr>
          <p:nvPr/>
        </p:nvSpPr>
        <p:spPr>
          <a:xfrm>
            <a:off x="2572871" y="1494497"/>
            <a:ext cx="7399007" cy="56875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742950" lvl="1" indent="-285750">
              <a:lnSpc>
                <a:spcPct val="107000"/>
              </a:lnSpc>
              <a:spcAft>
                <a:spcPts val="800"/>
              </a:spcAft>
              <a:buFont typeface="Wingdings" panose="05000000000000000000" pitchFamily="2" charset="2"/>
              <a:buChar char="Ø"/>
            </a:pPr>
            <a:r>
              <a:rPr lang="en-US" sz="1400" dirty="0">
                <a:solidFill>
                  <a:schemeClr val="tx1"/>
                </a:solidFill>
                <a:latin typeface="Franklin Gothic Book" panose="020B0503020102020204" pitchFamily="34" charset="0"/>
                <a:cs typeface="Times New Roman" panose="02020603050405020304" pitchFamily="18" charset="0"/>
              </a:rPr>
              <a:t>Ensure the panel of signatories is valid - Changes (</a:t>
            </a:r>
            <a:r>
              <a:rPr lang="en-US" sz="1400" dirty="0" err="1">
                <a:solidFill>
                  <a:schemeClr val="tx1"/>
                </a:solidFill>
                <a:latin typeface="Franklin Gothic Book" panose="020B0503020102020204" pitchFamily="34" charset="0"/>
                <a:cs typeface="Times New Roman" panose="02020603050405020304" pitchFamily="18" charset="0"/>
              </a:rPr>
              <a:t>ie</a:t>
            </a:r>
            <a:r>
              <a:rPr lang="en-US" sz="1400" dirty="0">
                <a:solidFill>
                  <a:schemeClr val="tx1"/>
                </a:solidFill>
                <a:latin typeface="Franklin Gothic Book" panose="020B0503020102020204" pitchFamily="34" charset="0"/>
                <a:cs typeface="Times New Roman" panose="02020603050405020304" pitchFamily="18" charset="0"/>
              </a:rPr>
              <a:t> leavers or new starters) must be reported to Business Services in order to assist you in updating your NatWest account. </a:t>
            </a:r>
          </a:p>
        </p:txBody>
      </p:sp>
      <p:sp>
        <p:nvSpPr>
          <p:cNvPr id="16" name="Subtitle 2">
            <a:extLst>
              <a:ext uri="{FF2B5EF4-FFF2-40B4-BE49-F238E27FC236}">
                <a16:creationId xmlns:a16="http://schemas.microsoft.com/office/drawing/2014/main" id="{9F462330-89C7-3C60-81BB-507A6605B05D}"/>
              </a:ext>
            </a:extLst>
          </p:cNvPr>
          <p:cNvSpPr txBox="1">
            <a:spLocks/>
          </p:cNvSpPr>
          <p:nvPr/>
        </p:nvSpPr>
        <p:spPr>
          <a:xfrm>
            <a:off x="2623329" y="2669935"/>
            <a:ext cx="7171764" cy="50766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742950" lvl="1" indent="-285750" algn="just">
              <a:lnSpc>
                <a:spcPct val="107000"/>
              </a:lnSpc>
              <a:spcAft>
                <a:spcPts val="800"/>
              </a:spcAft>
              <a:buFont typeface="Wingdings" panose="05000000000000000000" pitchFamily="2" charset="2"/>
              <a:buChar char="Ø"/>
            </a:pPr>
            <a:r>
              <a:rPr lang="en-US" sz="1400" dirty="0">
                <a:solidFill>
                  <a:schemeClr val="tx1"/>
                </a:solidFill>
                <a:latin typeface="Franklin Gothic Book" panose="020B0503020102020204" pitchFamily="34" charset="0"/>
                <a:cs typeface="Times New Roman" panose="02020603050405020304" pitchFamily="18" charset="0"/>
              </a:rPr>
              <a:t>Ensure your list of Bankline users is valid - Changes must reported to Business Services.</a:t>
            </a:r>
          </a:p>
        </p:txBody>
      </p:sp>
      <p:sp>
        <p:nvSpPr>
          <p:cNvPr id="7" name="Speech Bubble: Rectangle with Corners Rounded 6">
            <a:extLst>
              <a:ext uri="{FF2B5EF4-FFF2-40B4-BE49-F238E27FC236}">
                <a16:creationId xmlns:a16="http://schemas.microsoft.com/office/drawing/2014/main" id="{C7BAF52F-3D8C-4E6B-7FE2-C009D396D235}"/>
              </a:ext>
            </a:extLst>
          </p:cNvPr>
          <p:cNvSpPr/>
          <p:nvPr/>
        </p:nvSpPr>
        <p:spPr>
          <a:xfrm>
            <a:off x="10549880" y="1371294"/>
            <a:ext cx="1389608" cy="1745208"/>
          </a:xfrm>
          <a:prstGeom prst="wedgeRoundRectCallout">
            <a:avLst>
              <a:gd name="adj1" fmla="val -127907"/>
              <a:gd name="adj2" fmla="val 18902"/>
              <a:gd name="adj3" fmla="val 16667"/>
            </a:avLst>
          </a:prstGeom>
          <a:solidFill>
            <a:srgbClr val="00B05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400" dirty="0">
              <a:solidFill>
                <a:schemeClr val="bg1"/>
              </a:solidFill>
              <a:latin typeface="Franklin Gothic Book" panose="020B0503020102020204" pitchFamily="34" charset="0"/>
              <a:cs typeface="Times New Roman" panose="02020603050405020304" pitchFamily="18" charset="0"/>
            </a:endParaRPr>
          </a:p>
          <a:p>
            <a:pPr algn="ctr"/>
            <a:r>
              <a:rPr lang="en-US" sz="1400" dirty="0">
                <a:solidFill>
                  <a:schemeClr val="bg1"/>
                </a:solidFill>
                <a:latin typeface="Franklin Gothic Book" panose="020B0503020102020204" pitchFamily="34" charset="0"/>
                <a:cs typeface="Times New Roman" panose="02020603050405020304" pitchFamily="18" charset="0"/>
              </a:rPr>
              <a:t>Business Services will be performing an audit of signatories, user roles and privileges.</a:t>
            </a:r>
            <a:endParaRPr lang="en-GB" sz="1400" dirty="0">
              <a:latin typeface="Franklin Gothic Book" panose="020B0503020102020204" pitchFamily="34" charset="0"/>
            </a:endParaRPr>
          </a:p>
          <a:p>
            <a:pPr algn="ctr"/>
            <a:endParaRPr lang="en-GB" sz="1400" dirty="0">
              <a:latin typeface="Franklin Gothic Book" panose="020B0503020102020204" pitchFamily="34" charset="0"/>
            </a:endParaRPr>
          </a:p>
        </p:txBody>
      </p:sp>
      <p:pic>
        <p:nvPicPr>
          <p:cNvPr id="8" name="Picture 7">
            <a:extLst>
              <a:ext uri="{FF2B5EF4-FFF2-40B4-BE49-F238E27FC236}">
                <a16:creationId xmlns:a16="http://schemas.microsoft.com/office/drawing/2014/main" id="{7E8ED03B-E722-A1C0-9E08-FF873DF6CD0B}"/>
              </a:ext>
            </a:extLst>
          </p:cNvPr>
          <p:cNvPicPr>
            <a:picLocks noChangeAspect="1"/>
          </p:cNvPicPr>
          <p:nvPr/>
        </p:nvPicPr>
        <p:blipFill>
          <a:blip r:embed="rId3"/>
          <a:stretch>
            <a:fillRect/>
          </a:stretch>
        </p:blipFill>
        <p:spPr>
          <a:xfrm>
            <a:off x="9996117" y="5788662"/>
            <a:ext cx="1943371" cy="638264"/>
          </a:xfrm>
          <a:prstGeom prst="rect">
            <a:avLst/>
          </a:prstGeom>
        </p:spPr>
      </p:pic>
      <p:sp>
        <p:nvSpPr>
          <p:cNvPr id="9" name="Subtitle 2">
            <a:extLst>
              <a:ext uri="{FF2B5EF4-FFF2-40B4-BE49-F238E27FC236}">
                <a16:creationId xmlns:a16="http://schemas.microsoft.com/office/drawing/2014/main" id="{90C13CF7-BF96-4D26-042F-F59260C8037D}"/>
              </a:ext>
            </a:extLst>
          </p:cNvPr>
          <p:cNvSpPr txBox="1">
            <a:spLocks/>
          </p:cNvSpPr>
          <p:nvPr/>
        </p:nvSpPr>
        <p:spPr>
          <a:xfrm>
            <a:off x="-1" y="5097598"/>
            <a:ext cx="11214847" cy="55877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742950" lvl="1" indent="-285750" algn="just">
              <a:lnSpc>
                <a:spcPct val="107000"/>
              </a:lnSpc>
              <a:spcAft>
                <a:spcPts val="800"/>
              </a:spcAft>
              <a:buFont typeface="Wingdings" panose="05000000000000000000" pitchFamily="2" charset="2"/>
              <a:buChar char="Ø"/>
            </a:pPr>
            <a:r>
              <a:rPr lang="en-US" sz="1400" dirty="0">
                <a:solidFill>
                  <a:schemeClr val="tx1"/>
                </a:solidFill>
                <a:latin typeface="Franklin Gothic Book" panose="020B0503020102020204" pitchFamily="34" charset="0"/>
                <a:cs typeface="Times New Roman" panose="02020603050405020304" pitchFamily="18" charset="0"/>
              </a:rPr>
              <a:t>Bankline training – Business Services only administer account access.  The below weblink provides access to the NatWest Webinars, providing training on the functions available to you (</a:t>
            </a:r>
            <a:r>
              <a:rPr lang="en-US" sz="1400" dirty="0" err="1">
                <a:solidFill>
                  <a:schemeClr val="tx1"/>
                </a:solidFill>
                <a:latin typeface="Franklin Gothic Book" panose="020B0503020102020204" pitchFamily="34" charset="0"/>
                <a:cs typeface="Times New Roman" panose="02020603050405020304" pitchFamily="18" charset="0"/>
              </a:rPr>
              <a:t>ie</a:t>
            </a:r>
            <a:r>
              <a:rPr lang="en-US" sz="1400" dirty="0">
                <a:solidFill>
                  <a:schemeClr val="tx1"/>
                </a:solidFill>
                <a:latin typeface="Franklin Gothic Book" panose="020B0503020102020204" pitchFamily="34" charset="0"/>
                <a:cs typeface="Times New Roman" panose="02020603050405020304" pitchFamily="18" charset="0"/>
              </a:rPr>
              <a:t> uploading and </a:t>
            </a:r>
            <a:r>
              <a:rPr lang="en-US" sz="1400" dirty="0" err="1">
                <a:solidFill>
                  <a:schemeClr val="tx1"/>
                </a:solidFill>
                <a:latin typeface="Franklin Gothic Book" panose="020B0503020102020204" pitchFamily="34" charset="0"/>
                <a:cs typeface="Times New Roman" panose="02020603050405020304" pitchFamily="18" charset="0"/>
              </a:rPr>
              <a:t>authorising</a:t>
            </a:r>
            <a:r>
              <a:rPr lang="en-US" sz="1400" dirty="0">
                <a:solidFill>
                  <a:schemeClr val="tx1"/>
                </a:solidFill>
                <a:latin typeface="Franklin Gothic Book" panose="020B0503020102020204" pitchFamily="34" charset="0"/>
                <a:cs typeface="Times New Roman" panose="02020603050405020304" pitchFamily="18" charset="0"/>
              </a:rPr>
              <a:t> payment </a:t>
            </a:r>
            <a:r>
              <a:rPr lang="en-US" sz="1400" dirty="0" err="1">
                <a:solidFill>
                  <a:schemeClr val="tx1"/>
                </a:solidFill>
                <a:latin typeface="Franklin Gothic Book" panose="020B0503020102020204" pitchFamily="34" charset="0"/>
                <a:cs typeface="Times New Roman" panose="02020603050405020304" pitchFamily="18" charset="0"/>
              </a:rPr>
              <a:t>etc</a:t>
            </a:r>
            <a:r>
              <a:rPr lang="en-US" sz="1400" dirty="0">
                <a:solidFill>
                  <a:schemeClr val="tx1"/>
                </a:solidFill>
                <a:latin typeface="Franklin Gothic Book" panose="020B0503020102020204" pitchFamily="34" charset="0"/>
                <a:cs typeface="Times New Roman" panose="02020603050405020304" pitchFamily="18" charset="0"/>
              </a:rPr>
              <a:t>).</a:t>
            </a:r>
          </a:p>
        </p:txBody>
      </p:sp>
      <p:sp>
        <p:nvSpPr>
          <p:cNvPr id="10" name="Subtitle 2">
            <a:extLst>
              <a:ext uri="{FF2B5EF4-FFF2-40B4-BE49-F238E27FC236}">
                <a16:creationId xmlns:a16="http://schemas.microsoft.com/office/drawing/2014/main" id="{577627B1-CEDC-EAFB-950A-DBC3C977F184}"/>
              </a:ext>
            </a:extLst>
          </p:cNvPr>
          <p:cNvSpPr txBox="1">
            <a:spLocks/>
          </p:cNvSpPr>
          <p:nvPr/>
        </p:nvSpPr>
        <p:spPr>
          <a:xfrm>
            <a:off x="0" y="4545572"/>
            <a:ext cx="11377930" cy="67692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742950" lvl="1" indent="-285750" algn="just">
              <a:lnSpc>
                <a:spcPct val="107000"/>
              </a:lnSpc>
              <a:spcAft>
                <a:spcPts val="800"/>
              </a:spcAft>
              <a:buFont typeface="Wingdings" panose="05000000000000000000" pitchFamily="2" charset="2"/>
              <a:buChar char="Ø"/>
            </a:pPr>
            <a:r>
              <a:rPr lang="en-GB" sz="1400" dirty="0">
                <a:solidFill>
                  <a:schemeClr val="tx1"/>
                </a:solidFill>
                <a:latin typeface="Franklin Gothic Book" panose="020B0503020102020204" pitchFamily="34" charset="0"/>
                <a:cs typeface="Times New Roman" panose="02020603050405020304" pitchFamily="18" charset="0"/>
              </a:rPr>
              <a:t>Bankline security – if you believe fraudulent activity has taken place, please contact the NatWest Business Security Team immediately on: </a:t>
            </a:r>
            <a:r>
              <a:rPr lang="en-GB" sz="1400" dirty="0">
                <a:solidFill>
                  <a:srgbClr val="FFC000"/>
                </a:solidFill>
                <a:latin typeface="Franklin Gothic Book" panose="020B0503020102020204" pitchFamily="34" charset="0"/>
                <a:cs typeface="Times New Roman" panose="02020603050405020304" pitchFamily="18" charset="0"/>
              </a:rPr>
              <a:t>0800 161 5157</a:t>
            </a:r>
            <a:r>
              <a:rPr lang="en-US" sz="1400" dirty="0">
                <a:solidFill>
                  <a:schemeClr val="tx1"/>
                </a:solidFill>
                <a:latin typeface="Franklin Gothic Book" panose="020B0503020102020204" pitchFamily="34" charset="0"/>
                <a:cs typeface="Times New Roman" panose="02020603050405020304" pitchFamily="18" charset="0"/>
              </a:rPr>
              <a:t>.</a:t>
            </a:r>
            <a:endParaRPr lang="en-GB" sz="1400" dirty="0">
              <a:solidFill>
                <a:schemeClr val="tx1"/>
              </a:solidFill>
              <a:latin typeface="Franklin Gothic Book" panose="020B0503020102020204" pitchFamily="34" charset="0"/>
              <a:cs typeface="Times New Roman" panose="02020603050405020304" pitchFamily="18" charset="0"/>
            </a:endParaRPr>
          </a:p>
        </p:txBody>
      </p:sp>
      <p:sp>
        <p:nvSpPr>
          <p:cNvPr id="14" name="Subtitle 2">
            <a:extLst>
              <a:ext uri="{FF2B5EF4-FFF2-40B4-BE49-F238E27FC236}">
                <a16:creationId xmlns:a16="http://schemas.microsoft.com/office/drawing/2014/main" id="{CCE71313-AD46-14E4-F29B-60FBCF20DFD6}"/>
              </a:ext>
            </a:extLst>
          </p:cNvPr>
          <p:cNvSpPr txBox="1">
            <a:spLocks/>
          </p:cNvSpPr>
          <p:nvPr/>
        </p:nvSpPr>
        <p:spPr>
          <a:xfrm>
            <a:off x="0" y="4092373"/>
            <a:ext cx="12192000" cy="3682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7000"/>
              </a:lnSpc>
              <a:spcBef>
                <a:spcPts val="1200"/>
              </a:spcBef>
              <a:buFont typeface="Wingdings" panose="05000000000000000000" pitchFamily="2" charset="2"/>
              <a:buChar char="v"/>
            </a:pPr>
            <a:r>
              <a:rPr lang="en-US" sz="2000" kern="0" dirty="0">
                <a:solidFill>
                  <a:srgbClr val="1F497D"/>
                </a:solidFill>
                <a:latin typeface="Franklin Gothic Book" panose="020B0503020102020204" pitchFamily="34" charset="0"/>
                <a:ea typeface="Times New Roman" panose="02020603050405020304" pitchFamily="18" charset="0"/>
                <a:cs typeface="Times New Roman" panose="02020603050405020304" pitchFamily="18" charset="0"/>
              </a:rPr>
              <a:t>CONTACT NATWEST DIRECTLY REGARDING:</a:t>
            </a:r>
          </a:p>
        </p:txBody>
      </p:sp>
      <p:sp>
        <p:nvSpPr>
          <p:cNvPr id="18" name="Speech Bubble: Rectangle with Corners Rounded 17">
            <a:extLst>
              <a:ext uri="{FF2B5EF4-FFF2-40B4-BE49-F238E27FC236}">
                <a16:creationId xmlns:a16="http://schemas.microsoft.com/office/drawing/2014/main" id="{3F8F282C-6ECE-CC53-8A1D-75772541268E}"/>
              </a:ext>
            </a:extLst>
          </p:cNvPr>
          <p:cNvSpPr/>
          <p:nvPr/>
        </p:nvSpPr>
        <p:spPr>
          <a:xfrm>
            <a:off x="3104784" y="5739697"/>
            <a:ext cx="6208855" cy="638264"/>
          </a:xfrm>
          <a:prstGeom prst="wedgeRoundRectCallout">
            <a:avLst>
              <a:gd name="adj1" fmla="val -68778"/>
              <a:gd name="adj2" fmla="val 13122"/>
              <a:gd name="adj3" fmla="val 16667"/>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600" u="sng" dirty="0">
              <a:solidFill>
                <a:srgbClr val="1F497D"/>
              </a:solidFill>
              <a:effectLst/>
              <a:latin typeface="Franklin Gothic Book" panose="020B0503020102020204" pitchFamily="34" charset="0"/>
              <a:ea typeface="Calibri" panose="020F0502020204030204" pitchFamily="34" charset="0"/>
              <a:cs typeface="Times New Roman" panose="02020603050405020304" pitchFamily="18" charset="0"/>
              <a:hlinkClick r:id="rId4"/>
            </a:endParaRPr>
          </a:p>
          <a:p>
            <a:pPr algn="ctr"/>
            <a:r>
              <a:rPr lang="en-US" sz="1600" dirty="0">
                <a:solidFill>
                  <a:schemeClr val="tx1"/>
                </a:solidFill>
                <a:latin typeface="Franklin Gothic Book" panose="020B0503020102020204" pitchFamily="34" charset="0"/>
                <a:cs typeface="Times New Roman" panose="02020603050405020304" pitchFamily="18" charset="0"/>
              </a:rPr>
              <a:t> </a:t>
            </a:r>
            <a:r>
              <a:rPr lang="en-GB" sz="1600" u="sng" dirty="0">
                <a:solidFill>
                  <a:srgbClr val="0563C1"/>
                </a:solidFill>
                <a:latin typeface="Franklin Gothic Book" panose="020B0503020102020204" pitchFamily="34" charset="0"/>
                <a:ea typeface="Calibri" panose="020F0502020204030204" pitchFamily="34" charset="0"/>
                <a:hlinkClick r:id="rId5"/>
              </a:rPr>
              <a:t>https://www.natwest.com/business/ways-to-bank/bankline/help-and-support/bankline-webinars.html</a:t>
            </a:r>
            <a:endParaRPr lang="en-GB" sz="1600" dirty="0">
              <a:effectLst/>
              <a:latin typeface="Franklin Gothic Book" panose="020B0503020102020204" pitchFamily="34" charset="0"/>
              <a:ea typeface="Calibri" panose="020F0502020204030204" pitchFamily="34" charset="0"/>
              <a:cs typeface="Times New Roman" panose="02020603050405020304" pitchFamily="18" charset="0"/>
            </a:endParaRPr>
          </a:p>
          <a:p>
            <a:pPr algn="ctr"/>
            <a:endParaRPr lang="en-GB" sz="1600" dirty="0"/>
          </a:p>
        </p:txBody>
      </p:sp>
      <p:pic>
        <p:nvPicPr>
          <p:cNvPr id="19" name="Graphic 18" descr="Internet with solid fill">
            <a:extLst>
              <a:ext uri="{FF2B5EF4-FFF2-40B4-BE49-F238E27FC236}">
                <a16:creationId xmlns:a16="http://schemas.microsoft.com/office/drawing/2014/main" id="{7A900C89-56CF-72CF-B536-56670C61679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76359" y="5722418"/>
            <a:ext cx="914400" cy="914400"/>
          </a:xfrm>
          <a:prstGeom prst="rect">
            <a:avLst/>
          </a:prstGeom>
        </p:spPr>
      </p:pic>
      <p:sp>
        <p:nvSpPr>
          <p:cNvPr id="6" name="Subtitle 2">
            <a:extLst>
              <a:ext uri="{FF2B5EF4-FFF2-40B4-BE49-F238E27FC236}">
                <a16:creationId xmlns:a16="http://schemas.microsoft.com/office/drawing/2014/main" id="{B0748619-3F77-BB67-B3E8-037DB17CAC64}"/>
              </a:ext>
            </a:extLst>
          </p:cNvPr>
          <p:cNvSpPr txBox="1">
            <a:spLocks/>
          </p:cNvSpPr>
          <p:nvPr/>
        </p:nvSpPr>
        <p:spPr>
          <a:xfrm>
            <a:off x="2878361" y="3550823"/>
            <a:ext cx="8705038" cy="28033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742950" lvl="1" indent="-285750" algn="just">
              <a:lnSpc>
                <a:spcPct val="107000"/>
              </a:lnSpc>
              <a:spcAft>
                <a:spcPts val="800"/>
              </a:spcAft>
              <a:buFont typeface="Symbol" panose="05050102010706020507" pitchFamily="18" charset="2"/>
              <a:buChar char=""/>
            </a:pPr>
            <a:r>
              <a:rPr lang="en-US" sz="1400" dirty="0">
                <a:solidFill>
                  <a:srgbClr val="FF0000"/>
                </a:solidFill>
                <a:latin typeface="Franklin Gothic Book" panose="020B0503020102020204" pitchFamily="34" charset="0"/>
                <a:cs typeface="Times New Roman" panose="02020603050405020304" pitchFamily="18" charset="0"/>
              </a:rPr>
              <a:t>Please do not to contact NatWest directly – you must co-ordinate your changes via Business Services.</a:t>
            </a:r>
          </a:p>
        </p:txBody>
      </p:sp>
      <p:sp>
        <p:nvSpPr>
          <p:cNvPr id="12" name="Arrow: Right 11">
            <a:extLst>
              <a:ext uri="{FF2B5EF4-FFF2-40B4-BE49-F238E27FC236}">
                <a16:creationId xmlns:a16="http://schemas.microsoft.com/office/drawing/2014/main" id="{1C288297-8F8D-5B3A-6025-FDDCEB5AA38D}"/>
              </a:ext>
            </a:extLst>
          </p:cNvPr>
          <p:cNvSpPr/>
          <p:nvPr/>
        </p:nvSpPr>
        <p:spPr>
          <a:xfrm>
            <a:off x="469332" y="1589282"/>
            <a:ext cx="2513358" cy="8772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n-US" u="sng" dirty="0">
                <a:solidFill>
                  <a:schemeClr val="bg1"/>
                </a:solidFill>
                <a:latin typeface="Franklin Gothic Book" panose="020B0503020102020204" pitchFamily="34" charset="0"/>
                <a:cs typeface="Times New Roman" panose="02020603050405020304" pitchFamily="18" charset="0"/>
              </a:rPr>
              <a:t>NatWest Signatories:</a:t>
            </a:r>
          </a:p>
        </p:txBody>
      </p:sp>
      <p:sp>
        <p:nvSpPr>
          <p:cNvPr id="13" name="Arrow: Right 12">
            <a:extLst>
              <a:ext uri="{FF2B5EF4-FFF2-40B4-BE49-F238E27FC236}">
                <a16:creationId xmlns:a16="http://schemas.microsoft.com/office/drawing/2014/main" id="{C79F64DC-C492-F6BC-B03B-412E8B564E8B}"/>
              </a:ext>
            </a:extLst>
          </p:cNvPr>
          <p:cNvSpPr/>
          <p:nvPr/>
        </p:nvSpPr>
        <p:spPr>
          <a:xfrm>
            <a:off x="469331" y="2590789"/>
            <a:ext cx="2513357" cy="8772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Bef>
                <a:spcPts val="1200"/>
              </a:spcBef>
            </a:pPr>
            <a:r>
              <a:rPr lang="en-US" u="sng" dirty="0">
                <a:solidFill>
                  <a:schemeClr val="bg1"/>
                </a:solidFill>
                <a:latin typeface="Franklin Gothic Book" panose="020B0503020102020204" pitchFamily="34" charset="0"/>
                <a:cs typeface="Times New Roman" panose="02020603050405020304" pitchFamily="18" charset="0"/>
              </a:rPr>
              <a:t>NatWest Bankline</a:t>
            </a:r>
            <a:r>
              <a:rPr lang="en-US" sz="1800" dirty="0">
                <a:solidFill>
                  <a:schemeClr val="bg1"/>
                </a:solidFill>
                <a:latin typeface="Franklin Gothic Book" panose="020B0503020102020204" pitchFamily="34" charset="0"/>
                <a:ea typeface="Franklin Gothic Book" panose="020B0503020102020204" pitchFamily="34" charset="0"/>
                <a:cs typeface="Times New Roman" panose="02020603050405020304" pitchFamily="18" charset="0"/>
              </a:rPr>
              <a:t>:</a:t>
            </a:r>
          </a:p>
        </p:txBody>
      </p:sp>
      <p:sp>
        <p:nvSpPr>
          <p:cNvPr id="17" name="Subtitle 2">
            <a:extLst>
              <a:ext uri="{FF2B5EF4-FFF2-40B4-BE49-F238E27FC236}">
                <a16:creationId xmlns:a16="http://schemas.microsoft.com/office/drawing/2014/main" id="{98CA9B14-AA74-3D37-CABB-0CB574B75E96}"/>
              </a:ext>
            </a:extLst>
          </p:cNvPr>
          <p:cNvSpPr txBox="1">
            <a:spLocks/>
          </p:cNvSpPr>
          <p:nvPr/>
        </p:nvSpPr>
        <p:spPr>
          <a:xfrm>
            <a:off x="2878361" y="3163368"/>
            <a:ext cx="9313639" cy="29932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742950" lvl="1" indent="-285750" algn="just">
              <a:lnSpc>
                <a:spcPct val="107000"/>
              </a:lnSpc>
              <a:spcAft>
                <a:spcPts val="800"/>
              </a:spcAft>
              <a:buFont typeface="Wingdings" panose="05000000000000000000" pitchFamily="2" charset="2"/>
              <a:buChar char="ü"/>
            </a:pPr>
            <a:r>
              <a:rPr lang="en-US" sz="1400" dirty="0">
                <a:solidFill>
                  <a:srgbClr val="00B050"/>
                </a:solidFill>
                <a:latin typeface="Franklin Gothic Book" panose="020B0503020102020204" pitchFamily="34" charset="0"/>
                <a:cs typeface="Times New Roman" panose="02020603050405020304" pitchFamily="18" charset="0"/>
              </a:rPr>
              <a:t>Business Services will work with the school to </a:t>
            </a:r>
            <a:r>
              <a:rPr lang="en-US" sz="1400" dirty="0" err="1">
                <a:solidFill>
                  <a:srgbClr val="00B050"/>
                </a:solidFill>
                <a:latin typeface="Franklin Gothic Book" panose="020B0503020102020204" pitchFamily="34" charset="0"/>
                <a:cs typeface="Times New Roman" panose="02020603050405020304" pitchFamily="18" charset="0"/>
              </a:rPr>
              <a:t>diarise</a:t>
            </a:r>
            <a:r>
              <a:rPr lang="en-US" sz="1400" dirty="0">
                <a:solidFill>
                  <a:srgbClr val="00B050"/>
                </a:solidFill>
                <a:latin typeface="Franklin Gothic Book" panose="020B0503020102020204" pitchFamily="34" charset="0"/>
                <a:cs typeface="Times New Roman" panose="02020603050405020304" pitchFamily="18" charset="0"/>
              </a:rPr>
              <a:t> any Signatory or Bankline changes.</a:t>
            </a:r>
          </a:p>
        </p:txBody>
      </p:sp>
      <p:sp>
        <p:nvSpPr>
          <p:cNvPr id="20" name="Subtitle 2">
            <a:extLst>
              <a:ext uri="{FF2B5EF4-FFF2-40B4-BE49-F238E27FC236}">
                <a16:creationId xmlns:a16="http://schemas.microsoft.com/office/drawing/2014/main" id="{EB83F053-133F-23F1-3606-C81FBE0ECC05}"/>
              </a:ext>
            </a:extLst>
          </p:cNvPr>
          <p:cNvSpPr txBox="1">
            <a:spLocks/>
          </p:cNvSpPr>
          <p:nvPr/>
        </p:nvSpPr>
        <p:spPr>
          <a:xfrm>
            <a:off x="2861872" y="2061077"/>
            <a:ext cx="7399007" cy="27037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1">
              <a:lnSpc>
                <a:spcPct val="107000"/>
              </a:lnSpc>
              <a:spcBef>
                <a:spcPts val="0"/>
              </a:spcBef>
              <a:spcAft>
                <a:spcPts val="800"/>
              </a:spcAft>
            </a:pPr>
            <a:r>
              <a:rPr lang="en-US" sz="1400" dirty="0">
                <a:solidFill>
                  <a:schemeClr val="tx1"/>
                </a:solidFill>
                <a:latin typeface="Franklin Gothic Book" panose="020B0503020102020204" pitchFamily="34" charset="0"/>
                <a:cs typeface="Times New Roman" panose="02020603050405020304" pitchFamily="18" charset="0"/>
              </a:rPr>
              <a:t>This is not only an audit requirement, but a security risk if left unmanaged.</a:t>
            </a:r>
          </a:p>
        </p:txBody>
      </p:sp>
    </p:spTree>
    <p:extLst>
      <p:ext uri="{BB962C8B-B14F-4D97-AF65-F5344CB8AC3E}">
        <p14:creationId xmlns:p14="http://schemas.microsoft.com/office/powerpoint/2010/main" val="162138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p:stCondLst>
                                    <p:cond delay="75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par>
                                <p:cTn id="31" presetID="31" presetClass="entr" presetSubtype="0" fill="hold" grpId="0" nodeType="withEffect">
                                  <p:stCondLst>
                                    <p:cond delay="500"/>
                                  </p:stCondLst>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ppt_w</p:attrName>
                                        </p:attrNameLst>
                                      </p:cBhvr>
                                      <p:tavLst>
                                        <p:tav tm="0">
                                          <p:val>
                                            <p:fltVal val="0"/>
                                          </p:val>
                                        </p:tav>
                                        <p:tav tm="100000">
                                          <p:val>
                                            <p:strVal val="#ppt_w"/>
                                          </p:val>
                                        </p:tav>
                                      </p:tavLst>
                                    </p:anim>
                                    <p:anim calcmode="lin" valueType="num">
                                      <p:cBhvr>
                                        <p:cTn id="34" dur="1000" fill="hold"/>
                                        <p:tgtEl>
                                          <p:spTgt spid="7"/>
                                        </p:tgtEl>
                                        <p:attrNameLst>
                                          <p:attrName>ppt_h</p:attrName>
                                        </p:attrNameLst>
                                      </p:cBhvr>
                                      <p:tavLst>
                                        <p:tav tm="0">
                                          <p:val>
                                            <p:fltVal val="0"/>
                                          </p:val>
                                        </p:tav>
                                        <p:tav tm="100000">
                                          <p:val>
                                            <p:strVal val="#ppt_h"/>
                                          </p:val>
                                        </p:tav>
                                      </p:tavLst>
                                    </p:anim>
                                    <p:anim calcmode="lin" valueType="num">
                                      <p:cBhvr>
                                        <p:cTn id="35" dur="1000" fill="hold"/>
                                        <p:tgtEl>
                                          <p:spTgt spid="7"/>
                                        </p:tgtEl>
                                        <p:attrNameLst>
                                          <p:attrName>style.rotation</p:attrName>
                                        </p:attrNameLst>
                                      </p:cBhvr>
                                      <p:tavLst>
                                        <p:tav tm="0">
                                          <p:val>
                                            <p:fltVal val="90"/>
                                          </p:val>
                                        </p:tav>
                                        <p:tav tm="100000">
                                          <p:val>
                                            <p:fltVal val="0"/>
                                          </p:val>
                                        </p:tav>
                                      </p:tavLst>
                                    </p:anim>
                                    <p:animEffect transition="in" filter="fade">
                                      <p:cBhvr>
                                        <p:cTn id="36" dur="10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5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500"/>
                                        <p:tgtEl>
                                          <p:spTgt spid="9"/>
                                        </p:tgtEl>
                                      </p:cBhvr>
                                    </p:animEffect>
                                  </p:childTnLst>
                                </p:cTn>
                              </p:par>
                              <p:par>
                                <p:cTn id="62" presetID="42" presetClass="entr" presetSubtype="0" fill="hold"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1000"/>
                                        <p:tgtEl>
                                          <p:spTgt spid="19"/>
                                        </p:tgtEl>
                                      </p:cBhvr>
                                    </p:animEffect>
                                    <p:anim calcmode="lin" valueType="num">
                                      <p:cBhvr>
                                        <p:cTn id="65" dur="1000" fill="hold"/>
                                        <p:tgtEl>
                                          <p:spTgt spid="19"/>
                                        </p:tgtEl>
                                        <p:attrNameLst>
                                          <p:attrName>ppt_x</p:attrName>
                                        </p:attrNameLst>
                                      </p:cBhvr>
                                      <p:tavLst>
                                        <p:tav tm="0">
                                          <p:val>
                                            <p:strVal val="#ppt_x"/>
                                          </p:val>
                                        </p:tav>
                                        <p:tav tm="100000">
                                          <p:val>
                                            <p:strVal val="#ppt_x"/>
                                          </p:val>
                                        </p:tav>
                                      </p:tavLst>
                                    </p:anim>
                                    <p:anim calcmode="lin" valueType="num">
                                      <p:cBhvr>
                                        <p:cTn id="66" dur="1000" fill="hold"/>
                                        <p:tgtEl>
                                          <p:spTgt spid="19"/>
                                        </p:tgtEl>
                                        <p:attrNameLst>
                                          <p:attrName>ppt_y</p:attrName>
                                        </p:attrNameLst>
                                      </p:cBhvr>
                                      <p:tavLst>
                                        <p:tav tm="0">
                                          <p:val>
                                            <p:strVal val="#ppt_y+.1"/>
                                          </p:val>
                                        </p:tav>
                                        <p:tav tm="100000">
                                          <p:val>
                                            <p:strVal val="#ppt_y"/>
                                          </p:val>
                                        </p:tav>
                                      </p:tavLst>
                                    </p:anim>
                                  </p:childTnLst>
                                </p:cTn>
                              </p:par>
                              <p:par>
                                <p:cTn id="67" presetID="31" presetClass="entr" presetSubtype="0" fill="hold" grpId="0" nodeType="withEffect">
                                  <p:stCondLst>
                                    <p:cond delay="0"/>
                                  </p:stCondLst>
                                  <p:childTnLst>
                                    <p:set>
                                      <p:cBhvr>
                                        <p:cTn id="68" dur="1" fill="hold">
                                          <p:stCondLst>
                                            <p:cond delay="0"/>
                                          </p:stCondLst>
                                        </p:cTn>
                                        <p:tgtEl>
                                          <p:spTgt spid="18"/>
                                        </p:tgtEl>
                                        <p:attrNameLst>
                                          <p:attrName>style.visibility</p:attrName>
                                        </p:attrNameLst>
                                      </p:cBhvr>
                                      <p:to>
                                        <p:strVal val="visible"/>
                                      </p:to>
                                    </p:set>
                                    <p:anim calcmode="lin" valueType="num">
                                      <p:cBhvr>
                                        <p:cTn id="69" dur="1000" fill="hold"/>
                                        <p:tgtEl>
                                          <p:spTgt spid="18"/>
                                        </p:tgtEl>
                                        <p:attrNameLst>
                                          <p:attrName>ppt_w</p:attrName>
                                        </p:attrNameLst>
                                      </p:cBhvr>
                                      <p:tavLst>
                                        <p:tav tm="0">
                                          <p:val>
                                            <p:fltVal val="0"/>
                                          </p:val>
                                        </p:tav>
                                        <p:tav tm="100000">
                                          <p:val>
                                            <p:strVal val="#ppt_w"/>
                                          </p:val>
                                        </p:tav>
                                      </p:tavLst>
                                    </p:anim>
                                    <p:anim calcmode="lin" valueType="num">
                                      <p:cBhvr>
                                        <p:cTn id="70" dur="1000" fill="hold"/>
                                        <p:tgtEl>
                                          <p:spTgt spid="18"/>
                                        </p:tgtEl>
                                        <p:attrNameLst>
                                          <p:attrName>ppt_h</p:attrName>
                                        </p:attrNameLst>
                                      </p:cBhvr>
                                      <p:tavLst>
                                        <p:tav tm="0">
                                          <p:val>
                                            <p:fltVal val="0"/>
                                          </p:val>
                                        </p:tav>
                                        <p:tav tm="100000">
                                          <p:val>
                                            <p:strVal val="#ppt_h"/>
                                          </p:val>
                                        </p:tav>
                                      </p:tavLst>
                                    </p:anim>
                                    <p:anim calcmode="lin" valueType="num">
                                      <p:cBhvr>
                                        <p:cTn id="71" dur="1000" fill="hold"/>
                                        <p:tgtEl>
                                          <p:spTgt spid="18"/>
                                        </p:tgtEl>
                                        <p:attrNameLst>
                                          <p:attrName>style.rotation</p:attrName>
                                        </p:attrNameLst>
                                      </p:cBhvr>
                                      <p:tavLst>
                                        <p:tav tm="0">
                                          <p:val>
                                            <p:fltVal val="90"/>
                                          </p:val>
                                        </p:tav>
                                        <p:tav tm="100000">
                                          <p:val>
                                            <p:fltVal val="0"/>
                                          </p:val>
                                        </p:tav>
                                      </p:tavLst>
                                    </p:anim>
                                    <p:animEffect transition="in" filter="fade">
                                      <p:cBhvr>
                                        <p:cTn id="72"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6" grpId="0"/>
      <p:bldP spid="7" grpId="0" animBg="1"/>
      <p:bldP spid="9" grpId="0"/>
      <p:bldP spid="10" grpId="0"/>
      <p:bldP spid="14" grpId="0"/>
      <p:bldP spid="18" grpId="0" animBg="1"/>
      <p:bldP spid="6" grpId="0"/>
      <p:bldP spid="12" grpId="0" animBg="1"/>
      <p:bldP spid="13" grpId="0" animBg="1"/>
      <p:bldP spid="17"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6F32B54-7C97-7998-14B1-CE3018803966}"/>
              </a:ext>
            </a:extLst>
          </p:cNvPr>
          <p:cNvSpPr txBox="1">
            <a:spLocks/>
          </p:cNvSpPr>
          <p:nvPr/>
        </p:nvSpPr>
        <p:spPr>
          <a:xfrm>
            <a:off x="548640" y="182880"/>
            <a:ext cx="11094720" cy="790168"/>
          </a:xfrm>
          <a:prstGeom prst="rect">
            <a:avLst/>
          </a:prstGeom>
        </p:spPr>
        <p:txBody>
          <a:bodyPr vert="horz" lIns="91440" tIns="45720" rIns="91440" bIns="45720" rtlCol="0" anchor="b">
            <a:normAutofit fontScale="9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000" dirty="0">
                <a:latin typeface="Franklin Gothic Book" panose="020B0503020102020204" pitchFamily="34" charset="0"/>
              </a:rPr>
              <a:t>BUSINESS SERVICES:  NATWEST &amp; BANKLINE </a:t>
            </a:r>
            <a:r>
              <a:rPr lang="en-GB" sz="2200" dirty="0">
                <a:latin typeface="Franklin Gothic Book" panose="020B0503020102020204" pitchFamily="34" charset="0"/>
              </a:rPr>
              <a:t>continued…</a:t>
            </a:r>
            <a:endParaRPr lang="en-GB" sz="4000" dirty="0">
              <a:latin typeface="Franklin Gothic Book" panose="020B0503020102020204" pitchFamily="34" charset="0"/>
            </a:endParaRPr>
          </a:p>
        </p:txBody>
      </p:sp>
      <p:pic>
        <p:nvPicPr>
          <p:cNvPr id="5" name="Picture 4">
            <a:extLst>
              <a:ext uri="{FF2B5EF4-FFF2-40B4-BE49-F238E27FC236}">
                <a16:creationId xmlns:a16="http://schemas.microsoft.com/office/drawing/2014/main" id="{E59C2B29-B41B-B0DD-F612-5F8C33A1E85B}"/>
              </a:ext>
            </a:extLst>
          </p:cNvPr>
          <p:cNvPicPr>
            <a:picLocks noChangeAspect="1"/>
          </p:cNvPicPr>
          <p:nvPr/>
        </p:nvPicPr>
        <p:blipFill>
          <a:blip r:embed="rId2"/>
          <a:stretch>
            <a:fillRect/>
          </a:stretch>
        </p:blipFill>
        <p:spPr>
          <a:xfrm>
            <a:off x="9996117" y="5788662"/>
            <a:ext cx="1943371" cy="638264"/>
          </a:xfrm>
          <a:prstGeom prst="rect">
            <a:avLst/>
          </a:prstGeom>
        </p:spPr>
      </p:pic>
      <p:sp>
        <p:nvSpPr>
          <p:cNvPr id="7" name="Subtitle 2">
            <a:extLst>
              <a:ext uri="{FF2B5EF4-FFF2-40B4-BE49-F238E27FC236}">
                <a16:creationId xmlns:a16="http://schemas.microsoft.com/office/drawing/2014/main" id="{E37F07AE-F65C-ABA0-8381-BD46700A0EA7}"/>
              </a:ext>
            </a:extLst>
          </p:cNvPr>
          <p:cNvSpPr txBox="1">
            <a:spLocks/>
          </p:cNvSpPr>
          <p:nvPr/>
        </p:nvSpPr>
        <p:spPr>
          <a:xfrm>
            <a:off x="0" y="1234127"/>
            <a:ext cx="12192000" cy="4627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7000"/>
              </a:lnSpc>
              <a:spcBef>
                <a:spcPts val="1200"/>
              </a:spcBef>
              <a:buFont typeface="Wingdings" panose="05000000000000000000" pitchFamily="2" charset="2"/>
              <a:buChar char="v"/>
            </a:pPr>
            <a:r>
              <a:rPr lang="en-US" sz="2000" kern="0" dirty="0">
                <a:solidFill>
                  <a:srgbClr val="1F497D"/>
                </a:solidFill>
                <a:latin typeface="Franklin Gothic Book" panose="020B0503020102020204" pitchFamily="34" charset="0"/>
                <a:ea typeface="Times New Roman" panose="02020603050405020304" pitchFamily="18" charset="0"/>
                <a:cs typeface="Times New Roman" panose="02020603050405020304" pitchFamily="18" charset="0"/>
              </a:rPr>
              <a:t>HOW CAN I APPLY FOR A BANKLINE ACCESS OR CHANGE A SIGNATORY?</a:t>
            </a:r>
            <a:endParaRPr lang="en-GB" sz="2000" b="1" kern="0" dirty="0">
              <a:solidFill>
                <a:srgbClr val="1F497D"/>
              </a:solidFill>
              <a:latin typeface="Franklin Gothic Book" panose="020B0503020102020204" pitchFamily="34" charset="0"/>
              <a:ea typeface="Times New Roman" panose="02020603050405020304" pitchFamily="18" charset="0"/>
              <a:cs typeface="Times New Roman" panose="02020603050405020304" pitchFamily="18" charset="0"/>
            </a:endParaRPr>
          </a:p>
        </p:txBody>
      </p:sp>
      <p:sp>
        <p:nvSpPr>
          <p:cNvPr id="14" name="Speech Bubble: Rectangle with Corners Rounded 13">
            <a:extLst>
              <a:ext uri="{FF2B5EF4-FFF2-40B4-BE49-F238E27FC236}">
                <a16:creationId xmlns:a16="http://schemas.microsoft.com/office/drawing/2014/main" id="{E56B75B0-D56E-068E-62D5-545951AD9062}"/>
              </a:ext>
            </a:extLst>
          </p:cNvPr>
          <p:cNvSpPr/>
          <p:nvPr/>
        </p:nvSpPr>
        <p:spPr>
          <a:xfrm>
            <a:off x="7512422" y="3429000"/>
            <a:ext cx="3754507" cy="2290482"/>
          </a:xfrm>
          <a:prstGeom prst="wedgeRoundRectCallout">
            <a:avLst>
              <a:gd name="adj1" fmla="val -21612"/>
              <a:gd name="adj2" fmla="val -21007"/>
              <a:gd name="adj3" fmla="val 16667"/>
            </a:avLst>
          </a:prstGeom>
          <a:solidFill>
            <a:srgbClr val="92D05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marR="377190" algn="ctr">
              <a:spcAft>
                <a:spcPts val="800"/>
              </a:spcAft>
            </a:pPr>
            <a:r>
              <a:rPr lang="en-GB" sz="1400" dirty="0">
                <a:solidFill>
                  <a:schemeClr val="tx2"/>
                </a:solidFill>
                <a:latin typeface="Franklin Gothic Book" panose="020B0503020102020204" pitchFamily="34" charset="0"/>
                <a:ea typeface="Franklin Gothic Book" panose="020B0503020102020204" pitchFamily="34" charset="0"/>
                <a:cs typeface="Times New Roman" panose="02020603050405020304" pitchFamily="18" charset="0"/>
              </a:rPr>
              <a:t>POLITE REQUEST:</a:t>
            </a:r>
          </a:p>
          <a:p>
            <a:pPr marR="377190" algn="just">
              <a:spcAft>
                <a:spcPts val="800"/>
              </a:spcAft>
            </a:pPr>
            <a:r>
              <a:rPr lang="en-GB" sz="1400" dirty="0">
                <a:solidFill>
                  <a:schemeClr val="tx2"/>
                </a:solidFill>
                <a:latin typeface="Franklin Gothic Book" panose="020B0503020102020204" pitchFamily="34" charset="0"/>
                <a:ea typeface="Franklin Gothic Book" panose="020B0503020102020204" pitchFamily="34" charset="0"/>
                <a:cs typeface="Times New Roman" panose="02020603050405020304" pitchFamily="18" charset="0"/>
              </a:rPr>
              <a:t>Could we please ask you to keep your </a:t>
            </a:r>
            <a:r>
              <a:rPr lang="en-GB" sz="1400" b="1" dirty="0">
                <a:solidFill>
                  <a:schemeClr val="tx2"/>
                </a:solidFill>
                <a:latin typeface="Franklin Gothic Book" panose="020B0503020102020204" pitchFamily="34" charset="0"/>
                <a:ea typeface="Franklin Gothic Book" panose="020B0503020102020204" pitchFamily="34" charset="0"/>
                <a:cs typeface="Times New Roman" panose="02020603050405020304" pitchFamily="18" charset="0"/>
              </a:rPr>
              <a:t>Procurement Card </a:t>
            </a:r>
            <a:r>
              <a:rPr lang="en-GB" sz="1400" dirty="0">
                <a:solidFill>
                  <a:schemeClr val="tx2"/>
                </a:solidFill>
                <a:latin typeface="Franklin Gothic Book" panose="020B0503020102020204" pitchFamily="34" charset="0"/>
                <a:ea typeface="Franklin Gothic Book" panose="020B0503020102020204" pitchFamily="34" charset="0"/>
                <a:cs typeface="Times New Roman" panose="02020603050405020304" pitchFamily="18" charset="0"/>
              </a:rPr>
              <a:t>requests and your </a:t>
            </a:r>
            <a:r>
              <a:rPr lang="en-GB" sz="1400" b="1" dirty="0">
                <a:solidFill>
                  <a:schemeClr val="tx2"/>
                </a:solidFill>
                <a:latin typeface="Franklin Gothic Book" panose="020B0503020102020204" pitchFamily="34" charset="0"/>
                <a:ea typeface="Franklin Gothic Book" panose="020B0503020102020204" pitchFamily="34" charset="0"/>
                <a:cs typeface="Times New Roman" panose="02020603050405020304" pitchFamily="18" charset="0"/>
              </a:rPr>
              <a:t>Bankline</a:t>
            </a:r>
            <a:r>
              <a:rPr lang="en-GB" sz="1400" dirty="0">
                <a:solidFill>
                  <a:schemeClr val="tx2"/>
                </a:solidFill>
                <a:latin typeface="Franklin Gothic Book" panose="020B0503020102020204" pitchFamily="34" charset="0"/>
                <a:ea typeface="Franklin Gothic Book" panose="020B0503020102020204" pitchFamily="34" charset="0"/>
                <a:cs typeface="Times New Roman" panose="02020603050405020304" pitchFamily="18" charset="0"/>
              </a:rPr>
              <a:t> requests separate and contact the appropriate teams as per this presentation.  </a:t>
            </a:r>
          </a:p>
          <a:p>
            <a:pPr marR="377190" algn="just">
              <a:spcAft>
                <a:spcPts val="800"/>
              </a:spcAft>
            </a:pPr>
            <a:endParaRPr lang="en-GB" sz="1400" dirty="0">
              <a:solidFill>
                <a:schemeClr val="tx2"/>
              </a:solidFill>
              <a:latin typeface="Franklin Gothic Book" panose="020B0503020102020204" pitchFamily="34" charset="0"/>
              <a:ea typeface="Franklin Gothic Book" panose="020B0503020102020204" pitchFamily="34" charset="0"/>
              <a:cs typeface="Times New Roman" panose="02020603050405020304" pitchFamily="18" charset="0"/>
            </a:endParaRPr>
          </a:p>
          <a:p>
            <a:pPr marR="377190" algn="just">
              <a:spcAft>
                <a:spcPts val="800"/>
              </a:spcAft>
            </a:pPr>
            <a:r>
              <a:rPr lang="en-GB" sz="1400" dirty="0">
                <a:solidFill>
                  <a:schemeClr val="tx2"/>
                </a:solidFill>
                <a:latin typeface="Franklin Gothic Book" panose="020B0503020102020204" pitchFamily="34" charset="0"/>
                <a:ea typeface="Franklin Gothic Book" panose="020B0503020102020204" pitchFamily="34" charset="0"/>
                <a:cs typeface="Times New Roman" panose="02020603050405020304" pitchFamily="18" charset="0"/>
              </a:rPr>
              <a:t>This will speed up your requests.  </a:t>
            </a:r>
            <a:endParaRPr lang="en-GB" sz="1400" dirty="0">
              <a:solidFill>
                <a:schemeClr val="tx2"/>
              </a:solidFill>
            </a:endParaRPr>
          </a:p>
        </p:txBody>
      </p:sp>
      <p:pic>
        <p:nvPicPr>
          <p:cNvPr id="19" name="Graphic 18" descr="Internet with solid fill">
            <a:extLst>
              <a:ext uri="{FF2B5EF4-FFF2-40B4-BE49-F238E27FC236}">
                <a16:creationId xmlns:a16="http://schemas.microsoft.com/office/drawing/2014/main" id="{17A1D4C9-EA0A-4A38-0FB9-28871FA8FF2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63678" y="1858500"/>
            <a:ext cx="914400" cy="914400"/>
          </a:xfrm>
          <a:prstGeom prst="rect">
            <a:avLst/>
          </a:prstGeom>
        </p:spPr>
      </p:pic>
      <p:sp>
        <p:nvSpPr>
          <p:cNvPr id="20" name="Speech Bubble: Rectangle with Corners Rounded 19">
            <a:extLst>
              <a:ext uri="{FF2B5EF4-FFF2-40B4-BE49-F238E27FC236}">
                <a16:creationId xmlns:a16="http://schemas.microsoft.com/office/drawing/2014/main" id="{7B7B837B-F1F9-A147-B85F-182069DB3008}"/>
              </a:ext>
            </a:extLst>
          </p:cNvPr>
          <p:cNvSpPr/>
          <p:nvPr/>
        </p:nvSpPr>
        <p:spPr>
          <a:xfrm>
            <a:off x="6485546" y="2032572"/>
            <a:ext cx="4853014" cy="543772"/>
          </a:xfrm>
          <a:prstGeom prst="wedgeRoundRectCallout">
            <a:avLst>
              <a:gd name="adj1" fmla="val -68778"/>
              <a:gd name="adj2" fmla="val 13122"/>
              <a:gd name="adj3" fmla="val 16667"/>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lnSpc>
                <a:spcPct val="50000"/>
              </a:lnSpc>
              <a:spcAft>
                <a:spcPts val="800"/>
              </a:spcAft>
            </a:pPr>
            <a:r>
              <a:rPr lang="en-GB" dirty="0">
                <a:hlinkClick r:id="rId5"/>
              </a:rPr>
              <a:t>Signatory &amp; Bankline Forms (wokingham.gov.uk)</a:t>
            </a:r>
            <a:endParaRPr lang="en-GB" sz="1800" dirty="0">
              <a:effectLst/>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2" name="Speech Bubble: Rectangle with Corners Rounded 1">
            <a:extLst>
              <a:ext uri="{FF2B5EF4-FFF2-40B4-BE49-F238E27FC236}">
                <a16:creationId xmlns:a16="http://schemas.microsoft.com/office/drawing/2014/main" id="{83EE0197-B3E9-3F98-6458-627F0964F313}"/>
              </a:ext>
            </a:extLst>
          </p:cNvPr>
          <p:cNvSpPr/>
          <p:nvPr/>
        </p:nvSpPr>
        <p:spPr>
          <a:xfrm>
            <a:off x="485799" y="3909735"/>
            <a:ext cx="6076365" cy="1318587"/>
          </a:xfrm>
          <a:prstGeom prst="wedgeRoundRectCallout">
            <a:avLst>
              <a:gd name="adj1" fmla="val 29661"/>
              <a:gd name="adj2" fmla="val -125269"/>
              <a:gd name="adj3" fmla="val 16667"/>
            </a:avLst>
          </a:prstGeom>
          <a:solidFill>
            <a:schemeClr val="bg1">
              <a:lumMod val="85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R="377190" algn="ctr">
              <a:spcAft>
                <a:spcPts val="800"/>
              </a:spcAft>
            </a:pPr>
            <a:r>
              <a:rPr lang="en-GB" sz="1200"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rPr>
              <a:t>POLITE NOTICE:</a:t>
            </a:r>
          </a:p>
          <a:p>
            <a:pPr marR="377190" algn="just">
              <a:spcAft>
                <a:spcPts val="800"/>
              </a:spcAft>
            </a:pPr>
            <a:r>
              <a:rPr lang="en-GB" sz="1200" b="1"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rPr>
              <a:t>PDF NATWEST MCP FORM</a:t>
            </a:r>
            <a:r>
              <a:rPr lang="en-GB" sz="1200"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rPr>
              <a:t>:  Please do not return a scanned copy - download to your computer and complete the interactive form and email this PDF version.</a:t>
            </a:r>
          </a:p>
          <a:p>
            <a:pPr marR="377190" algn="just">
              <a:spcAft>
                <a:spcPts val="800"/>
              </a:spcAft>
            </a:pPr>
            <a:endParaRPr lang="en-GB" sz="1200"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endParaRPr>
          </a:p>
          <a:p>
            <a:pPr marR="377190" algn="just">
              <a:spcAft>
                <a:spcPts val="800"/>
              </a:spcAft>
            </a:pPr>
            <a:r>
              <a:rPr lang="en-GB" sz="1200" b="1" dirty="0">
                <a:solidFill>
                  <a:srgbClr val="FF0000"/>
                </a:solidFill>
                <a:latin typeface="Franklin Gothic Book" panose="020B0503020102020204" pitchFamily="34" charset="0"/>
                <a:cs typeface="Times New Roman" panose="02020603050405020304" pitchFamily="18" charset="0"/>
              </a:rPr>
              <a:t>SUMMARY OF CHANGE FORM</a:t>
            </a:r>
            <a:r>
              <a:rPr lang="en-GB" sz="1200" dirty="0">
                <a:solidFill>
                  <a:srgbClr val="FF0000"/>
                </a:solidFill>
                <a:latin typeface="Franklin Gothic Book" panose="020B0503020102020204" pitchFamily="34" charset="0"/>
                <a:cs typeface="Times New Roman" panose="02020603050405020304" pitchFamily="18" charset="0"/>
              </a:rPr>
              <a:t>:  Please return a scanned (signed) copy of this form.</a:t>
            </a:r>
          </a:p>
        </p:txBody>
      </p:sp>
      <p:sp>
        <p:nvSpPr>
          <p:cNvPr id="3" name="Subtitle 2">
            <a:extLst>
              <a:ext uri="{FF2B5EF4-FFF2-40B4-BE49-F238E27FC236}">
                <a16:creationId xmlns:a16="http://schemas.microsoft.com/office/drawing/2014/main" id="{A3522A2A-D0E9-40FF-31AD-509907950B4C}"/>
              </a:ext>
            </a:extLst>
          </p:cNvPr>
          <p:cNvSpPr txBox="1">
            <a:spLocks/>
          </p:cNvSpPr>
          <p:nvPr/>
        </p:nvSpPr>
        <p:spPr>
          <a:xfrm>
            <a:off x="378939" y="1696905"/>
            <a:ext cx="9617178" cy="32319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spcBef>
                <a:spcPts val="1200"/>
              </a:spcBef>
              <a:buFont typeface="+mj-lt"/>
              <a:buAutoNum type="arabicPeriod"/>
            </a:pPr>
            <a:r>
              <a:rPr lang="en-US" sz="1600" dirty="0">
                <a:latin typeface="Franklin Gothic Book" panose="020B0503020102020204" pitchFamily="34" charset="0"/>
                <a:ea typeface="Franklin Gothic Book" panose="020B0503020102020204" pitchFamily="34" charset="0"/>
                <a:cs typeface="Times New Roman" panose="02020603050405020304" pitchFamily="18" charset="0"/>
              </a:rPr>
              <a:t>Send a request form the NatWest MCP and Summary of Change Form to the Business Services mailbox.</a:t>
            </a:r>
            <a:r>
              <a:rPr lang="en-US" sz="1600" dirty="0">
                <a:latin typeface="Franklin Gothic Book" panose="020B0503020102020204" pitchFamily="34" charset="0"/>
                <a:ea typeface="Times New Roman" panose="02020603050405020304" pitchFamily="18" charset="0"/>
                <a:cs typeface="Times New Roman" panose="02020603050405020304" pitchFamily="18" charset="0"/>
              </a:rPr>
              <a:t>  </a:t>
            </a:r>
          </a:p>
        </p:txBody>
      </p:sp>
      <p:sp>
        <p:nvSpPr>
          <p:cNvPr id="6" name="Subtitle 2">
            <a:extLst>
              <a:ext uri="{FF2B5EF4-FFF2-40B4-BE49-F238E27FC236}">
                <a16:creationId xmlns:a16="http://schemas.microsoft.com/office/drawing/2014/main" id="{45F1494C-4921-7A0A-C327-69846F6413C4}"/>
              </a:ext>
            </a:extLst>
          </p:cNvPr>
          <p:cNvSpPr txBox="1">
            <a:spLocks/>
          </p:cNvSpPr>
          <p:nvPr/>
        </p:nvSpPr>
        <p:spPr>
          <a:xfrm>
            <a:off x="378939" y="2260223"/>
            <a:ext cx="4363390" cy="16731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50000"/>
              </a:lnSpc>
              <a:spcAft>
                <a:spcPts val="800"/>
              </a:spcAft>
              <a:buFont typeface="+mj-lt"/>
              <a:buAutoNum type="arabicPeriod" startAt="2"/>
            </a:pPr>
            <a:r>
              <a:rPr lang="en-US" sz="1600" dirty="0">
                <a:latin typeface="Franklin Gothic Book" panose="020B0503020102020204" pitchFamily="34" charset="0"/>
                <a:ea typeface="Times New Roman" panose="02020603050405020304" pitchFamily="18" charset="0"/>
                <a:cs typeface="Times New Roman" panose="02020603050405020304" pitchFamily="18" charset="0"/>
              </a:rPr>
              <a:t>Visit the Wokingham Schools Hub online at:</a:t>
            </a:r>
          </a:p>
        </p:txBody>
      </p:sp>
      <p:sp>
        <p:nvSpPr>
          <p:cNvPr id="11" name="Subtitle 2">
            <a:extLst>
              <a:ext uri="{FF2B5EF4-FFF2-40B4-BE49-F238E27FC236}">
                <a16:creationId xmlns:a16="http://schemas.microsoft.com/office/drawing/2014/main" id="{A798EE14-07F8-FD8A-FFF7-7F4380F7230A}"/>
              </a:ext>
            </a:extLst>
          </p:cNvPr>
          <p:cNvSpPr txBox="1">
            <a:spLocks/>
          </p:cNvSpPr>
          <p:nvPr/>
        </p:nvSpPr>
        <p:spPr>
          <a:xfrm>
            <a:off x="378939" y="2715066"/>
            <a:ext cx="9357360" cy="3938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0000"/>
              </a:lnSpc>
              <a:spcBef>
                <a:spcPts val="1200"/>
              </a:spcBef>
              <a:buFont typeface="Wingdings" panose="05000000000000000000" pitchFamily="2" charset="2"/>
              <a:buChar char="ü"/>
            </a:pPr>
            <a:r>
              <a:rPr lang="en-US" sz="1600" dirty="0">
                <a:solidFill>
                  <a:srgbClr val="00B050"/>
                </a:solidFill>
                <a:latin typeface="Franklin Gothic Book" panose="020B0503020102020204" pitchFamily="34" charset="0"/>
                <a:ea typeface="Franklin Gothic Book" panose="020B0503020102020204" pitchFamily="34" charset="0"/>
                <a:cs typeface="Times New Roman" panose="02020603050405020304" pitchFamily="18" charset="0"/>
              </a:rPr>
              <a:t>Attach both completed forms (on the same email) and submit to the Business Services mailbox.</a:t>
            </a:r>
          </a:p>
        </p:txBody>
      </p:sp>
    </p:spTree>
    <p:extLst>
      <p:ext uri="{BB962C8B-B14F-4D97-AF65-F5344CB8AC3E}">
        <p14:creationId xmlns:p14="http://schemas.microsoft.com/office/powerpoint/2010/main" val="49738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42" presetClass="entr" presetSubtype="0" fill="hold"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1000"/>
                                        <p:tgtEl>
                                          <p:spTgt spid="19"/>
                                        </p:tgtEl>
                                      </p:cBhvr>
                                    </p:animEffect>
                                    <p:anim calcmode="lin" valueType="num">
                                      <p:cBhvr>
                                        <p:cTn id="21" dur="1000" fill="hold"/>
                                        <p:tgtEl>
                                          <p:spTgt spid="19"/>
                                        </p:tgtEl>
                                        <p:attrNameLst>
                                          <p:attrName>ppt_x</p:attrName>
                                        </p:attrNameLst>
                                      </p:cBhvr>
                                      <p:tavLst>
                                        <p:tav tm="0">
                                          <p:val>
                                            <p:strVal val="#ppt_x"/>
                                          </p:val>
                                        </p:tav>
                                        <p:tav tm="100000">
                                          <p:val>
                                            <p:strVal val="#ppt_x"/>
                                          </p:val>
                                        </p:tav>
                                      </p:tavLst>
                                    </p:anim>
                                    <p:anim calcmode="lin" valueType="num">
                                      <p:cBhvr>
                                        <p:cTn id="22" dur="1000" fill="hold"/>
                                        <p:tgtEl>
                                          <p:spTgt spid="19"/>
                                        </p:tgtEl>
                                        <p:attrNameLst>
                                          <p:attrName>ppt_y</p:attrName>
                                        </p:attrNameLst>
                                      </p:cBhvr>
                                      <p:tavLst>
                                        <p:tav tm="0">
                                          <p:val>
                                            <p:strVal val="#ppt_y+.1"/>
                                          </p:val>
                                        </p:tav>
                                        <p:tav tm="100000">
                                          <p:val>
                                            <p:strVal val="#ppt_y"/>
                                          </p:val>
                                        </p:tav>
                                      </p:tavLst>
                                    </p:anim>
                                  </p:childTnLst>
                                </p:cTn>
                              </p:par>
                              <p:par>
                                <p:cTn id="23" presetID="3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1000" fill="hold"/>
                                        <p:tgtEl>
                                          <p:spTgt spid="20"/>
                                        </p:tgtEl>
                                        <p:attrNameLst>
                                          <p:attrName>ppt_w</p:attrName>
                                        </p:attrNameLst>
                                      </p:cBhvr>
                                      <p:tavLst>
                                        <p:tav tm="0">
                                          <p:val>
                                            <p:fltVal val="0"/>
                                          </p:val>
                                        </p:tav>
                                        <p:tav tm="100000">
                                          <p:val>
                                            <p:strVal val="#ppt_w"/>
                                          </p:val>
                                        </p:tav>
                                      </p:tavLst>
                                    </p:anim>
                                    <p:anim calcmode="lin" valueType="num">
                                      <p:cBhvr>
                                        <p:cTn id="26" dur="1000" fill="hold"/>
                                        <p:tgtEl>
                                          <p:spTgt spid="20"/>
                                        </p:tgtEl>
                                        <p:attrNameLst>
                                          <p:attrName>ppt_h</p:attrName>
                                        </p:attrNameLst>
                                      </p:cBhvr>
                                      <p:tavLst>
                                        <p:tav tm="0">
                                          <p:val>
                                            <p:fltVal val="0"/>
                                          </p:val>
                                        </p:tav>
                                        <p:tav tm="100000">
                                          <p:val>
                                            <p:strVal val="#ppt_h"/>
                                          </p:val>
                                        </p:tav>
                                      </p:tavLst>
                                    </p:anim>
                                    <p:anim calcmode="lin" valueType="num">
                                      <p:cBhvr>
                                        <p:cTn id="27" dur="1000" fill="hold"/>
                                        <p:tgtEl>
                                          <p:spTgt spid="20"/>
                                        </p:tgtEl>
                                        <p:attrNameLst>
                                          <p:attrName>style.rotation</p:attrName>
                                        </p:attrNameLst>
                                      </p:cBhvr>
                                      <p:tavLst>
                                        <p:tav tm="0">
                                          <p:val>
                                            <p:fltVal val="90"/>
                                          </p:val>
                                        </p:tav>
                                        <p:tav tm="100000">
                                          <p:val>
                                            <p:fltVal val="0"/>
                                          </p:val>
                                        </p:tav>
                                      </p:tavLst>
                                    </p:anim>
                                    <p:animEffect transition="in" filter="fade">
                                      <p:cBhvr>
                                        <p:cTn id="28" dur="10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1000"/>
                                        <p:tgtEl>
                                          <p:spTgt spid="2"/>
                                        </p:tgtEl>
                                      </p:cBhvr>
                                    </p:animEffect>
                                    <p:anim calcmode="lin" valueType="num">
                                      <p:cBhvr>
                                        <p:cTn id="39" dur="1000" fill="hold"/>
                                        <p:tgtEl>
                                          <p:spTgt spid="2"/>
                                        </p:tgtEl>
                                        <p:attrNameLst>
                                          <p:attrName>ppt_x</p:attrName>
                                        </p:attrNameLst>
                                      </p:cBhvr>
                                      <p:tavLst>
                                        <p:tav tm="0">
                                          <p:val>
                                            <p:strVal val="#ppt_x"/>
                                          </p:val>
                                        </p:tav>
                                        <p:tav tm="100000">
                                          <p:val>
                                            <p:strVal val="#ppt_x"/>
                                          </p:val>
                                        </p:tav>
                                      </p:tavLst>
                                    </p:anim>
                                    <p:anim calcmode="lin" valueType="num">
                                      <p:cBhvr>
                                        <p:cTn id="4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1000" fill="hold"/>
                                        <p:tgtEl>
                                          <p:spTgt spid="14"/>
                                        </p:tgtEl>
                                        <p:attrNameLst>
                                          <p:attrName>ppt_w</p:attrName>
                                        </p:attrNameLst>
                                      </p:cBhvr>
                                      <p:tavLst>
                                        <p:tav tm="0">
                                          <p:val>
                                            <p:fltVal val="0"/>
                                          </p:val>
                                        </p:tav>
                                        <p:tav tm="100000">
                                          <p:val>
                                            <p:strVal val="#ppt_w"/>
                                          </p:val>
                                        </p:tav>
                                      </p:tavLst>
                                    </p:anim>
                                    <p:anim calcmode="lin" valueType="num">
                                      <p:cBhvr>
                                        <p:cTn id="46" dur="1000" fill="hold"/>
                                        <p:tgtEl>
                                          <p:spTgt spid="14"/>
                                        </p:tgtEl>
                                        <p:attrNameLst>
                                          <p:attrName>ppt_h</p:attrName>
                                        </p:attrNameLst>
                                      </p:cBhvr>
                                      <p:tavLst>
                                        <p:tav tm="0">
                                          <p:val>
                                            <p:fltVal val="0"/>
                                          </p:val>
                                        </p:tav>
                                        <p:tav tm="100000">
                                          <p:val>
                                            <p:strVal val="#ppt_h"/>
                                          </p:val>
                                        </p:tav>
                                      </p:tavLst>
                                    </p:anim>
                                    <p:anim calcmode="lin" valueType="num">
                                      <p:cBhvr>
                                        <p:cTn id="47" dur="1000" fill="hold"/>
                                        <p:tgtEl>
                                          <p:spTgt spid="14"/>
                                        </p:tgtEl>
                                        <p:attrNameLst>
                                          <p:attrName>style.rotation</p:attrName>
                                        </p:attrNameLst>
                                      </p:cBhvr>
                                      <p:tavLst>
                                        <p:tav tm="0">
                                          <p:val>
                                            <p:fltVal val="90"/>
                                          </p:val>
                                        </p:tav>
                                        <p:tav tm="100000">
                                          <p:val>
                                            <p:fltVal val="0"/>
                                          </p:val>
                                        </p:tav>
                                      </p:tavLst>
                                    </p:anim>
                                    <p:animEffect transition="in" filter="fade">
                                      <p:cBhvr>
                                        <p:cTn id="48"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20" grpId="0" animBg="1"/>
      <p:bldP spid="2" grpId="0" animBg="1"/>
      <p:bldP spid="3" grpId="0"/>
      <p:bldP spid="6"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5F460-021D-682E-4B4B-ED81BFEF4A18}"/>
              </a:ext>
            </a:extLst>
          </p:cNvPr>
          <p:cNvSpPr>
            <a:spLocks noGrp="1"/>
          </p:cNvSpPr>
          <p:nvPr>
            <p:ph type="title"/>
          </p:nvPr>
        </p:nvSpPr>
        <p:spPr>
          <a:xfrm>
            <a:off x="-19050" y="142578"/>
            <a:ext cx="12172950" cy="744147"/>
          </a:xfrm>
        </p:spPr>
        <p:txBody>
          <a:bodyPr>
            <a:normAutofit/>
          </a:bodyPr>
          <a:lstStyle/>
          <a:p>
            <a:pPr algn="ctr"/>
            <a:r>
              <a:rPr lang="en-GB" sz="3600" dirty="0">
                <a:latin typeface="Franklin Gothic Book" panose="020B0503020102020204" pitchFamily="34" charset="0"/>
              </a:rPr>
              <a:t>ASSET LEASING</a:t>
            </a:r>
          </a:p>
        </p:txBody>
      </p:sp>
      <p:sp>
        <p:nvSpPr>
          <p:cNvPr id="5" name="Subtitle 2">
            <a:extLst>
              <a:ext uri="{FF2B5EF4-FFF2-40B4-BE49-F238E27FC236}">
                <a16:creationId xmlns:a16="http://schemas.microsoft.com/office/drawing/2014/main" id="{C3D3CD2C-9693-63FF-EC0B-414386F7E289}"/>
              </a:ext>
            </a:extLst>
          </p:cNvPr>
          <p:cNvSpPr txBox="1">
            <a:spLocks/>
          </p:cNvSpPr>
          <p:nvPr/>
        </p:nvSpPr>
        <p:spPr>
          <a:xfrm>
            <a:off x="-38100" y="1124941"/>
            <a:ext cx="12192000" cy="39084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nSpc>
                <a:spcPct val="107000"/>
              </a:lnSpc>
              <a:spcBef>
                <a:spcPts val="1200"/>
              </a:spcBef>
              <a:buFont typeface="Wingdings" panose="05000000000000000000" pitchFamily="2" charset="2"/>
              <a:buChar char="v"/>
            </a:pPr>
            <a:r>
              <a:rPr lang="en-US" sz="2000" kern="0" dirty="0">
                <a:solidFill>
                  <a:srgbClr val="1F497D"/>
                </a:solidFill>
                <a:latin typeface="Franklin Gothic Book" panose="020B0503020102020204" pitchFamily="34" charset="0"/>
                <a:cs typeface="Times New Roman" panose="02020603050405020304" pitchFamily="18" charset="0"/>
              </a:rPr>
              <a:t>WHAT IS ASSET LEASING?</a:t>
            </a:r>
            <a:endParaRPr lang="en-US" sz="2000" dirty="0">
              <a:solidFill>
                <a:schemeClr val="tx1"/>
              </a:solidFill>
              <a:latin typeface="Franklin Gothic Book" panose="020B050302010202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02665DF7-9EE1-A289-0B05-3061B1778F25}"/>
              </a:ext>
            </a:extLst>
          </p:cNvPr>
          <p:cNvSpPr txBox="1">
            <a:spLocks/>
          </p:cNvSpPr>
          <p:nvPr/>
        </p:nvSpPr>
        <p:spPr>
          <a:xfrm>
            <a:off x="4979139" y="1602121"/>
            <a:ext cx="6458477" cy="8736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buFont typeface="Wingdings" panose="05000000000000000000" pitchFamily="2" charset="2"/>
              <a:buChar char="Ø"/>
            </a:pPr>
            <a:r>
              <a:rPr lang="en-US" sz="1600" dirty="0">
                <a:latin typeface="Franklin Gothic Book" panose="020B0503020102020204" pitchFamily="34" charset="0"/>
                <a:cs typeface="Times New Roman" panose="02020603050405020304" pitchFamily="18" charset="0"/>
              </a:rPr>
              <a:t>The current D</a:t>
            </a:r>
            <a:r>
              <a:rPr lang="en-GB" sz="1600" dirty="0" err="1">
                <a:latin typeface="Franklin Gothic Book" panose="020B0503020102020204" pitchFamily="34" charset="0"/>
                <a:cs typeface="Times New Roman" panose="02020603050405020304" pitchFamily="18" charset="0"/>
              </a:rPr>
              <a:t>ofE</a:t>
            </a:r>
            <a:r>
              <a:rPr lang="en-GB" sz="1600" dirty="0">
                <a:latin typeface="Franklin Gothic Book" panose="020B0503020102020204" pitchFamily="34" charset="0"/>
                <a:cs typeface="Times New Roman" panose="02020603050405020304" pitchFamily="18" charset="0"/>
              </a:rPr>
              <a:t> guidelines are:  Maintained schools and academies are generally free to take out operating leases, while finance leases require approval from the Secretary of State. Leases could include:</a:t>
            </a:r>
          </a:p>
        </p:txBody>
      </p:sp>
      <p:sp>
        <p:nvSpPr>
          <p:cNvPr id="12" name="Speech Bubble: Rectangle with Corners Rounded 11">
            <a:extLst>
              <a:ext uri="{FF2B5EF4-FFF2-40B4-BE49-F238E27FC236}">
                <a16:creationId xmlns:a16="http://schemas.microsoft.com/office/drawing/2014/main" id="{566773D0-98B9-1F96-7D78-F64EAD4CDE58}"/>
              </a:ext>
            </a:extLst>
          </p:cNvPr>
          <p:cNvSpPr/>
          <p:nvPr/>
        </p:nvSpPr>
        <p:spPr>
          <a:xfrm>
            <a:off x="400273" y="1601334"/>
            <a:ext cx="3902785" cy="2312022"/>
          </a:xfrm>
          <a:prstGeom prst="wedgeRoundRectCallout">
            <a:avLst>
              <a:gd name="adj1" fmla="val 68850"/>
              <a:gd name="adj2" fmla="val -45447"/>
              <a:gd name="adj3" fmla="val 1666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Font typeface="Wingdings" panose="05000000000000000000" pitchFamily="2" charset="2"/>
              <a:buChar char="ü"/>
            </a:pPr>
            <a:endParaRPr lang="en-GB" sz="1100" dirty="0">
              <a:latin typeface="Franklin Gothic Book" panose="020B0503020102020204" pitchFamily="34" charset="0"/>
              <a:cs typeface="Times New Roman" panose="02020603050405020304" pitchFamily="18" charset="0"/>
            </a:endParaRPr>
          </a:p>
          <a:p>
            <a:pPr marL="285750" indent="-285750">
              <a:buFont typeface="Wingdings" panose="05000000000000000000" pitchFamily="2" charset="2"/>
              <a:buChar char="ü"/>
            </a:pPr>
            <a:r>
              <a:rPr lang="en-GB" sz="1400" dirty="0">
                <a:latin typeface="Franklin Gothic Book" panose="020B0503020102020204" pitchFamily="34" charset="0"/>
                <a:cs typeface="Times New Roman" panose="02020603050405020304" pitchFamily="18" charset="0"/>
              </a:rPr>
              <a:t>IT equipment</a:t>
            </a:r>
          </a:p>
          <a:p>
            <a:pPr marL="285750" indent="-285750">
              <a:buFont typeface="Wingdings" panose="05000000000000000000" pitchFamily="2" charset="2"/>
              <a:buChar char="ü"/>
            </a:pPr>
            <a:r>
              <a:rPr lang="en-GB" sz="1400" dirty="0">
                <a:latin typeface="Franklin Gothic Book" panose="020B0503020102020204" pitchFamily="34" charset="0"/>
                <a:cs typeface="Times New Roman" panose="02020603050405020304" pitchFamily="18" charset="0"/>
              </a:rPr>
              <a:t>Telephony</a:t>
            </a:r>
          </a:p>
          <a:p>
            <a:pPr marL="285750" indent="-285750">
              <a:buFont typeface="Wingdings" panose="05000000000000000000" pitchFamily="2" charset="2"/>
              <a:buChar char="ü"/>
            </a:pPr>
            <a:r>
              <a:rPr lang="en-GB" sz="1400" dirty="0">
                <a:latin typeface="Franklin Gothic Book" panose="020B0503020102020204" pitchFamily="34" charset="0"/>
                <a:cs typeface="Times New Roman" panose="02020603050405020304" pitchFamily="18" charset="0"/>
              </a:rPr>
              <a:t>Catering equipment</a:t>
            </a:r>
          </a:p>
          <a:p>
            <a:pPr marL="285750" indent="-285750">
              <a:buFont typeface="Wingdings" panose="05000000000000000000" pitchFamily="2" charset="2"/>
              <a:buChar char="ü"/>
            </a:pPr>
            <a:r>
              <a:rPr lang="en-GB" sz="1400" dirty="0">
                <a:latin typeface="Franklin Gothic Book" panose="020B0503020102020204" pitchFamily="34" charset="0"/>
                <a:cs typeface="Times New Roman" panose="02020603050405020304" pitchFamily="18" charset="0"/>
              </a:rPr>
              <a:t>Furniture</a:t>
            </a:r>
          </a:p>
          <a:p>
            <a:pPr marL="285750" indent="-285750">
              <a:buFont typeface="Wingdings" panose="05000000000000000000" pitchFamily="2" charset="2"/>
              <a:buChar char="ü"/>
            </a:pPr>
            <a:r>
              <a:rPr lang="en-GB" sz="1400" dirty="0">
                <a:latin typeface="Franklin Gothic Book" panose="020B0503020102020204" pitchFamily="34" charset="0"/>
                <a:cs typeface="Times New Roman" panose="02020603050405020304" pitchFamily="18" charset="0"/>
              </a:rPr>
              <a:t>Bathroom/sanitary equipment</a:t>
            </a:r>
          </a:p>
          <a:p>
            <a:pPr marL="285750" indent="-285750">
              <a:buFont typeface="Wingdings" panose="05000000000000000000" pitchFamily="2" charset="2"/>
              <a:buChar char="ü"/>
            </a:pPr>
            <a:r>
              <a:rPr lang="en-GB" sz="1400" dirty="0">
                <a:latin typeface="Franklin Gothic Book" panose="020B0503020102020204" pitchFamily="34" charset="0"/>
                <a:cs typeface="Times New Roman" panose="02020603050405020304" pitchFamily="18" charset="0"/>
              </a:rPr>
              <a:t>Gym equipment</a:t>
            </a:r>
          </a:p>
          <a:p>
            <a:pPr marL="285750" indent="-285750">
              <a:buFont typeface="Wingdings" panose="05000000000000000000" pitchFamily="2" charset="2"/>
              <a:buChar char="ü"/>
            </a:pPr>
            <a:r>
              <a:rPr lang="en-GB" sz="1400" dirty="0">
                <a:latin typeface="Franklin Gothic Book" panose="020B0503020102020204" pitchFamily="34" charset="0"/>
                <a:cs typeface="Times New Roman" panose="02020603050405020304" pitchFamily="18" charset="0"/>
              </a:rPr>
              <a:t>Grounds keeping equipment</a:t>
            </a:r>
          </a:p>
          <a:p>
            <a:pPr marL="285750" indent="-285750">
              <a:buFont typeface="Wingdings" panose="05000000000000000000" pitchFamily="2" charset="2"/>
              <a:buChar char="ü"/>
            </a:pPr>
            <a:r>
              <a:rPr lang="en-GB" sz="1400" dirty="0">
                <a:latin typeface="Franklin Gothic Book" panose="020B0503020102020204" pitchFamily="34" charset="0"/>
                <a:cs typeface="Times New Roman" panose="02020603050405020304" pitchFamily="18" charset="0"/>
              </a:rPr>
              <a:t>Minibuses / other vehicles for school use</a:t>
            </a:r>
          </a:p>
          <a:p>
            <a:pPr marL="285750" indent="-285750">
              <a:buFont typeface="Wingdings" panose="05000000000000000000" pitchFamily="2" charset="2"/>
              <a:buChar char="ü"/>
            </a:pPr>
            <a:r>
              <a:rPr lang="en-GB" sz="1400" dirty="0">
                <a:latin typeface="Franklin Gothic Book" panose="020B0503020102020204" pitchFamily="34" charset="0"/>
                <a:cs typeface="Times New Roman" panose="02020603050405020304" pitchFamily="18" charset="0"/>
              </a:rPr>
              <a:t>Temporary classrooms and equivalent structures</a:t>
            </a:r>
          </a:p>
          <a:p>
            <a:pPr algn="ctr"/>
            <a:endParaRPr lang="en-GB" sz="1400" dirty="0"/>
          </a:p>
        </p:txBody>
      </p:sp>
      <p:sp>
        <p:nvSpPr>
          <p:cNvPr id="3" name="Subtitle 2">
            <a:extLst>
              <a:ext uri="{FF2B5EF4-FFF2-40B4-BE49-F238E27FC236}">
                <a16:creationId xmlns:a16="http://schemas.microsoft.com/office/drawing/2014/main" id="{0B0AD915-4852-2F57-1D74-516F71E8E590}"/>
              </a:ext>
            </a:extLst>
          </p:cNvPr>
          <p:cNvSpPr txBox="1">
            <a:spLocks/>
          </p:cNvSpPr>
          <p:nvPr/>
        </p:nvSpPr>
        <p:spPr>
          <a:xfrm>
            <a:off x="4979138" y="2647443"/>
            <a:ext cx="6458477" cy="8736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buFont typeface="Wingdings" panose="05000000000000000000" pitchFamily="2" charset="2"/>
              <a:buChar char="Ø"/>
            </a:pPr>
            <a:r>
              <a:rPr lang="en-GB" sz="1600" dirty="0">
                <a:latin typeface="Franklin Gothic Book" panose="020B0503020102020204" pitchFamily="34" charset="0"/>
                <a:cs typeface="Times New Roman" panose="02020603050405020304" pitchFamily="18" charset="0"/>
              </a:rPr>
              <a:t>To ensure we are following this directive all leases should be submitted to WBC for review.</a:t>
            </a:r>
          </a:p>
        </p:txBody>
      </p:sp>
      <p:sp>
        <p:nvSpPr>
          <p:cNvPr id="7" name="TextBox 6">
            <a:extLst>
              <a:ext uri="{FF2B5EF4-FFF2-40B4-BE49-F238E27FC236}">
                <a16:creationId xmlns:a16="http://schemas.microsoft.com/office/drawing/2014/main" id="{5DEA8DA5-0711-F67E-4F8D-B2871F7D9B54}"/>
              </a:ext>
            </a:extLst>
          </p:cNvPr>
          <p:cNvSpPr txBox="1"/>
          <p:nvPr/>
        </p:nvSpPr>
        <p:spPr>
          <a:xfrm>
            <a:off x="0" y="4235660"/>
            <a:ext cx="6138472" cy="367729"/>
          </a:xfrm>
          <a:prstGeom prst="rect">
            <a:avLst/>
          </a:prstGeom>
          <a:noFill/>
        </p:spPr>
        <p:txBody>
          <a:bodyPr wrap="square">
            <a:spAutoFit/>
          </a:bodyPr>
          <a:lstStyle/>
          <a:p>
            <a:pPr marL="342900" indent="-342900">
              <a:lnSpc>
                <a:spcPct val="107000"/>
              </a:lnSpc>
              <a:spcBef>
                <a:spcPts val="1200"/>
              </a:spcBef>
              <a:buFont typeface="Wingdings" panose="05000000000000000000" pitchFamily="2" charset="2"/>
              <a:buChar char="v"/>
            </a:pPr>
            <a:r>
              <a:rPr lang="en-US" sz="1800" kern="0" dirty="0">
                <a:solidFill>
                  <a:srgbClr val="1F497D"/>
                </a:solidFill>
                <a:latin typeface="Franklin Gothic Book" panose="020B0503020102020204" pitchFamily="34" charset="0"/>
                <a:ea typeface="Times New Roman" panose="02020603050405020304" pitchFamily="18" charset="0"/>
                <a:cs typeface="Times New Roman" panose="02020603050405020304" pitchFamily="18" charset="0"/>
              </a:rPr>
              <a:t>SCHOOL RESPONSIBILITIES</a:t>
            </a:r>
            <a:endParaRPr lang="en-GB" sz="1800" dirty="0">
              <a:latin typeface="Franklin Gothic Book" panose="020B0503020102020204" pitchFamily="34" charset="0"/>
              <a:ea typeface="Franklin Gothic Book" panose="020B0503020102020204" pitchFamily="34" charset="0"/>
              <a:cs typeface="Times New Roman" panose="02020603050405020304" pitchFamily="18" charset="0"/>
            </a:endParaRPr>
          </a:p>
        </p:txBody>
      </p:sp>
      <p:sp>
        <p:nvSpPr>
          <p:cNvPr id="8" name="Subtitle 2">
            <a:extLst>
              <a:ext uri="{FF2B5EF4-FFF2-40B4-BE49-F238E27FC236}">
                <a16:creationId xmlns:a16="http://schemas.microsoft.com/office/drawing/2014/main" id="{62684A09-E53F-B000-1A5B-944238D940F9}"/>
              </a:ext>
            </a:extLst>
          </p:cNvPr>
          <p:cNvSpPr txBox="1">
            <a:spLocks/>
          </p:cNvSpPr>
          <p:nvPr/>
        </p:nvSpPr>
        <p:spPr>
          <a:xfrm>
            <a:off x="321047" y="4791221"/>
            <a:ext cx="10731089" cy="367730"/>
          </a:xfrm>
          <a:prstGeom prst="rect">
            <a:avLst/>
          </a:prstGeom>
        </p:spPr>
        <p:txBody>
          <a:bodyPr vert="horz" lIns="91440" tIns="45720" rIns="91440" bIns="45720" rtlCol="0">
            <a:noAutofit/>
          </a:bodyPr>
          <a:lstStyle>
            <a:defPPr>
              <a:defRPr lang="en-US"/>
            </a:defPPr>
            <a:lvl1pPr marL="228600" indent="-228600" algn="just">
              <a:lnSpc>
                <a:spcPct val="107000"/>
              </a:lnSpc>
              <a:spcBef>
                <a:spcPts val="1000"/>
              </a:spcBef>
              <a:spcAft>
                <a:spcPts val="800"/>
              </a:spcAft>
              <a:buFont typeface="Wingdings" panose="05000000000000000000" pitchFamily="2" charset="2"/>
              <a:buChar char="Ø"/>
              <a:defRPr sz="1600">
                <a:latin typeface="Franklin Gothic Book" panose="020B050302010202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All potential lease agreements should be submitted to WBC </a:t>
            </a:r>
            <a:r>
              <a:rPr lang="en-GB" u="sng" dirty="0">
                <a:solidFill>
                  <a:srgbClr val="FF0000"/>
                </a:solidFill>
              </a:rPr>
              <a:t>BEFORE</a:t>
            </a:r>
            <a:r>
              <a:rPr lang="en-GB" dirty="0"/>
              <a:t> they are agreed and signed.</a:t>
            </a:r>
          </a:p>
        </p:txBody>
      </p:sp>
      <p:sp>
        <p:nvSpPr>
          <p:cNvPr id="9" name="Speech Bubble: Rectangle with Corners Rounded 8">
            <a:extLst>
              <a:ext uri="{FF2B5EF4-FFF2-40B4-BE49-F238E27FC236}">
                <a16:creationId xmlns:a16="http://schemas.microsoft.com/office/drawing/2014/main" id="{300A0D9F-BC71-AE7C-30CF-2847A4718313}"/>
              </a:ext>
            </a:extLst>
          </p:cNvPr>
          <p:cNvSpPr/>
          <p:nvPr/>
        </p:nvSpPr>
        <p:spPr>
          <a:xfrm>
            <a:off x="7237641" y="5680712"/>
            <a:ext cx="4302177" cy="560218"/>
          </a:xfrm>
          <a:prstGeom prst="wedgeRoundRectCallout">
            <a:avLst>
              <a:gd name="adj1" fmla="val -66130"/>
              <a:gd name="adj2" fmla="val -6243"/>
              <a:gd name="adj3" fmla="val 16667"/>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nSpc>
                <a:spcPct val="50000"/>
              </a:lnSpc>
              <a:spcBef>
                <a:spcPts val="1200"/>
              </a:spcBef>
            </a:pPr>
            <a:r>
              <a:rPr lang="en-GB" u="sng" dirty="0">
                <a:solidFill>
                  <a:srgbClr val="4472C4"/>
                </a:solidFill>
                <a:latin typeface="Franklin Gothic Book" panose="020B0503020102020204" pitchFamily="34" charset="0"/>
                <a:ea typeface="Calibri" panose="020F0502020204030204" pitchFamily="34" charset="0"/>
                <a:cs typeface="Times New Roman" panose="02020603050405020304" pitchFamily="18" charset="0"/>
              </a:rPr>
              <a:t>Business.Services@wokingham.gov.uk</a:t>
            </a:r>
            <a:endParaRPr lang="en-GB" dirty="0">
              <a:latin typeface="Franklin Gothic Book" panose="020B0503020102020204" pitchFamily="34" charset="0"/>
              <a:ea typeface="Calibri" panose="020F0502020204030204" pitchFamily="34" charset="0"/>
              <a:cs typeface="Times New Roman" panose="02020603050405020304" pitchFamily="18" charset="0"/>
            </a:endParaRPr>
          </a:p>
        </p:txBody>
      </p:sp>
      <p:pic>
        <p:nvPicPr>
          <p:cNvPr id="10" name="Graphic 1" descr="Email with solid fill">
            <a:extLst>
              <a:ext uri="{FF2B5EF4-FFF2-40B4-BE49-F238E27FC236}">
                <a16:creationId xmlns:a16="http://schemas.microsoft.com/office/drawing/2014/main" id="{C340EA00-29D2-D278-3BA0-094761B61D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79187" y="5540593"/>
            <a:ext cx="700337" cy="700337"/>
          </a:xfrm>
          <a:prstGeom prst="rect">
            <a:avLst/>
          </a:prstGeom>
        </p:spPr>
      </p:pic>
      <p:sp>
        <p:nvSpPr>
          <p:cNvPr id="11" name="Subtitle 2">
            <a:extLst>
              <a:ext uri="{FF2B5EF4-FFF2-40B4-BE49-F238E27FC236}">
                <a16:creationId xmlns:a16="http://schemas.microsoft.com/office/drawing/2014/main" id="{A5D1531F-386F-2E9E-83F0-B3E84B4A8E1D}"/>
              </a:ext>
            </a:extLst>
          </p:cNvPr>
          <p:cNvSpPr txBox="1">
            <a:spLocks/>
          </p:cNvSpPr>
          <p:nvPr/>
        </p:nvSpPr>
        <p:spPr>
          <a:xfrm>
            <a:off x="321045" y="5258909"/>
            <a:ext cx="10731089" cy="547561"/>
          </a:xfrm>
          <a:prstGeom prst="rect">
            <a:avLst/>
          </a:prstGeom>
        </p:spPr>
        <p:txBody>
          <a:bodyPr vert="horz" lIns="91440" tIns="45720" rIns="91440" bIns="45720" rtlCol="0">
            <a:noAutofit/>
          </a:bodyPr>
          <a:lstStyle>
            <a:defPPr>
              <a:defRPr lang="en-US"/>
            </a:defPPr>
            <a:lvl1pPr marL="228600" indent="-228600" algn="just">
              <a:lnSpc>
                <a:spcPct val="107000"/>
              </a:lnSpc>
              <a:spcBef>
                <a:spcPts val="1000"/>
              </a:spcBef>
              <a:spcAft>
                <a:spcPts val="800"/>
              </a:spcAft>
              <a:buFont typeface="Wingdings" panose="05000000000000000000" pitchFamily="2" charset="2"/>
              <a:buChar char="Ø"/>
              <a:defRPr sz="1600">
                <a:latin typeface="Franklin Gothic Book" panose="020B050302010202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When sending the lease for approval, please confirm the cost price of the item in the lease.</a:t>
            </a:r>
          </a:p>
          <a:p>
            <a:endParaRPr lang="en-GB" dirty="0"/>
          </a:p>
        </p:txBody>
      </p:sp>
      <p:sp>
        <p:nvSpPr>
          <p:cNvPr id="13" name="Subtitle 2">
            <a:extLst>
              <a:ext uri="{FF2B5EF4-FFF2-40B4-BE49-F238E27FC236}">
                <a16:creationId xmlns:a16="http://schemas.microsoft.com/office/drawing/2014/main" id="{8E243A77-D2A0-33CB-C14E-FEBFA881944D}"/>
              </a:ext>
            </a:extLst>
          </p:cNvPr>
          <p:cNvSpPr txBox="1">
            <a:spLocks/>
          </p:cNvSpPr>
          <p:nvPr/>
        </p:nvSpPr>
        <p:spPr>
          <a:xfrm>
            <a:off x="321045" y="5746307"/>
            <a:ext cx="10731089" cy="394837"/>
          </a:xfrm>
          <a:prstGeom prst="rect">
            <a:avLst/>
          </a:prstGeom>
        </p:spPr>
        <p:txBody>
          <a:bodyPr vert="horz" lIns="91440" tIns="45720" rIns="91440" bIns="45720" rtlCol="0">
            <a:noAutofit/>
          </a:bodyPr>
          <a:lstStyle>
            <a:defPPr>
              <a:defRPr lang="en-US"/>
            </a:defPPr>
            <a:lvl1pPr marL="228600" indent="-228600" algn="just">
              <a:lnSpc>
                <a:spcPct val="107000"/>
              </a:lnSpc>
              <a:spcBef>
                <a:spcPts val="1000"/>
              </a:spcBef>
              <a:spcAft>
                <a:spcPts val="800"/>
              </a:spcAft>
              <a:buFont typeface="Wingdings" panose="05000000000000000000" pitchFamily="2" charset="2"/>
              <a:buChar char="Ø"/>
              <a:defRPr sz="1600">
                <a:latin typeface="Franklin Gothic Book" panose="020B050302010202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You should submit your request and copy lease agreements to:</a:t>
            </a:r>
          </a:p>
        </p:txBody>
      </p:sp>
    </p:spTree>
    <p:extLst>
      <p:ext uri="{BB962C8B-B14F-4D97-AF65-F5344CB8AC3E}">
        <p14:creationId xmlns:p14="http://schemas.microsoft.com/office/powerpoint/2010/main" val="259613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 calcmode="lin" valueType="num">
                                      <p:cBhvr>
                                        <p:cTn id="14" dur="1000" fill="hold"/>
                                        <p:tgtEl>
                                          <p:spTgt spid="12"/>
                                        </p:tgtEl>
                                        <p:attrNameLst>
                                          <p:attrName>style.rotation</p:attrName>
                                        </p:attrNameLst>
                                      </p:cBhvr>
                                      <p:tavLst>
                                        <p:tav tm="0">
                                          <p:val>
                                            <p:fltVal val="90"/>
                                          </p:val>
                                        </p:tav>
                                        <p:tav tm="100000">
                                          <p:val>
                                            <p:fltVal val="0"/>
                                          </p:val>
                                        </p:tav>
                                      </p:tavLst>
                                    </p:anim>
                                    <p:animEffect transition="in" filter="fade">
                                      <p:cBhvr>
                                        <p:cTn id="15" dur="1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500"/>
                                        <p:tgtEl>
                                          <p:spTgt spid="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Effect transition="in" filter="fade">
                                      <p:cBhvr>
                                        <p:cTn id="35" dur="500"/>
                                        <p:tgtEl>
                                          <p:spTgt spid="8">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1">
                                            <p:txEl>
                                              <p:pRg st="0" end="0"/>
                                            </p:txEl>
                                          </p:spTgt>
                                        </p:tgtEl>
                                        <p:attrNameLst>
                                          <p:attrName>style.visibility</p:attrName>
                                        </p:attrNameLst>
                                      </p:cBhvr>
                                      <p:to>
                                        <p:strVal val="visible"/>
                                      </p:to>
                                    </p:set>
                                    <p:animEffect transition="in" filter="fade">
                                      <p:cBhvr>
                                        <p:cTn id="40" dur="500"/>
                                        <p:tgtEl>
                                          <p:spTgt spid="11">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xEl>
                                              <p:pRg st="0" end="0"/>
                                            </p:txEl>
                                          </p:spTgt>
                                        </p:tgtEl>
                                        <p:attrNameLst>
                                          <p:attrName>style.visibility</p:attrName>
                                        </p:attrNameLst>
                                      </p:cBhvr>
                                      <p:to>
                                        <p:strVal val="visible"/>
                                      </p:to>
                                    </p:set>
                                    <p:animEffect transition="in" filter="fade">
                                      <p:cBhvr>
                                        <p:cTn id="45" dur="500"/>
                                        <p:tgtEl>
                                          <p:spTgt spid="13">
                                            <p:txEl>
                                              <p:pRg st="0" end="0"/>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1000" fill="hold"/>
                                        <p:tgtEl>
                                          <p:spTgt spid="9"/>
                                        </p:tgtEl>
                                        <p:attrNameLst>
                                          <p:attrName>ppt_w</p:attrName>
                                        </p:attrNameLst>
                                      </p:cBhvr>
                                      <p:tavLst>
                                        <p:tav tm="0">
                                          <p:val>
                                            <p:fltVal val="0"/>
                                          </p:val>
                                        </p:tav>
                                        <p:tav tm="100000">
                                          <p:val>
                                            <p:strVal val="#ppt_w"/>
                                          </p:val>
                                        </p:tav>
                                      </p:tavLst>
                                    </p:anim>
                                    <p:anim calcmode="lin" valueType="num">
                                      <p:cBhvr>
                                        <p:cTn id="52" dur="1000" fill="hold"/>
                                        <p:tgtEl>
                                          <p:spTgt spid="9"/>
                                        </p:tgtEl>
                                        <p:attrNameLst>
                                          <p:attrName>ppt_h</p:attrName>
                                        </p:attrNameLst>
                                      </p:cBhvr>
                                      <p:tavLst>
                                        <p:tav tm="0">
                                          <p:val>
                                            <p:fltVal val="0"/>
                                          </p:val>
                                        </p:tav>
                                        <p:tav tm="100000">
                                          <p:val>
                                            <p:strVal val="#ppt_h"/>
                                          </p:val>
                                        </p:tav>
                                      </p:tavLst>
                                    </p:anim>
                                    <p:anim calcmode="lin" valueType="num">
                                      <p:cBhvr>
                                        <p:cTn id="53" dur="1000" fill="hold"/>
                                        <p:tgtEl>
                                          <p:spTgt spid="9"/>
                                        </p:tgtEl>
                                        <p:attrNameLst>
                                          <p:attrName>style.rotation</p:attrName>
                                        </p:attrNameLst>
                                      </p:cBhvr>
                                      <p:tavLst>
                                        <p:tav tm="0">
                                          <p:val>
                                            <p:fltVal val="90"/>
                                          </p:val>
                                        </p:tav>
                                        <p:tav tm="100000">
                                          <p:val>
                                            <p:fltVal val="0"/>
                                          </p:val>
                                        </p:tav>
                                      </p:tavLst>
                                    </p:anim>
                                    <p:animEffect transition="in" filter="fade">
                                      <p:cBhvr>
                                        <p:cTn id="5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12" grpId="0" animBg="1"/>
      <p:bldP spid="3" grpId="0" build="p"/>
      <p:bldP spid="7" grpId="0"/>
      <p:bldP spid="8" grpId="0" build="p"/>
      <p:bldP spid="9" grpId="0" animBg="1"/>
      <p:bldP spid="11" grpId="0" build="p"/>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A9314EA-4670-9F45-CA2A-AD35B8FCA3FB}"/>
              </a:ext>
            </a:extLst>
          </p:cNvPr>
          <p:cNvSpPr>
            <a:spLocks noGrp="1"/>
          </p:cNvSpPr>
          <p:nvPr>
            <p:ph type="title"/>
          </p:nvPr>
        </p:nvSpPr>
        <p:spPr>
          <a:xfrm>
            <a:off x="0" y="140273"/>
            <a:ext cx="12192000" cy="744147"/>
          </a:xfrm>
        </p:spPr>
        <p:txBody>
          <a:bodyPr>
            <a:normAutofit/>
          </a:bodyPr>
          <a:lstStyle/>
          <a:p>
            <a:pPr algn="ctr"/>
            <a:r>
              <a:rPr lang="en-GB" sz="3600" dirty="0">
                <a:latin typeface="Franklin Gothic Book" panose="020B0503020102020204" pitchFamily="34" charset="0"/>
              </a:rPr>
              <a:t>ASSET LEASING </a:t>
            </a:r>
            <a:r>
              <a:rPr lang="en-GB" sz="2000" dirty="0">
                <a:latin typeface="Franklin Gothic Book" panose="020B0503020102020204" pitchFamily="34" charset="0"/>
              </a:rPr>
              <a:t>continued…</a:t>
            </a:r>
          </a:p>
        </p:txBody>
      </p:sp>
      <p:sp>
        <p:nvSpPr>
          <p:cNvPr id="7" name="Subtitle 2">
            <a:extLst>
              <a:ext uri="{FF2B5EF4-FFF2-40B4-BE49-F238E27FC236}">
                <a16:creationId xmlns:a16="http://schemas.microsoft.com/office/drawing/2014/main" id="{DB512E24-FDD1-486D-4D5D-9344931DD550}"/>
              </a:ext>
            </a:extLst>
          </p:cNvPr>
          <p:cNvSpPr txBox="1">
            <a:spLocks/>
          </p:cNvSpPr>
          <p:nvPr/>
        </p:nvSpPr>
        <p:spPr>
          <a:xfrm>
            <a:off x="0" y="1101486"/>
            <a:ext cx="12192000" cy="45101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nSpc>
                <a:spcPct val="107000"/>
              </a:lnSpc>
              <a:spcBef>
                <a:spcPts val="1200"/>
              </a:spcBef>
              <a:buFont typeface="Wingdings" panose="05000000000000000000" pitchFamily="2" charset="2"/>
              <a:buChar char="v"/>
            </a:pPr>
            <a:r>
              <a:rPr lang="en-US" sz="2000" kern="0" dirty="0">
                <a:solidFill>
                  <a:srgbClr val="1F497D"/>
                </a:solidFill>
                <a:latin typeface="Franklin Gothic Book" panose="020B0503020102020204" pitchFamily="34" charset="0"/>
                <a:ea typeface="Times New Roman" panose="02020603050405020304" pitchFamily="18" charset="0"/>
                <a:cs typeface="Times New Roman" panose="02020603050405020304" pitchFamily="18" charset="0"/>
              </a:rPr>
              <a:t>SCHOOL RESPONSIBILITIES continued…</a:t>
            </a:r>
            <a:endParaRPr lang="en-GB" sz="2000" dirty="0">
              <a:latin typeface="Franklin Gothic Book" panose="020B0503020102020204" pitchFamily="34" charset="0"/>
              <a:ea typeface="Franklin Gothic Book" panose="020B0503020102020204" pitchFamily="34" charset="0"/>
              <a:cs typeface="Times New Roman" panose="02020603050405020304" pitchFamily="18" charset="0"/>
            </a:endParaRPr>
          </a:p>
        </p:txBody>
      </p:sp>
      <p:sp>
        <p:nvSpPr>
          <p:cNvPr id="5" name="Subtitle 2">
            <a:extLst>
              <a:ext uri="{FF2B5EF4-FFF2-40B4-BE49-F238E27FC236}">
                <a16:creationId xmlns:a16="http://schemas.microsoft.com/office/drawing/2014/main" id="{2A12ED79-065C-33B9-25EF-0C624EBEB7D3}"/>
              </a:ext>
            </a:extLst>
          </p:cNvPr>
          <p:cNvSpPr txBox="1">
            <a:spLocks/>
          </p:cNvSpPr>
          <p:nvPr/>
        </p:nvSpPr>
        <p:spPr>
          <a:xfrm>
            <a:off x="661851" y="1841717"/>
            <a:ext cx="11094720" cy="5889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buFont typeface="Wingdings" panose="05000000000000000000" pitchFamily="2" charset="2"/>
              <a:buChar char="Ø"/>
            </a:pPr>
            <a:r>
              <a:rPr lang="en-GB" sz="1600" dirty="0">
                <a:latin typeface="Franklin Gothic Book" panose="020B0503020102020204" pitchFamily="34" charset="0"/>
                <a:cs typeface="Times New Roman" panose="02020603050405020304" pitchFamily="18" charset="0"/>
              </a:rPr>
              <a:t>You should be requesting a signed copy of your lease agreement back from the lessor (with start dates and an accurate payment schedule.</a:t>
            </a:r>
          </a:p>
          <a:p>
            <a:pPr algn="just">
              <a:lnSpc>
                <a:spcPct val="107000"/>
              </a:lnSpc>
              <a:spcAft>
                <a:spcPts val="800"/>
              </a:spcAft>
              <a:buFont typeface="Wingdings" panose="05000000000000000000" pitchFamily="2" charset="2"/>
              <a:buChar char="Ø"/>
            </a:pPr>
            <a:endParaRPr lang="en-GB" sz="1600" dirty="0">
              <a:latin typeface="Franklin Gothic Book" panose="020B0503020102020204" pitchFamily="34" charset="0"/>
              <a:cs typeface="Times New Roman" panose="02020603050405020304" pitchFamily="18" charset="0"/>
            </a:endParaRPr>
          </a:p>
        </p:txBody>
      </p:sp>
      <p:sp>
        <p:nvSpPr>
          <p:cNvPr id="8" name="Subtitle 2">
            <a:extLst>
              <a:ext uri="{FF2B5EF4-FFF2-40B4-BE49-F238E27FC236}">
                <a16:creationId xmlns:a16="http://schemas.microsoft.com/office/drawing/2014/main" id="{B7C6E263-6514-47C1-4219-AADA58DE2451}"/>
              </a:ext>
            </a:extLst>
          </p:cNvPr>
          <p:cNvSpPr txBox="1">
            <a:spLocks/>
          </p:cNvSpPr>
          <p:nvPr/>
        </p:nvSpPr>
        <p:spPr>
          <a:xfrm>
            <a:off x="661851" y="4979178"/>
            <a:ext cx="11094720" cy="5889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buFont typeface="Wingdings" panose="05000000000000000000" pitchFamily="2" charset="2"/>
              <a:buChar char="Ø"/>
            </a:pPr>
            <a:r>
              <a:rPr lang="en-US" sz="1600" dirty="0">
                <a:latin typeface="Franklin Gothic Book" panose="020B0503020102020204" pitchFamily="34" charset="0"/>
                <a:cs typeface="Times New Roman" panose="02020603050405020304" pitchFamily="18" charset="0"/>
              </a:rPr>
              <a:t>Leasing calculator – is available for those who think it may be of use to assist in the completion of the lease asset spreadsheet.  Happy to forward to you and provide instructions on how to use.  </a:t>
            </a:r>
            <a:endParaRPr lang="en-GB" sz="1600" dirty="0">
              <a:latin typeface="Franklin Gothic Book" panose="020B0503020102020204" pitchFamily="34" charset="0"/>
              <a:cs typeface="Times New Roman" panose="02020603050405020304" pitchFamily="18" charset="0"/>
            </a:endParaRPr>
          </a:p>
        </p:txBody>
      </p:sp>
      <p:sp>
        <p:nvSpPr>
          <p:cNvPr id="11" name="Speech Bubble: Rectangle with Corners Rounded 10">
            <a:extLst>
              <a:ext uri="{FF2B5EF4-FFF2-40B4-BE49-F238E27FC236}">
                <a16:creationId xmlns:a16="http://schemas.microsoft.com/office/drawing/2014/main" id="{C70A6D08-0F9E-9B90-404A-CD82DDE3DF8D}"/>
              </a:ext>
            </a:extLst>
          </p:cNvPr>
          <p:cNvSpPr/>
          <p:nvPr/>
        </p:nvSpPr>
        <p:spPr>
          <a:xfrm>
            <a:off x="4808371" y="3454263"/>
            <a:ext cx="6735580" cy="588914"/>
          </a:xfrm>
          <a:prstGeom prst="wedgeRoundRectCallout">
            <a:avLst>
              <a:gd name="adj1" fmla="val -52882"/>
              <a:gd name="adj2" fmla="val -148185"/>
              <a:gd name="adj3" fmla="val 16667"/>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endParaRPr>
          </a:p>
          <a:p>
            <a:pPr algn="ctr"/>
            <a:r>
              <a:rPr lang="en-GB" sz="1800"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rPr>
              <a:t>You assistance is appreciated and we ask you to ensure this has been completed and returned prior 1</a:t>
            </a:r>
            <a:r>
              <a:rPr lang="en-GB" sz="1800" baseline="30000"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rPr>
              <a:t>st</a:t>
            </a:r>
            <a:r>
              <a:rPr lang="en-GB" sz="1800" dirty="0">
                <a:solidFill>
                  <a:srgbClr val="FF0000"/>
                </a:solidFill>
                <a:latin typeface="Franklin Gothic Book" panose="020B0503020102020204" pitchFamily="34" charset="0"/>
                <a:ea typeface="Franklin Gothic Book" panose="020B0503020102020204" pitchFamily="34" charset="0"/>
                <a:cs typeface="Times New Roman" panose="02020603050405020304" pitchFamily="18" charset="0"/>
              </a:rPr>
              <a:t> April.</a:t>
            </a:r>
          </a:p>
          <a:p>
            <a:pPr algn="ctr"/>
            <a:endParaRPr lang="en-GB" dirty="0"/>
          </a:p>
        </p:txBody>
      </p:sp>
      <p:sp>
        <p:nvSpPr>
          <p:cNvPr id="2" name="Subtitle 2">
            <a:extLst>
              <a:ext uri="{FF2B5EF4-FFF2-40B4-BE49-F238E27FC236}">
                <a16:creationId xmlns:a16="http://schemas.microsoft.com/office/drawing/2014/main" id="{B907EF5F-CE9C-B295-2199-A0AD97D46392}"/>
              </a:ext>
            </a:extLst>
          </p:cNvPr>
          <p:cNvSpPr txBox="1">
            <a:spLocks/>
          </p:cNvSpPr>
          <p:nvPr/>
        </p:nvSpPr>
        <p:spPr>
          <a:xfrm>
            <a:off x="0" y="4438806"/>
            <a:ext cx="12192000" cy="45101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nSpc>
                <a:spcPct val="107000"/>
              </a:lnSpc>
              <a:spcBef>
                <a:spcPts val="1200"/>
              </a:spcBef>
              <a:buFont typeface="Wingdings" panose="05000000000000000000" pitchFamily="2" charset="2"/>
              <a:buChar char="v"/>
            </a:pPr>
            <a:r>
              <a:rPr lang="en-US" sz="2000" kern="0" dirty="0">
                <a:solidFill>
                  <a:srgbClr val="1F497D"/>
                </a:solidFill>
                <a:latin typeface="Franklin Gothic Book" panose="020B0503020102020204" pitchFamily="34" charset="0"/>
                <a:ea typeface="Times New Roman" panose="02020603050405020304" pitchFamily="18" charset="0"/>
                <a:cs typeface="Times New Roman" panose="02020603050405020304" pitchFamily="18" charset="0"/>
              </a:rPr>
              <a:t>LEASING CALCULATOR</a:t>
            </a:r>
            <a:endParaRPr lang="en-GB" sz="2000" dirty="0">
              <a:latin typeface="Franklin Gothic Book" panose="020B0503020102020204" pitchFamily="34" charset="0"/>
              <a:ea typeface="Franklin Gothic Book" panose="020B0503020102020204" pitchFamily="34" charset="0"/>
              <a:cs typeface="Times New Roman" panose="02020603050405020304" pitchFamily="18" charset="0"/>
            </a:endParaRPr>
          </a:p>
        </p:txBody>
      </p:sp>
      <p:sp>
        <p:nvSpPr>
          <p:cNvPr id="12" name="Subtitle 2">
            <a:extLst>
              <a:ext uri="{FF2B5EF4-FFF2-40B4-BE49-F238E27FC236}">
                <a16:creationId xmlns:a16="http://schemas.microsoft.com/office/drawing/2014/main" id="{B8BF107F-23AA-5063-5390-8E44AB718857}"/>
              </a:ext>
            </a:extLst>
          </p:cNvPr>
          <p:cNvSpPr txBox="1">
            <a:spLocks/>
          </p:cNvSpPr>
          <p:nvPr/>
        </p:nvSpPr>
        <p:spPr>
          <a:xfrm>
            <a:off x="661851" y="2527634"/>
            <a:ext cx="11094720" cy="5889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buFont typeface="Wingdings" panose="05000000000000000000" pitchFamily="2" charset="2"/>
              <a:buChar char="Ø"/>
            </a:pPr>
            <a:r>
              <a:rPr lang="en-US" sz="1600" dirty="0">
                <a:latin typeface="Franklin Gothic Book" panose="020B0503020102020204" pitchFamily="34" charset="0"/>
                <a:cs typeface="Times New Roman" panose="02020603050405020304" pitchFamily="18" charset="0"/>
              </a:rPr>
              <a:t>Prior to year end (Feb/March) Wokingham Borough Council will be submitting a spreadsheet to all schools requesting confirmation the information is accurate.</a:t>
            </a:r>
            <a:endParaRPr lang="en-GB" sz="1600" dirty="0">
              <a:latin typeface="Franklin Gothic Book" panose="020B0503020102020204" pitchFamily="34" charset="0"/>
              <a:cs typeface="Times New Roman" panose="02020603050405020304" pitchFamily="18" charset="0"/>
            </a:endParaRPr>
          </a:p>
        </p:txBody>
      </p:sp>
      <p:pic>
        <p:nvPicPr>
          <p:cNvPr id="13" name="Graphic 12" descr="Internet with solid fill">
            <a:extLst>
              <a:ext uri="{FF2B5EF4-FFF2-40B4-BE49-F238E27FC236}">
                <a16:creationId xmlns:a16="http://schemas.microsoft.com/office/drawing/2014/main" id="{8A1EBA41-6C01-8C05-EBFA-1E52821101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1761" y="5483980"/>
            <a:ext cx="914400" cy="914400"/>
          </a:xfrm>
          <a:prstGeom prst="rect">
            <a:avLst/>
          </a:prstGeom>
        </p:spPr>
      </p:pic>
      <p:sp>
        <p:nvSpPr>
          <p:cNvPr id="10" name="TextBox 9">
            <a:extLst>
              <a:ext uri="{FF2B5EF4-FFF2-40B4-BE49-F238E27FC236}">
                <a16:creationId xmlns:a16="http://schemas.microsoft.com/office/drawing/2014/main" id="{0F94701E-F8F6-2DC3-27CF-B22A0E10F37F}"/>
              </a:ext>
            </a:extLst>
          </p:cNvPr>
          <p:cNvSpPr txBox="1"/>
          <p:nvPr/>
        </p:nvSpPr>
        <p:spPr>
          <a:xfrm>
            <a:off x="858371" y="5756514"/>
            <a:ext cx="6234952" cy="338554"/>
          </a:xfrm>
          <a:prstGeom prst="rect">
            <a:avLst/>
          </a:prstGeom>
          <a:noFill/>
        </p:spPr>
        <p:txBody>
          <a:bodyPr wrap="square">
            <a:spAutoFit/>
          </a:bodyPr>
          <a:lstStyle/>
          <a:p>
            <a:r>
              <a:rPr lang="en-US" sz="1600" dirty="0">
                <a:latin typeface="Franklin Gothic Book" panose="020B0503020102020204" pitchFamily="34" charset="0"/>
                <a:cs typeface="Times New Roman" panose="02020603050405020304" pitchFamily="18" charset="0"/>
              </a:rPr>
              <a:t>Also happy to ask SFH to add to the </a:t>
            </a:r>
            <a:r>
              <a:rPr lang="en-US" sz="1600" dirty="0">
                <a:latin typeface="Franklin Gothic Book" panose="020B0503020102020204" pitchFamily="34" charset="0"/>
                <a:ea typeface="Times New Roman" panose="02020603050405020304" pitchFamily="18" charset="0"/>
                <a:cs typeface="Times New Roman" panose="02020603050405020304" pitchFamily="18" charset="0"/>
              </a:rPr>
              <a:t>Wokingham Schools Hub.</a:t>
            </a:r>
            <a:endParaRPr lang="en-GB" sz="1600" dirty="0"/>
          </a:p>
        </p:txBody>
      </p:sp>
    </p:spTree>
    <p:extLst>
      <p:ext uri="{BB962C8B-B14F-4D97-AF65-F5344CB8AC3E}">
        <p14:creationId xmlns:p14="http://schemas.microsoft.com/office/powerpoint/2010/main" val="317759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fade">
                                      <p:cBhvr>
                                        <p:cTn id="17" dur="500"/>
                                        <p:tgtEl>
                                          <p:spTgt spid="12">
                                            <p:txEl>
                                              <p:pRg st="0" end="0"/>
                                            </p:txEl>
                                          </p:spTgt>
                                        </p:tgtEl>
                                      </p:cBhvr>
                                    </p:animEffect>
                                  </p:childTnLst>
                                </p:cTn>
                              </p:par>
                              <p:par>
                                <p:cTn id="18" presetID="2" presetClass="entr" presetSubtype="4"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fade">
                                      <p:cBhvr>
                                        <p:cTn id="31" dur="500"/>
                                        <p:tgtEl>
                                          <p:spTgt spid="8">
                                            <p:txEl>
                                              <p:pRg st="0" end="0"/>
                                            </p:txEl>
                                          </p:spTgt>
                                        </p:tgtEl>
                                      </p:cBhvr>
                                    </p:animEffect>
                                  </p:childTnLst>
                                </p:cTn>
                              </p:par>
                              <p:par>
                                <p:cTn id="32" presetID="42" presetClass="entr" presetSubtype="0"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anim calcmode="lin" valueType="num">
                                      <p:cBhvr>
                                        <p:cTn id="35" dur="1000" fill="hold"/>
                                        <p:tgtEl>
                                          <p:spTgt spid="13"/>
                                        </p:tgtEl>
                                        <p:attrNameLst>
                                          <p:attrName>ppt_x</p:attrName>
                                        </p:attrNameLst>
                                      </p:cBhvr>
                                      <p:tavLst>
                                        <p:tav tm="0">
                                          <p:val>
                                            <p:strVal val="#ppt_x"/>
                                          </p:val>
                                        </p:tav>
                                        <p:tav tm="100000">
                                          <p:val>
                                            <p:strVal val="#ppt_x"/>
                                          </p:val>
                                        </p:tav>
                                      </p:tavLst>
                                    </p:anim>
                                    <p:anim calcmode="lin" valueType="num">
                                      <p:cBhvr>
                                        <p:cTn id="3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build="p"/>
      <p:bldP spid="8" grpId="0" build="p"/>
      <p:bldP spid="11" grpId="0" animBg="1"/>
      <p:bldP spid="2" grpId="0"/>
      <p:bldP spid="1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FB428B86972D4ABE909CD7E6C0B656" ma:contentTypeVersion="11" ma:contentTypeDescription="Create a new document." ma:contentTypeScope="" ma:versionID="7412156a87bbb284b3ba9011339977c6">
  <xsd:schema xmlns:xsd="http://www.w3.org/2001/XMLSchema" xmlns:xs="http://www.w3.org/2001/XMLSchema" xmlns:p="http://schemas.microsoft.com/office/2006/metadata/properties" xmlns:ns3="242274b2-5130-4b5c-9616-0db6d69bd2d8" xmlns:ns4="9bf81133-5413-42f9-a09d-d0f18af3f533" targetNamespace="http://schemas.microsoft.com/office/2006/metadata/properties" ma:root="true" ma:fieldsID="bd96b8327f7225415e0b5e428102f9ac" ns3:_="" ns4:_="">
    <xsd:import namespace="242274b2-5130-4b5c-9616-0db6d69bd2d8"/>
    <xsd:import namespace="9bf81133-5413-42f9-a09d-d0f18af3f53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2274b2-5130-4b5c-9616-0db6d69bd2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f81133-5413-42f9-a09d-d0f18af3f5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25810F-FCF5-4DDB-A5F2-E800637C001A}">
  <ds:schemaRefs>
    <ds:schemaRef ds:uri="http://schemas.microsoft.com/office/2006/metadata/properties"/>
    <ds:schemaRef ds:uri="http://purl.org/dc/terms/"/>
    <ds:schemaRef ds:uri="http://schemas.microsoft.com/office/2006/documentManagement/types"/>
    <ds:schemaRef ds:uri="242274b2-5130-4b5c-9616-0db6d69bd2d8"/>
    <ds:schemaRef ds:uri="http://schemas.openxmlformats.org/package/2006/metadata/core-properties"/>
    <ds:schemaRef ds:uri="http://schemas.microsoft.com/office/infopath/2007/PartnerControls"/>
    <ds:schemaRef ds:uri="http://purl.org/dc/elements/1.1/"/>
    <ds:schemaRef ds:uri="9bf81133-5413-42f9-a09d-d0f18af3f533"/>
    <ds:schemaRef ds:uri="http://www.w3.org/XML/1998/namespace"/>
    <ds:schemaRef ds:uri="http://purl.org/dc/dcmitype/"/>
  </ds:schemaRefs>
</ds:datastoreItem>
</file>

<file path=customXml/itemProps2.xml><?xml version="1.0" encoding="utf-8"?>
<ds:datastoreItem xmlns:ds="http://schemas.openxmlformats.org/officeDocument/2006/customXml" ds:itemID="{07900BCD-605D-4A14-A600-FE5C41851C42}">
  <ds:schemaRefs>
    <ds:schemaRef ds:uri="http://schemas.microsoft.com/sharepoint/v3/contenttype/forms"/>
  </ds:schemaRefs>
</ds:datastoreItem>
</file>

<file path=customXml/itemProps3.xml><?xml version="1.0" encoding="utf-8"?>
<ds:datastoreItem xmlns:ds="http://schemas.openxmlformats.org/officeDocument/2006/customXml" ds:itemID="{EF854920-722F-4B53-82C2-58483F6D79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2274b2-5130-4b5c-9616-0db6d69bd2d8"/>
    <ds:schemaRef ds:uri="9bf81133-5413-42f9-a09d-d0f18af3f5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4644</TotalTime>
  <Words>1412</Words>
  <Application>Microsoft Office PowerPoint</Application>
  <PresentationFormat>Widescreen</PresentationFormat>
  <Paragraphs>131</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vt:lpstr>
      <vt:lpstr>Calibri</vt:lpstr>
      <vt:lpstr>Calibri Light</vt:lpstr>
      <vt:lpstr>Franklin Gothic Book</vt:lpstr>
      <vt:lpstr>Symbol</vt:lpstr>
      <vt:lpstr>Wingdings</vt:lpstr>
      <vt:lpstr>Office Theme</vt:lpstr>
      <vt:lpstr>PROCUREMENT CARDS (GPC)</vt:lpstr>
      <vt:lpstr>PowerPoint Presentation</vt:lpstr>
      <vt:lpstr>PROCUREMENT CARDS (GPC) CONTINUED…</vt:lpstr>
      <vt:lpstr>BUSINESS SERVICES:  NATWEST &amp; BANKLINE</vt:lpstr>
      <vt:lpstr>BUSINESS SERVICES:  NATWEST &amp; BANKLINE continued…</vt:lpstr>
      <vt:lpstr>PowerPoint Presentation</vt:lpstr>
      <vt:lpstr>ASSET LEASING</vt:lpstr>
      <vt:lpstr>ASSET LEASING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Procurement Cards</dc:title>
  <dc:creator>Victoria Sarson</dc:creator>
  <cp:lastModifiedBy>Victoria Sarson</cp:lastModifiedBy>
  <cp:revision>24</cp:revision>
  <dcterms:created xsi:type="dcterms:W3CDTF">2022-11-24T14:46:08Z</dcterms:created>
  <dcterms:modified xsi:type="dcterms:W3CDTF">2023-02-20T15:19:20Z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0x0101000AFB428B86972D4ABE909CD7E6C0B656</vt:lpwstr>
  </property>
  <property fmtid="{D5CDD505-2E9C-101B-9397-08002B2CF9AE}" pid="3" name="MSIP_Label_2b28a9a6-133a-4796-ad7d-6b90f7583680_Enabled">
    <vt:lpwstr>true</vt:lpwstr>
  </property>
  <property fmtid="{D5CDD505-2E9C-101B-9397-08002B2CF9AE}" pid="4" name="MSIP_Label_2b28a9a6-133a-4796-ad7d-6b90f7583680_SetDate">
    <vt:lpwstr>2023-02-20T15:19:20Z</vt:lpwstr>
  </property>
  <property fmtid="{D5CDD505-2E9C-101B-9397-08002B2CF9AE}" pid="5" name="MSIP_Label_2b28a9a6-133a-4796-ad7d-6b90f7583680_Method">
    <vt:lpwstr>Standard</vt:lpwstr>
  </property>
  <property fmtid="{D5CDD505-2E9C-101B-9397-08002B2CF9AE}" pid="6" name="MSIP_Label_2b28a9a6-133a-4796-ad7d-6b90f7583680_Name">
    <vt:lpwstr>Private</vt:lpwstr>
  </property>
  <property fmtid="{D5CDD505-2E9C-101B-9397-08002B2CF9AE}" pid="7" name="MSIP_Label_2b28a9a6-133a-4796-ad7d-6b90f7583680_SiteId">
    <vt:lpwstr>996ee15c-0b3e-4a6f-8e65-120a9a51821a</vt:lpwstr>
  </property>
  <property fmtid="{D5CDD505-2E9C-101B-9397-08002B2CF9AE}" pid="8" name="MSIP_Label_2b28a9a6-133a-4796-ad7d-6b90f7583680_ActionId">
    <vt:lpwstr>5c38c563-9461-42d2-bc41-607fbc08a548</vt:lpwstr>
  </property>
  <property fmtid="{D5CDD505-2E9C-101B-9397-08002B2CF9AE}" pid="9" name="MSIP_Label_2b28a9a6-133a-4796-ad7d-6b90f7583680_ContentBits">
    <vt:lpwstr>2</vt:lpwstr>
  </property>
</Properties>
</file>