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4"/>
  </p:notesMasterIdLst>
  <p:sldIdLst>
    <p:sldId id="261" r:id="rId6"/>
    <p:sldId id="269" r:id="rId7"/>
    <p:sldId id="273" r:id="rId8"/>
    <p:sldId id="27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6B"/>
    <a:srgbClr val="004E27"/>
    <a:srgbClr val="899F00"/>
    <a:srgbClr val="C8AC54"/>
    <a:srgbClr val="C40066"/>
    <a:srgbClr val="630056"/>
    <a:srgbClr val="4F3D6C"/>
    <a:srgbClr val="6B9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 Jennings" userId="919c8953-4c71-4b93-b12d-48a212a6ad09" providerId="ADAL" clId="{F62EC303-839F-47DB-BE9E-6063CBEA9C9C}"/>
    <pc:docChg chg="modSld">
      <pc:chgData name="Joanne Jennings" userId="919c8953-4c71-4b93-b12d-48a212a6ad09" providerId="ADAL" clId="{F62EC303-839F-47DB-BE9E-6063CBEA9C9C}" dt="2023-02-07T13:48:54.213" v="126" actId="20577"/>
      <pc:docMkLst>
        <pc:docMk/>
      </pc:docMkLst>
      <pc:sldChg chg="modSp mod">
        <pc:chgData name="Joanne Jennings" userId="919c8953-4c71-4b93-b12d-48a212a6ad09" providerId="ADAL" clId="{F62EC303-839F-47DB-BE9E-6063CBEA9C9C}" dt="2023-02-07T13:33:28.296" v="18" actId="20577"/>
        <pc:sldMkLst>
          <pc:docMk/>
          <pc:sldMk cId="0" sldId="261"/>
        </pc:sldMkLst>
        <pc:spChg chg="mod">
          <ac:chgData name="Joanne Jennings" userId="919c8953-4c71-4b93-b12d-48a212a6ad09" providerId="ADAL" clId="{F62EC303-839F-47DB-BE9E-6063CBEA9C9C}" dt="2023-02-07T13:33:28.296" v="18" actId="20577"/>
          <ac:spMkLst>
            <pc:docMk/>
            <pc:sldMk cId="0" sldId="261"/>
            <ac:spMk id="7182" creationId="{00000000-0000-0000-0000-000000000000}"/>
          </ac:spMkLst>
        </pc:spChg>
      </pc:sldChg>
      <pc:sldChg chg="modSp mod">
        <pc:chgData name="Joanne Jennings" userId="919c8953-4c71-4b93-b12d-48a212a6ad09" providerId="ADAL" clId="{F62EC303-839F-47DB-BE9E-6063CBEA9C9C}" dt="2023-02-07T13:46:53.646" v="64" actId="20577"/>
        <pc:sldMkLst>
          <pc:docMk/>
          <pc:sldMk cId="1431679358" sldId="264"/>
        </pc:sldMkLst>
        <pc:spChg chg="mod">
          <ac:chgData name="Joanne Jennings" userId="919c8953-4c71-4b93-b12d-48a212a6ad09" providerId="ADAL" clId="{F62EC303-839F-47DB-BE9E-6063CBEA9C9C}" dt="2023-02-07T13:46:53.646" v="64" actId="20577"/>
          <ac:spMkLst>
            <pc:docMk/>
            <pc:sldMk cId="1431679358" sldId="264"/>
            <ac:spMk id="3" creationId="{2D9A961D-848E-47F4-BBA9-A5CA8C86F761}"/>
          </ac:spMkLst>
        </pc:spChg>
      </pc:sldChg>
      <pc:sldChg chg="modSp mod">
        <pc:chgData name="Joanne Jennings" userId="919c8953-4c71-4b93-b12d-48a212a6ad09" providerId="ADAL" clId="{F62EC303-839F-47DB-BE9E-6063CBEA9C9C}" dt="2023-02-07T13:47:56.625" v="93" actId="20577"/>
        <pc:sldMkLst>
          <pc:docMk/>
          <pc:sldMk cId="2642682078" sldId="265"/>
        </pc:sldMkLst>
        <pc:spChg chg="mod">
          <ac:chgData name="Joanne Jennings" userId="919c8953-4c71-4b93-b12d-48a212a6ad09" providerId="ADAL" clId="{F62EC303-839F-47DB-BE9E-6063CBEA9C9C}" dt="2023-02-07T13:47:56.625" v="93" actId="20577"/>
          <ac:spMkLst>
            <pc:docMk/>
            <pc:sldMk cId="2642682078" sldId="265"/>
            <ac:spMk id="3" creationId="{D5F18DFC-6995-4FBC-A253-008CEF09C4DB}"/>
          </ac:spMkLst>
        </pc:spChg>
      </pc:sldChg>
      <pc:sldChg chg="modSp mod">
        <pc:chgData name="Joanne Jennings" userId="919c8953-4c71-4b93-b12d-48a212a6ad09" providerId="ADAL" clId="{F62EC303-839F-47DB-BE9E-6063CBEA9C9C}" dt="2023-02-07T13:47:14" v="78" actId="20577"/>
        <pc:sldMkLst>
          <pc:docMk/>
          <pc:sldMk cId="1625561734" sldId="266"/>
        </pc:sldMkLst>
        <pc:spChg chg="mod">
          <ac:chgData name="Joanne Jennings" userId="919c8953-4c71-4b93-b12d-48a212a6ad09" providerId="ADAL" clId="{F62EC303-839F-47DB-BE9E-6063CBEA9C9C}" dt="2023-02-07T13:47:14" v="78" actId="20577"/>
          <ac:spMkLst>
            <pc:docMk/>
            <pc:sldMk cId="1625561734" sldId="266"/>
            <ac:spMk id="3" creationId="{86EE87CF-F004-408B-B5CA-EF8779B03207}"/>
          </ac:spMkLst>
        </pc:spChg>
      </pc:sldChg>
      <pc:sldChg chg="modSp mod">
        <pc:chgData name="Joanne Jennings" userId="919c8953-4c71-4b93-b12d-48a212a6ad09" providerId="ADAL" clId="{F62EC303-839F-47DB-BE9E-6063CBEA9C9C}" dt="2023-02-07T13:48:54.213" v="126" actId="20577"/>
        <pc:sldMkLst>
          <pc:docMk/>
          <pc:sldMk cId="2103538281" sldId="267"/>
        </pc:sldMkLst>
        <pc:spChg chg="mod">
          <ac:chgData name="Joanne Jennings" userId="919c8953-4c71-4b93-b12d-48a212a6ad09" providerId="ADAL" clId="{F62EC303-839F-47DB-BE9E-6063CBEA9C9C}" dt="2023-02-07T13:48:54.213" v="126" actId="20577"/>
          <ac:spMkLst>
            <pc:docMk/>
            <pc:sldMk cId="2103538281" sldId="267"/>
            <ac:spMk id="3" creationId="{BB731593-DC66-4903-87FC-BAE9EAFDF8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3A5B3-F214-44D2-916E-3D76FAA2173F}" type="datetimeFigureOut">
              <a:rPr lang="en-GB" smtClean="0"/>
              <a:t>10/02/2023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E9AD5-AEA0-4580-AEE9-4B7264F6B5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1E9AD5-AEA0-4580-AEE9-4B7264F6B5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4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339975" y="1628775"/>
            <a:ext cx="6118225" cy="19716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3716338"/>
            <a:ext cx="6119813" cy="165735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37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16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45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7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1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6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21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085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9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C:\Users\jamshe\Desktop\Wokingham Borough Council Crest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90096"/>
            <a:ext cx="2987755" cy="460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9450"/>
            <a:ext cx="9148763" cy="109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MSIPCMContentMarking" descr="{&quot;HashCode&quot;:1172166973,&quot;Placement&quot;:&quot;Footer&quot;,&quot;Top&quot;:505.8859,&quot;Left&quot;:0.0,&quot;SlideWidth&quot;:720,&quot;SlideHeight&quot;:540}">
            <a:extLst>
              <a:ext uri="{FF2B5EF4-FFF2-40B4-BE49-F238E27FC236}">
                <a16:creationId xmlns:a16="http://schemas.microsoft.com/office/drawing/2014/main" id="{3BA9FAFE-034C-490F-E2E3-F8184858C95B}"/>
              </a:ext>
            </a:extLst>
          </p:cNvPr>
          <p:cNvSpPr txBox="1"/>
          <p:nvPr userDrawn="1"/>
        </p:nvSpPr>
        <p:spPr>
          <a:xfrm>
            <a:off x="0" y="6424751"/>
            <a:ext cx="9144000" cy="4332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reej.Shabaa@wokingham.gov.uk" TargetMode="External"/><Relationship Id="rId13" Type="http://schemas.openxmlformats.org/officeDocument/2006/relationships/hyperlink" Target="mailto:Nitasha.Basdew@wokingham.gov.uk" TargetMode="External"/><Relationship Id="rId3" Type="http://schemas.openxmlformats.org/officeDocument/2006/relationships/hyperlink" Target="mailto:Schoolmeals@wokingham.gov.uk" TargetMode="External"/><Relationship Id="rId7" Type="http://schemas.openxmlformats.org/officeDocument/2006/relationships/hyperlink" Target="mailto:Abi.Culton@wokingham.gov.uk" TargetMode="External"/><Relationship Id="rId12" Type="http://schemas.openxmlformats.org/officeDocument/2006/relationships/hyperlink" Target="mailto:Jennifer.Harper@wokingham.gov.uk" TargetMode="External"/><Relationship Id="rId2" Type="http://schemas.openxmlformats.org/officeDocument/2006/relationships/hyperlink" Target="mailto:Procurement@wokingham.gov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rk.Brown@wokingham.gov.uk" TargetMode="External"/><Relationship Id="rId11" Type="http://schemas.openxmlformats.org/officeDocument/2006/relationships/hyperlink" Target="mailto:Joanne.Jennings@wokingham.gov.uk" TargetMode="External"/><Relationship Id="rId5" Type="http://schemas.openxmlformats.org/officeDocument/2006/relationships/hyperlink" Target="mailto:Valentina.Velcheva@wokingham.gov.uk" TargetMode="External"/><Relationship Id="rId10" Type="http://schemas.openxmlformats.org/officeDocument/2006/relationships/hyperlink" Target="mailto:Christopher.Morland@wokingham.gov.uk" TargetMode="External"/><Relationship Id="rId4" Type="http://schemas.openxmlformats.org/officeDocument/2006/relationships/hyperlink" Target="mailto:Contract@wokingham.gov.uk" TargetMode="External"/><Relationship Id="rId9" Type="http://schemas.openxmlformats.org/officeDocument/2006/relationships/hyperlink" Target="mailto:Michelle.Belcher@wokingham.gov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@wokingham.gov.u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441843" y="1238358"/>
            <a:ext cx="4995809" cy="1971675"/>
          </a:xfrm>
        </p:spPr>
        <p:txBody>
          <a:bodyPr/>
          <a:lstStyle/>
          <a:p>
            <a:r>
              <a:rPr lang="en-US" altLang="en-US" dirty="0">
                <a:solidFill>
                  <a:schemeClr val="accent6"/>
                </a:solidFill>
                <a:latin typeface="Calibri" panose="020F0502020204030204" pitchFamily="34" charset="0"/>
              </a:rPr>
              <a:t>Procurement &amp; Contracts Team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3542994" y="4068565"/>
            <a:ext cx="4997397" cy="1007171"/>
          </a:xfrm>
        </p:spPr>
        <p:txBody>
          <a:bodyPr/>
          <a:lstStyle/>
          <a:p>
            <a:r>
              <a:rPr lang="en-US" altLang="en-US" dirty="0"/>
              <a:t>SBM </a:t>
            </a:r>
          </a:p>
          <a:p>
            <a:r>
              <a:rPr lang="en-US" altLang="en-US" dirty="0"/>
              <a:t>21</a:t>
            </a:r>
            <a:r>
              <a:rPr lang="en-US" altLang="en-US" baseline="30000" dirty="0"/>
              <a:t>st</a:t>
            </a:r>
            <a:r>
              <a:rPr lang="en-US" altLang="en-US" dirty="0"/>
              <a:t> February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74153B-40F5-4748-BE23-B3902B6A969A}"/>
              </a:ext>
            </a:extLst>
          </p:cNvPr>
          <p:cNvSpPr/>
          <p:nvPr/>
        </p:nvSpPr>
        <p:spPr bwMode="auto">
          <a:xfrm>
            <a:off x="236306" y="274638"/>
            <a:ext cx="8650840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9C6330-00E7-467E-8610-44AF2AE9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Useful 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F8733-5C95-406E-9BFF-2ABE03FEA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06" y="1215231"/>
            <a:ext cx="8229600" cy="4518819"/>
          </a:xfrm>
        </p:spPr>
        <p:txBody>
          <a:bodyPr/>
          <a:lstStyle/>
          <a:p>
            <a:r>
              <a:rPr lang="en-GB" sz="1800" b="1" dirty="0"/>
              <a:t>General procurement advice or questions</a:t>
            </a:r>
            <a:r>
              <a:rPr lang="en-GB" sz="1800" dirty="0"/>
              <a:t>: 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Procurement@wokingham.gov.uk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GB" sz="1800" b="1" dirty="0"/>
              <a:t>Specific school meals advice:</a:t>
            </a:r>
            <a:r>
              <a:rPr lang="en-GB" sz="1800" dirty="0"/>
              <a:t> 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Schoolmeals@wokingham.gov.uk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GB" sz="1800" b="1" dirty="0"/>
              <a:t>Contract advice</a:t>
            </a:r>
            <a:r>
              <a:rPr lang="en-GB" sz="1800" dirty="0"/>
              <a:t>:	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Contract@wokingham.gov.uk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sz="1600" dirty="0"/>
          </a:p>
          <a:p>
            <a:pPr marL="57150" indent="0">
              <a:buNone/>
            </a:pPr>
            <a:r>
              <a:rPr lang="en-GB" sz="1800" b="1" u="sng" dirty="0"/>
              <a:t>The Procurement and Contracts Team</a:t>
            </a:r>
          </a:p>
          <a:p>
            <a:r>
              <a:rPr lang="en-GB" sz="1800" dirty="0"/>
              <a:t>Valentina Velcheva 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Valentina.Velcheva@wokingham.gov.uk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800" dirty="0"/>
              <a:t>Sally Brown 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Sally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.Brown@wokingham.gov.uk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800" dirty="0"/>
              <a:t>Abi Culton  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Abi.Culton@wokingham.gov.uk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800" dirty="0"/>
              <a:t>Areej Shabaa 		</a:t>
            </a:r>
            <a:r>
              <a:rPr lang="en-US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Areej.Shabaa@wokingham.gov.uk</a:t>
            </a:r>
            <a:endParaRPr lang="en-US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US" sz="1800" dirty="0"/>
              <a:t>Michelle Belcher	</a:t>
            </a:r>
            <a:r>
              <a:rPr lang="en-US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Michelle.Belcher@wokingham.gov.uk</a:t>
            </a:r>
            <a:r>
              <a:rPr lang="en-US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GB" sz="1800" dirty="0"/>
              <a:t>Chris Morland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Christopher.Morland@wokingham.gov.uk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800" dirty="0"/>
              <a:t>Joanne Jennings 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Joanne.Jennings@wokingham.gov.uk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Jennifer Harper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Jennifer.Harper@wokingham.gov.uk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Nitasha </a:t>
            </a:r>
            <a:r>
              <a:rPr lang="en-GB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Bsdew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</a:rPr>
              <a:t>		</a:t>
            </a:r>
            <a:r>
              <a:rPr lang="en-GB" sz="1800" u="sng" dirty="0">
                <a:solidFill>
                  <a:srgbClr val="0000FF"/>
                </a:solidFill>
                <a:latin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Nitasha.Basdew@wokingham.gov.uk</a:t>
            </a:r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endParaRPr lang="en-GB" sz="1800" u="sng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9026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CC46-3BDA-BEAC-14FB-9D1772F21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Traded Services Brochure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A81C2-742D-3556-486B-A81C7B119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Distributed in January every year</a:t>
            </a:r>
          </a:p>
          <a:p>
            <a:r>
              <a:rPr lang="en-GB" dirty="0"/>
              <a:t>Full list of all available services</a:t>
            </a:r>
          </a:p>
          <a:p>
            <a:r>
              <a:rPr lang="en-GB" dirty="0"/>
              <a:t>Early opportunity to plan for the next year</a:t>
            </a:r>
          </a:p>
          <a:p>
            <a:r>
              <a:rPr lang="en-GB" dirty="0"/>
              <a:t>Annual subscription option</a:t>
            </a:r>
          </a:p>
          <a:p>
            <a:r>
              <a:rPr lang="en-GB" dirty="0"/>
              <a:t>One-off service / advice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73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E653356-8C18-42FA-826B-BAD4543CDB6E}"/>
              </a:ext>
            </a:extLst>
          </p:cNvPr>
          <p:cNvSpPr/>
          <p:nvPr/>
        </p:nvSpPr>
        <p:spPr bwMode="auto">
          <a:xfrm>
            <a:off x="246580" y="82193"/>
            <a:ext cx="8753582" cy="53733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9A31E3-2050-4863-9989-D5092412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Why choose Traded Services?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9B9D113-21C5-4613-B8E0-9532254A6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69567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Traded Services offered by WBC provide: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Fully managed service and lifetime contract management with ongoing support, freeing up your administration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Services providing competitive rates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On-site assessment and advice on service specification (audits)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Reactive repairs to on site equipment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H&amp;S compliance activities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Service and administration of any variations, remedial and default processes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Advice on contractual and technical matters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Assistance and support in the resolution of persistent or serious problems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Robust contract terms and conditions (insurance, business continuity)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All contracts with suppliers are compliant with Public Contract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3197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1D207A-B086-4F17-90D2-621F376A835B}"/>
              </a:ext>
            </a:extLst>
          </p:cNvPr>
          <p:cNvSpPr/>
          <p:nvPr/>
        </p:nvSpPr>
        <p:spPr bwMode="auto">
          <a:xfrm>
            <a:off x="195209" y="274638"/>
            <a:ext cx="8650840" cy="528368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56B73-5B2C-4486-A0D8-438389BB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4660"/>
            <a:ext cx="8229600" cy="716427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School Meals and Kitchens (SMK)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961D-848E-47F4-BBA9-A5CA8C86F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4126"/>
            <a:ext cx="8229600" cy="4305942"/>
          </a:xfrm>
        </p:spPr>
        <p:txBody>
          <a:bodyPr/>
          <a:lstStyle/>
          <a:p>
            <a:r>
              <a:rPr lang="en-US" sz="1900" dirty="0"/>
              <a:t>Centrally managed school meal catering and kitchen facilities</a:t>
            </a:r>
          </a:p>
          <a:p>
            <a:r>
              <a:rPr lang="en-US" sz="1900" dirty="0"/>
              <a:t>New contract with Caterlink started on 1</a:t>
            </a:r>
            <a:r>
              <a:rPr lang="en-US" sz="1900" baseline="30000" dirty="0"/>
              <a:t>st</a:t>
            </a:r>
            <a:r>
              <a:rPr lang="en-US" sz="1900" dirty="0"/>
              <a:t> Aug 2022 until 31</a:t>
            </a:r>
            <a:r>
              <a:rPr lang="en-US" sz="1900" baseline="30000" dirty="0"/>
              <a:t>st</a:t>
            </a:r>
            <a:r>
              <a:rPr lang="en-US" sz="1900" dirty="0"/>
              <a:t> Jul 2025</a:t>
            </a:r>
          </a:p>
          <a:p>
            <a:r>
              <a:rPr lang="en-US" sz="1900" dirty="0"/>
              <a:t>This is a ‘buy back’ service to schools – details in the brochure</a:t>
            </a:r>
          </a:p>
          <a:p>
            <a:r>
              <a:rPr lang="en-US" sz="1900" dirty="0"/>
              <a:t>This will provide:</a:t>
            </a:r>
          </a:p>
          <a:p>
            <a:pPr lvl="1"/>
            <a:r>
              <a:rPr lang="en-US" sz="1600" dirty="0"/>
              <a:t>Ongoing contract management </a:t>
            </a:r>
          </a:p>
          <a:p>
            <a:pPr lvl="1"/>
            <a:r>
              <a:rPr lang="en-US" sz="1600" dirty="0"/>
              <a:t>Regular site audits </a:t>
            </a:r>
          </a:p>
          <a:p>
            <a:pPr lvl="1"/>
            <a:r>
              <a:rPr lang="en-US" sz="1600" dirty="0"/>
              <a:t>Management of H&amp;S, service quality and compliance to School Food Standards</a:t>
            </a:r>
          </a:p>
          <a:p>
            <a:pPr lvl="1"/>
            <a:r>
              <a:rPr lang="en-US" sz="1600" dirty="0"/>
              <a:t>Maintenance, repair and replacement of catering equipment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Fixed price per meal (subject to annual review): primary schools: £2.30, senior schools: £2.40  </a:t>
            </a:r>
          </a:p>
          <a:p>
            <a:pPr lvl="4"/>
            <a:endParaRPr lang="en-US" sz="1400" dirty="0"/>
          </a:p>
          <a:p>
            <a:pPr lvl="4"/>
            <a:endParaRPr lang="en-US" sz="1400" dirty="0"/>
          </a:p>
          <a:p>
            <a:pPr marL="0" indent="0">
              <a:buNone/>
            </a:pPr>
            <a:r>
              <a:rPr lang="en-US" sz="1400" dirty="0"/>
              <a:t>*</a:t>
            </a:r>
            <a:r>
              <a:rPr lang="en-US" sz="1400" i="1" dirty="0"/>
              <a:t>Including a Fixed management fee, kitchen maintenance fee, and £6 per pupil fee.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/>
              <a:t> </a:t>
            </a:r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167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0088DAA-EB9C-4D31-9DEE-5278F95DA87C}"/>
              </a:ext>
            </a:extLst>
          </p:cNvPr>
          <p:cNvSpPr/>
          <p:nvPr/>
        </p:nvSpPr>
        <p:spPr bwMode="auto">
          <a:xfrm>
            <a:off x="92467" y="133564"/>
            <a:ext cx="8959066" cy="548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3C4BAF-DF18-4A58-89F8-314C8AA4C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Building Cleaning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E87CF-F004-408B-B5CA-EF8779B03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9406"/>
            <a:ext cx="8229600" cy="4133850"/>
          </a:xfrm>
        </p:spPr>
        <p:txBody>
          <a:bodyPr/>
          <a:lstStyle/>
          <a:p>
            <a:r>
              <a:rPr lang="en-US" sz="2000" dirty="0"/>
              <a:t>Current contract runs to March 2024</a:t>
            </a:r>
          </a:p>
          <a:p>
            <a:r>
              <a:rPr lang="en-US" sz="2000" dirty="0"/>
              <a:t>Preparation for </a:t>
            </a:r>
            <a:r>
              <a:rPr lang="en-US" sz="2000" dirty="0" err="1"/>
              <a:t>rocurement</a:t>
            </a:r>
            <a:r>
              <a:rPr lang="en-US" sz="2000" dirty="0"/>
              <a:t> of a new contract in progress </a:t>
            </a:r>
          </a:p>
          <a:p>
            <a:r>
              <a:rPr lang="en-US" sz="2000" dirty="0"/>
              <a:t>Payment direct to the supplier, Churchill, for the hours required</a:t>
            </a:r>
          </a:p>
          <a:p>
            <a:r>
              <a:rPr lang="en-US" sz="2000" dirty="0"/>
              <a:t>Scope:</a:t>
            </a:r>
          </a:p>
          <a:p>
            <a:pPr lvl="1"/>
            <a:r>
              <a:rPr lang="en-US" sz="1600" dirty="0"/>
              <a:t>Ongoing contract management </a:t>
            </a:r>
          </a:p>
          <a:p>
            <a:pPr lvl="1"/>
            <a:r>
              <a:rPr lang="en-US" sz="1600" dirty="0"/>
              <a:t>Regular site audits 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All staff will be DBS checked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r>
              <a:rPr lang="en-GB" sz="2000" dirty="0"/>
              <a:t>Contact for further information: </a:t>
            </a:r>
            <a:r>
              <a:rPr lang="en-US" sz="2000" dirty="0">
                <a:hlinkClick r:id="rId2"/>
              </a:rPr>
              <a:t>Contracts@wokingham.gov.uk</a:t>
            </a:r>
            <a:endParaRPr lang="en-US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2556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C33-9456-41E9-99D5-00FC1DD9FEC4}"/>
              </a:ext>
            </a:extLst>
          </p:cNvPr>
          <p:cNvSpPr/>
          <p:nvPr/>
        </p:nvSpPr>
        <p:spPr bwMode="auto">
          <a:xfrm>
            <a:off x="349321" y="274638"/>
            <a:ext cx="8609744" cy="53761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317A8D-CBFF-4456-9B14-4F97182A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213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Commercial Waste and Recycling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18DFC-6995-4FBC-A253-008CEF09C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787"/>
            <a:ext cx="8229600" cy="4133850"/>
          </a:xfrm>
        </p:spPr>
        <p:txBody>
          <a:bodyPr/>
          <a:lstStyle/>
          <a:p>
            <a:r>
              <a:rPr lang="en-US" sz="1600" dirty="0"/>
              <a:t>New contract with Shorts started from 1</a:t>
            </a:r>
            <a:r>
              <a:rPr lang="en-US" sz="1600" baseline="30000" dirty="0"/>
              <a:t>st</a:t>
            </a:r>
            <a:r>
              <a:rPr lang="en-US" sz="1600" dirty="0"/>
              <a:t> Aug 2022 until 31</a:t>
            </a:r>
            <a:r>
              <a:rPr lang="en-US" sz="1600" baseline="30000" dirty="0"/>
              <a:t>st</a:t>
            </a:r>
            <a:r>
              <a:rPr lang="en-US" sz="1600" dirty="0"/>
              <a:t> Jul 2025.  </a:t>
            </a:r>
          </a:p>
          <a:p>
            <a:r>
              <a:rPr lang="en-US" sz="1600" dirty="0"/>
              <a:t>Flexible services for your site requirements: </a:t>
            </a:r>
          </a:p>
          <a:p>
            <a:pPr lvl="1"/>
            <a:r>
              <a:rPr lang="en-US" sz="1600" dirty="0"/>
              <a:t>General waste, mixed recycling, food and/or glass waste</a:t>
            </a:r>
          </a:p>
          <a:p>
            <a:pPr lvl="1"/>
            <a:r>
              <a:rPr lang="en-US" sz="1600" dirty="0"/>
              <a:t>Bin sizes appropriate to site</a:t>
            </a:r>
          </a:p>
          <a:p>
            <a:pPr lvl="1"/>
            <a:r>
              <a:rPr lang="en-US" sz="1600" dirty="0"/>
              <a:t>Flexible collection frequency suitable for your site, including term time only    </a:t>
            </a:r>
          </a:p>
          <a:p>
            <a:r>
              <a:rPr lang="en-US" sz="1600" dirty="0"/>
              <a:t>Schools liaise directly with the supplier </a:t>
            </a:r>
          </a:p>
          <a:p>
            <a:r>
              <a:rPr lang="en-US" sz="1600" dirty="0"/>
              <a:t>Subject to annual subscription fee – details in the brochure</a:t>
            </a:r>
          </a:p>
          <a:p>
            <a:r>
              <a:rPr lang="en-US" sz="1600" dirty="0"/>
              <a:t>Scope:</a:t>
            </a:r>
          </a:p>
          <a:p>
            <a:pPr lvl="1"/>
            <a:r>
              <a:rPr lang="en-US" sz="1600" dirty="0"/>
              <a:t>Ongoing contract management</a:t>
            </a:r>
          </a:p>
          <a:p>
            <a:pPr lvl="1"/>
            <a:r>
              <a:rPr lang="en-US" sz="1600" dirty="0"/>
              <a:t>Regular review meetings with the supplier</a:t>
            </a:r>
          </a:p>
          <a:p>
            <a:pPr lvl="1"/>
            <a:r>
              <a:rPr lang="en-US" sz="1600" dirty="0"/>
              <a:t>Advice on improving on-site waste management provided by the supplier</a:t>
            </a:r>
          </a:p>
          <a:p>
            <a:pPr lvl="1"/>
            <a:r>
              <a:rPr lang="en-US" sz="1600" dirty="0"/>
              <a:t>Supplier with a proven track record for quality and service </a:t>
            </a:r>
          </a:p>
          <a:p>
            <a:pPr lvl="1"/>
            <a:r>
              <a:rPr lang="en-US" sz="1600" dirty="0"/>
              <a:t>Supplier responsible for staff, recruitment and logistics</a:t>
            </a:r>
          </a:p>
          <a:p>
            <a:pPr lvl="1"/>
            <a:r>
              <a:rPr lang="en-US" sz="1600" dirty="0"/>
              <a:t>Flexible services depending on needs at your site</a:t>
            </a:r>
          </a:p>
          <a:p>
            <a:r>
              <a:rPr lang="en-GB" sz="1600" dirty="0"/>
              <a:t>Contact for further information: </a:t>
            </a:r>
            <a:r>
              <a:rPr lang="en-US" sz="1600" dirty="0">
                <a:hlinkClick r:id="rId2"/>
              </a:rPr>
              <a:t>Contracts@wokingham.gov.uk</a:t>
            </a:r>
            <a:endParaRPr lang="en-US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4268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E971B0-8F8E-4C01-8B40-AA70B887E4FD}"/>
              </a:ext>
            </a:extLst>
          </p:cNvPr>
          <p:cNvSpPr/>
          <p:nvPr/>
        </p:nvSpPr>
        <p:spPr bwMode="auto">
          <a:xfrm>
            <a:off x="267128" y="274638"/>
            <a:ext cx="8650841" cy="54594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14C11B-58E1-44A2-9B48-2831DF585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128" y="28058"/>
            <a:ext cx="8229600" cy="1143000"/>
          </a:xfrm>
        </p:spPr>
        <p:txBody>
          <a:bodyPr/>
          <a:lstStyle/>
          <a:p>
            <a:r>
              <a:rPr lang="en-GB" sz="4000" dirty="0">
                <a:solidFill>
                  <a:schemeClr val="accent2"/>
                </a:solidFill>
              </a:rPr>
              <a:t>Site Audits and Procurement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31593-DC66-4903-87FC-BAE9EAFD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128" y="1109606"/>
            <a:ext cx="8229600" cy="4312578"/>
          </a:xfrm>
        </p:spPr>
        <p:txBody>
          <a:bodyPr/>
          <a:lstStyle/>
          <a:p>
            <a:r>
              <a:rPr lang="en-GB" sz="1800" b="1" dirty="0"/>
              <a:t>Catering operations</a:t>
            </a:r>
          </a:p>
          <a:p>
            <a:pPr marL="0" indent="0">
              <a:buNone/>
            </a:pPr>
            <a:r>
              <a:rPr lang="en-GB" sz="1800" b="1" dirty="0"/>
              <a:t>	- </a:t>
            </a:r>
            <a:r>
              <a:rPr lang="en-GB" sz="1800" dirty="0"/>
              <a:t>Site audit and report of findings / recommendations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b="1" dirty="0"/>
              <a:t>Building Cleaning</a:t>
            </a:r>
          </a:p>
          <a:p>
            <a:pPr marL="457200" lvl="1" indent="0">
              <a:buNone/>
            </a:pPr>
            <a:r>
              <a:rPr lang="en-GB" sz="1800" dirty="0">
                <a:ea typeface="+mn-ea"/>
                <a:cs typeface="+mn-cs"/>
              </a:rPr>
              <a:t> 	- </a:t>
            </a:r>
            <a:r>
              <a:rPr lang="en-GB" sz="1800" dirty="0"/>
              <a:t>Site audit and report of findings / recommendations</a:t>
            </a:r>
          </a:p>
          <a:p>
            <a:pPr marL="457200" lvl="1" indent="0">
              <a:buNone/>
            </a:pPr>
            <a:endParaRPr lang="en-GB" sz="1800" dirty="0"/>
          </a:p>
          <a:p>
            <a:r>
              <a:rPr lang="en-GB" sz="1800" b="1" dirty="0"/>
              <a:t>Procurement &amp; Contracts advice</a:t>
            </a:r>
            <a:r>
              <a:rPr lang="en-GB" sz="1800" dirty="0"/>
              <a:t>	</a:t>
            </a:r>
          </a:p>
          <a:p>
            <a:pPr lvl="3"/>
            <a:r>
              <a:rPr lang="en-GB" sz="1800" dirty="0"/>
              <a:t>Advice and recommendations to remain compliant to the Public Contract  Regulations 2015    </a:t>
            </a:r>
          </a:p>
          <a:p>
            <a:pPr lvl="3"/>
            <a:r>
              <a:rPr lang="en-GB" sz="1800" dirty="0"/>
              <a:t>Re-tendering advice</a:t>
            </a:r>
          </a:p>
          <a:p>
            <a:pPr lvl="3"/>
            <a:r>
              <a:rPr lang="en-GB" sz="1800" dirty="0"/>
              <a:t>Advice and recommendations on Specifications</a:t>
            </a:r>
          </a:p>
          <a:p>
            <a:pPr lvl="3"/>
            <a:r>
              <a:rPr lang="en-GB" sz="1800" dirty="0"/>
              <a:t>Advice and recommendations on contract terms and conditions</a:t>
            </a:r>
          </a:p>
          <a:p>
            <a:pPr lvl="3"/>
            <a:r>
              <a:rPr lang="en-GB" sz="1800" dirty="0"/>
              <a:t>Advice dealing with evaluations of tenders </a:t>
            </a:r>
          </a:p>
        </p:txBody>
      </p:sp>
    </p:spTree>
    <p:extLst>
      <p:ext uri="{BB962C8B-B14F-4D97-AF65-F5344CB8AC3E}">
        <p14:creationId xmlns:p14="http://schemas.microsoft.com/office/powerpoint/2010/main" val="2103538281"/>
      </p:ext>
    </p:extLst>
  </p:cSld>
  <p:clrMapOvr>
    <a:masterClrMapping/>
  </p:clrMapOvr>
</p:sld>
</file>

<file path=ppt/theme/theme1.xml><?xml version="1.0" encoding="utf-8"?>
<a:theme xmlns:a="http://schemas.openxmlformats.org/drawingml/2006/main" name="WBC_AQUA">
  <a:themeElements>
    <a:clrScheme name="WBC_AQ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BC_AQ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BC_AQU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BC_AQU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lexDocumentPublishStatus xmlns="6e675510-5d27-43f3-9e42-fdbaddd5e9d5" xsi:nil="true"/>
    <FlexDocumentVersion xmlns="6e675510-5d27-43f3-9e42-fdbaddd5e9d5" xsi:nil="true"/>
    <FlexDocumentOriginalGuid xmlns="6e675510-5d27-43f3-9e42-fdbaddd5e9d5" xsi:nil="true"/>
    <FlexDocumentSortableTitle xmlns="6e675510-5d27-43f3-9e42-fdbaddd5e9d5" xsi:nil="true"/>
  </documentManagement>
</p:properties>
</file>

<file path=customXml/item2.xml><?xml version="1.0" encoding="utf-8"?>
<?mso-contentType ?>
<SharedContentType xmlns="Microsoft.SharePoint.Taxonomy.ContentTypeSync" SourceId="63f4c14d-ad24-42e9-89ea-41944c85aaeb" ContentTypeId="0x01010084CAAD2E89D9450199F13641D827DA4F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lex Base Document" ma:contentTypeID="0x01010084CAAD2E89D9450199F13641D827DA4F0019DF5C679D49E942A77B8E6C2F2F4D7F" ma:contentTypeVersion="8" ma:contentTypeDescription="Flex Base Document" ma:contentTypeScope="" ma:versionID="1dab1aa29fc42957602008f4d53cef87">
  <xsd:schema xmlns:xsd="http://www.w3.org/2001/XMLSchema" xmlns:xs="http://www.w3.org/2001/XMLSchema" xmlns:p="http://schemas.microsoft.com/office/2006/metadata/properties" xmlns:ns2="6e675510-5d27-43f3-9e42-fdbaddd5e9d5" targetNamespace="http://schemas.microsoft.com/office/2006/metadata/properties" ma:root="true" ma:fieldsID="30f862f753082e77f8bd290a69c94e22" ns2:_="">
    <xsd:import namespace="6e675510-5d27-43f3-9e42-fdbaddd5e9d5"/>
    <xsd:element name="properties">
      <xsd:complexType>
        <xsd:sequence>
          <xsd:element name="documentManagement">
            <xsd:complexType>
              <xsd:all>
                <xsd:element ref="ns2:FlexDocumentPublishStatus" minOccurs="0"/>
                <xsd:element ref="ns2:FlexDocumentVersion" minOccurs="0"/>
                <xsd:element ref="ns2:FlexDocumentOriginalGuid" minOccurs="0"/>
                <xsd:element ref="ns2:FlexDocumentSortableTit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675510-5d27-43f3-9e42-fdbaddd5e9d5" elementFormDefault="qualified">
    <xsd:import namespace="http://schemas.microsoft.com/office/2006/documentManagement/types"/>
    <xsd:import namespace="http://schemas.microsoft.com/office/infopath/2007/PartnerControls"/>
    <xsd:element name="FlexDocumentPublishStatus" ma:index="8" nillable="true" ma:displayName="WBC Document Publish Status" ma:internalName="FlexDocumentPublishStatus">
      <xsd:simpleType>
        <xsd:restriction base="dms:Text"/>
      </xsd:simpleType>
    </xsd:element>
    <xsd:element name="FlexDocumentVersion" ma:index="9" nillable="true" ma:displayName="WBC Document Version" ma:internalName="FlexDocumentVersion">
      <xsd:simpleType>
        <xsd:restriction base="dms:Number"/>
      </xsd:simpleType>
    </xsd:element>
    <xsd:element name="FlexDocumentOriginalGuid" ma:index="10" nillable="true" ma:displayName="WBC Document Original Id" ma:internalName="FlexDocumentOriginalGuid">
      <xsd:simpleType>
        <xsd:restriction base="dms:Text"/>
      </xsd:simpleType>
    </xsd:element>
    <xsd:element name="FlexDocumentSortableTitle" ma:index="11" nillable="true" ma:displayName="WBC Document Sortable Title" ma:hidden="true" ma:internalName="FlexDocumentSortableTitl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4735EFD-4D98-44DA-8F82-4CDF65BB296B}">
  <ds:schemaRefs>
    <ds:schemaRef ds:uri="6e675510-5d27-43f3-9e42-fdbaddd5e9d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B9D4C5-6E36-4038-836A-E9427D4DDA0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3C85950B-4E40-4C82-B3A2-4A382FCB27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64111FC-E628-4013-ABDA-7A38634FA0F4}">
  <ds:schemaRefs>
    <ds:schemaRef ds:uri="6e675510-5d27-43f3-9e42-fdbaddd5e9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</TotalTime>
  <Words>701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WBC_AQUA</vt:lpstr>
      <vt:lpstr>Procurement &amp; Contracts Team</vt:lpstr>
      <vt:lpstr>Useful contacts</vt:lpstr>
      <vt:lpstr>Traded Services Brochure</vt:lpstr>
      <vt:lpstr>Why choose Traded Services? </vt:lpstr>
      <vt:lpstr>School Meals and Kitchens (SMK)</vt:lpstr>
      <vt:lpstr>Building Cleaning</vt:lpstr>
      <vt:lpstr>Commercial Waste and Recycling</vt:lpstr>
      <vt:lpstr>Site Audits and Procurement Advice</vt:lpstr>
    </vt:vector>
  </TitlesOfParts>
  <Company>Wokingham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ELESHA</dc:creator>
  <cp:lastModifiedBy>Valentina Velcheva</cp:lastModifiedBy>
  <cp:revision>12</cp:revision>
  <dcterms:created xsi:type="dcterms:W3CDTF">2008-03-27T18:16:05Z</dcterms:created>
  <dcterms:modified xsi:type="dcterms:W3CDTF">2023-02-10T16:43:35Z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0x01010084CAAD2E89D9450199F13641D827DA4F0019DF5C679D49E942A77B8E6C2F2F4D7F</vt:lpwstr>
  </property>
  <property fmtid="{D5CDD505-2E9C-101B-9397-08002B2CF9AE}" pid="3" name="SharedWithUsers">
    <vt:lpwstr>1744;#Joanne Hinton</vt:lpwstr>
  </property>
  <property fmtid="{D5CDD505-2E9C-101B-9397-08002B2CF9AE}" pid="4" name="MSIP_Label_2b28a9a6-133a-4796-ad7d-6b90f7583680_Enabled">
    <vt:lpwstr>true</vt:lpwstr>
  </property>
  <property fmtid="{D5CDD505-2E9C-101B-9397-08002B2CF9AE}" pid="5" name="MSIP_Label_2b28a9a6-133a-4796-ad7d-6b90f7583680_SetDate">
    <vt:lpwstr>2023-02-10T16:43:35Z</vt:lpwstr>
  </property>
  <property fmtid="{D5CDD505-2E9C-101B-9397-08002B2CF9AE}" pid="6" name="MSIP_Label_2b28a9a6-133a-4796-ad7d-6b90f7583680_Method">
    <vt:lpwstr>Standard</vt:lpwstr>
  </property>
  <property fmtid="{D5CDD505-2E9C-101B-9397-08002B2CF9AE}" pid="7" name="MSIP_Label_2b28a9a6-133a-4796-ad7d-6b90f7583680_Name">
    <vt:lpwstr>Private</vt:lpwstr>
  </property>
  <property fmtid="{D5CDD505-2E9C-101B-9397-08002B2CF9AE}" pid="8" name="MSIP_Label_2b28a9a6-133a-4796-ad7d-6b90f7583680_SiteId">
    <vt:lpwstr>996ee15c-0b3e-4a6f-8e65-120a9a51821a</vt:lpwstr>
  </property>
  <property fmtid="{D5CDD505-2E9C-101B-9397-08002B2CF9AE}" pid="9" name="MSIP_Label_2b28a9a6-133a-4796-ad7d-6b90f7583680_ActionId">
    <vt:lpwstr>c75a4339-c72f-41d9-a8b5-55591f697be5</vt:lpwstr>
  </property>
  <property fmtid="{D5CDD505-2E9C-101B-9397-08002B2CF9AE}" pid="10" name="MSIP_Label_2b28a9a6-133a-4796-ad7d-6b90f7583680_ContentBits">
    <vt:lpwstr>2</vt:lpwstr>
  </property>
</Properties>
</file>