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0" r:id="rId2"/>
  </p:sldMasterIdLst>
  <p:notesMasterIdLst>
    <p:notesMasterId r:id="rId17"/>
  </p:notesMasterIdLst>
  <p:sldIdLst>
    <p:sldId id="256" r:id="rId3"/>
    <p:sldId id="263" r:id="rId4"/>
    <p:sldId id="264" r:id="rId5"/>
    <p:sldId id="265" r:id="rId6"/>
    <p:sldId id="266" r:id="rId7"/>
    <p:sldId id="267" r:id="rId8"/>
    <p:sldId id="268" r:id="rId9"/>
    <p:sldId id="269" r:id="rId10"/>
    <p:sldId id="270" r:id="rId11"/>
    <p:sldId id="271" r:id="rId12"/>
    <p:sldId id="272" r:id="rId13"/>
    <p:sldId id="273" r:id="rId14"/>
    <p:sldId id="274" r:id="rId15"/>
    <p:sldId id="259"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EB0F98-FC34-6A81-6641-261CAEEB845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CF50D475-2B7B-4948-294D-16C92AECA51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0D0158-B278-4F6D-92F3-9842B7C0A7A5}" type="datetimeFigureOut">
              <a:rPr lang="en-US"/>
              <a:pPr>
                <a:defRPr/>
              </a:pPr>
              <a:t>10/6/2023</a:t>
            </a:fld>
            <a:endParaRPr lang="en-GB"/>
          </a:p>
        </p:txBody>
      </p:sp>
      <p:sp>
        <p:nvSpPr>
          <p:cNvPr id="4" name="Slide Image Placeholder 3">
            <a:extLst>
              <a:ext uri="{FF2B5EF4-FFF2-40B4-BE49-F238E27FC236}">
                <a16:creationId xmlns:a16="http://schemas.microsoft.com/office/drawing/2014/main" id="{DE5326EF-743E-C908-11C7-40BF4A1CA85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F18F1BB-5C33-B281-D669-F3FBD6EF886C}"/>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E833EF90-AEE8-5FF4-563B-31E3B5C0AAB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067EABEE-30CD-7EBD-39FD-7A11E8EE4CE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9465EC1-6155-4991-9C19-16FAEB6ECB1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4CF1F91-0ECE-7E29-ABB3-8843494A16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753C88F3-BAD7-0B46-7C75-2125C442FB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6246D7B-01CF-3274-ABEE-326BAEDEF7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0AD7072-9523-C226-3031-45022BBA3E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66A60E7-9F7B-D4A7-F5D0-A5B8006ED1C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EF269F-F9A2-4BFA-897B-FFDEECD93A89}" type="slidenum">
              <a:rPr lang="en-GB" altLang="en-US">
                <a:latin typeface="Calibri" panose="020F0502020204030204" pitchFamily="34" charset="0"/>
              </a:rPr>
              <a:pPr eaLnBrk="1" hangingPunct="1"/>
              <a:t>10</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63F44CA-3DD8-750F-64DE-46C6AD66FB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71421A6-3A3E-60B2-75F8-9BFE8AA6F8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1A9E8EE-60AB-38D6-2AEE-D13FD80B48D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C11D42-AB2F-4097-AF86-9F0F4CB04F48}" type="slidenum">
              <a:rPr lang="en-GB" altLang="en-US">
                <a:latin typeface="Calibri" panose="020F0502020204030204" pitchFamily="34" charset="0"/>
              </a:rPr>
              <a:pPr eaLnBrk="1" hangingPunct="1"/>
              <a:t>11</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4960A28-9FBA-3E12-08C1-DF5FB9F45D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0E3D5AC7-56F4-7165-B5BB-AC608A21B3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B9C8879-3F87-A56E-FC34-F722F8AC45C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4AC2B2-0E33-41A1-8D61-2FB657A78312}" type="slidenum">
              <a:rPr lang="en-GB" altLang="en-US">
                <a:latin typeface="Calibri" panose="020F0502020204030204" pitchFamily="34" charset="0"/>
              </a:rPr>
              <a:pPr eaLnBrk="1" hangingPunct="1"/>
              <a:t>14</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EB840FA-AC44-872D-CEE3-8BEA39794F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E628D6AA-D832-83E8-ED3B-5045EFDB1F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330A549-18A7-27D6-0947-47B964BF507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FF77AC-69F3-4DF1-B27E-35EA20E02C71}" type="slidenum">
              <a:rPr lang="en-GB" altLang="en-US">
                <a:latin typeface="Calibri" panose="020F0502020204030204" pitchFamily="34" charset="0"/>
              </a:rPr>
              <a:pPr eaLnBrk="1" hangingPunct="1"/>
              <a:t>2</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4D6B153-3CB9-0849-5321-1C874F4C96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F6F3FC3-97E1-A37B-5550-F5F1B665DA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78B5D55-F7FE-ED8F-B9E8-A69368F5ACC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847A41-5935-4744-9637-69A29DE7A253}" type="slidenum">
              <a:rPr lang="en-GB" altLang="en-US">
                <a:latin typeface="Calibri" panose="020F0502020204030204" pitchFamily="34" charset="0"/>
              </a:rPr>
              <a:pPr eaLnBrk="1" hangingPunct="1"/>
              <a:t>3</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A627C73-77DE-2534-B063-EB22F53AD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F0C483F-CB23-E537-025F-19B71BDF7E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1923122-A764-8D55-68C4-132FE220E84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651BF8-8E17-4078-874A-CB2166F38333}" type="slidenum">
              <a:rPr lang="en-GB" altLang="en-US">
                <a:latin typeface="Calibri" panose="020F0502020204030204" pitchFamily="34" charset="0"/>
              </a:rPr>
              <a:pPr eaLnBrk="1" hangingPunct="1"/>
              <a:t>4</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5C15689-0F2D-26B6-E8C8-928A4004D5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6577B94E-3BB1-E4BE-29CF-B461E64B40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0542A6A-B4AC-17B2-B9F9-336CBEC125C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124F18-7F07-418C-A817-89DA6A2B41B0}" type="slidenum">
              <a:rPr lang="en-GB" altLang="en-US">
                <a:latin typeface="Calibri" panose="020F0502020204030204" pitchFamily="34" charset="0"/>
              </a:rPr>
              <a:pPr eaLnBrk="1" hangingPunct="1"/>
              <a:t>5</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C9DF8D9-6D69-7800-BD6B-E3819A555E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451E0E8-6060-E282-4B68-46EC512999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1F30975-0FD0-C988-F02F-56BFA68FCAF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52A465-26A1-4FD4-B164-0DE9B5BDA155}" type="slidenum">
              <a:rPr lang="en-GB" altLang="en-US">
                <a:latin typeface="Calibri" panose="020F0502020204030204" pitchFamily="34" charset="0"/>
              </a:rPr>
              <a:pPr eaLnBrk="1" hangingPunct="1"/>
              <a:t>6</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3F49491-ADD3-5E0D-EE08-2C05DB273A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0E8D8B1-756E-A038-088F-A8547D0D5A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AC7AF83-E9A9-927C-A6FA-1C93CDD9688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A2DC01-C675-417B-A45F-43696D5AE9C4}" type="slidenum">
              <a:rPr lang="en-GB" altLang="en-US">
                <a:latin typeface="Calibri" panose="020F0502020204030204" pitchFamily="34" charset="0"/>
              </a:rPr>
              <a:pPr eaLnBrk="1" hangingPunct="1"/>
              <a:t>7</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E65B1CA-08B6-CCC9-7A8F-2054733DB4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16664CC-B37C-7DA0-A1B9-83143D2337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4F7BD35-5A9E-3459-FE63-DCE1E915EDA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A6E96F-9047-425D-943F-F00B677E3A97}" type="slidenum">
              <a:rPr lang="en-GB" altLang="en-US">
                <a:latin typeface="Calibri" panose="020F0502020204030204" pitchFamily="34" charset="0"/>
              </a:rPr>
              <a:pPr eaLnBrk="1" hangingPunct="1"/>
              <a:t>8</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E795D6C-40B2-C849-AD4D-56015DBF1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9B88721-5F89-3F91-9192-4AD6582887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D7335C6-0CDC-7A2D-F930-1F7E48A7C90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E233AB-3BA1-448A-AD77-61209D9AA627}" type="slidenum">
              <a:rPr lang="en-GB" altLang="en-US">
                <a:latin typeface="Calibri" panose="020F0502020204030204" pitchFamily="34" charset="0"/>
              </a:rPr>
              <a:pPr eaLnBrk="1" hangingPunct="1"/>
              <a:t>9</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opsi.gov.uk/click-use/index.htm" TargetMode="External"/><Relationship Id="rId2" Type="http://schemas.openxmlformats.org/officeDocument/2006/relationships/hyperlink" Target="mailto:licensing@opsi.gov.uk"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2B18D9-2166-009E-FB8D-08E16FE699EA}"/>
              </a:ext>
            </a:extLst>
          </p:cNvPr>
          <p:cNvSpPr txBox="1">
            <a:spLocks/>
          </p:cNvSpPr>
          <p:nvPr/>
        </p:nvSpPr>
        <p:spPr>
          <a:xfrm>
            <a:off x="7624763" y="6664325"/>
            <a:ext cx="1090612" cy="193675"/>
          </a:xfrm>
          <a:prstGeom prst="rect">
            <a:avLst/>
          </a:prstGeom>
        </p:spPr>
        <p:txBody>
          <a:bodyPr/>
          <a:lstStyle/>
          <a:p>
            <a:pPr algn="r">
              <a:defRPr/>
            </a:pPr>
            <a:r>
              <a:rPr lang="en-GB" sz="600">
                <a:latin typeface="Arial" charset="0"/>
                <a:cs typeface="Arial" charset="0"/>
              </a:rPr>
              <a:t>© Crown copyright 2010</a:t>
            </a:r>
          </a:p>
        </p:txBody>
      </p:sp>
      <p:sp>
        <p:nvSpPr>
          <p:cNvPr id="3" name="Title 1">
            <a:extLst>
              <a:ext uri="{FF2B5EF4-FFF2-40B4-BE49-F238E27FC236}">
                <a16:creationId xmlns:a16="http://schemas.microsoft.com/office/drawing/2014/main" id="{28A32CD2-C14C-3609-B6FE-8BB0B551F5DD}"/>
              </a:ext>
            </a:extLst>
          </p:cNvPr>
          <p:cNvSpPr txBox="1">
            <a:spLocks/>
          </p:cNvSpPr>
          <p:nvPr/>
        </p:nvSpPr>
        <p:spPr>
          <a:xfrm>
            <a:off x="457200" y="785813"/>
            <a:ext cx="8229600" cy="631825"/>
          </a:xfrm>
          <a:prstGeom prst="rect">
            <a:avLst/>
          </a:prstGeom>
        </p:spPr>
        <p:txBody>
          <a:bodyPr>
            <a:normAutofit/>
          </a:bodyPr>
          <a:lstStyle>
            <a:lvl1pPr marL="0" marR="0" indent="0" algn="l" defTabSz="914400" rtl="0" eaLnBrk="0" fontAlgn="base" latinLnBrk="0" hangingPunct="0">
              <a:lnSpc>
                <a:spcPct val="100000"/>
              </a:lnSpc>
              <a:spcBef>
                <a:spcPct val="0"/>
              </a:spcBef>
              <a:spcAft>
                <a:spcPct val="0"/>
              </a:spcAft>
              <a:buClrTx/>
              <a:buSzTx/>
              <a:buFontTx/>
              <a:buNone/>
              <a:tabLst/>
              <a:defRPr sz="3600">
                <a:latin typeface="Arial" pitchFamily="34" charset="0"/>
                <a:cs typeface="Arial" pitchFamily="34" charset="0"/>
              </a:defRPr>
            </a:lvl1pPr>
          </a:lstStyle>
          <a:p>
            <a:pPr>
              <a:defRPr/>
            </a:pPr>
            <a:r>
              <a:rPr lang="en-US" sz="3200" b="1" dirty="0">
                <a:ea typeface="+mj-ea"/>
              </a:rPr>
              <a:t>Crown copyright</a:t>
            </a:r>
          </a:p>
        </p:txBody>
      </p:sp>
      <p:sp>
        <p:nvSpPr>
          <p:cNvPr id="4" name="Content Placeholder 2">
            <a:extLst>
              <a:ext uri="{FF2B5EF4-FFF2-40B4-BE49-F238E27FC236}">
                <a16:creationId xmlns:a16="http://schemas.microsoft.com/office/drawing/2014/main" id="{DE0514EC-6C30-783E-AF16-C35253265685}"/>
              </a:ext>
            </a:extLst>
          </p:cNvPr>
          <p:cNvSpPr txBox="1">
            <a:spLocks/>
          </p:cNvSpPr>
          <p:nvPr/>
        </p:nvSpPr>
        <p:spPr>
          <a:xfrm>
            <a:off x="457200" y="1500188"/>
            <a:ext cx="8229600" cy="4572000"/>
          </a:xfrm>
          <a:prstGeom prst="rect">
            <a:avLst/>
          </a:prstGeom>
        </p:spPr>
        <p:txBody>
          <a:bodyPr>
            <a:normAutofit/>
          </a:bodyPr>
          <a:lstStyle>
            <a:lvl1pPr marL="342900" indent="-342900">
              <a:spcBef>
                <a:spcPct val="20000"/>
              </a:spcBef>
              <a:buFontTx/>
              <a:buNone/>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fontAlgn="auto">
              <a:spcAft>
                <a:spcPts val="0"/>
              </a:spcAft>
              <a:buFontTx/>
              <a:buChar char="•"/>
              <a:defRPr/>
            </a:pPr>
            <a:r>
              <a:rPr lang="en-GB" sz="1200" dirty="0"/>
              <a:t>The content of this publication may be reproduced for non-commercial research, education or training purposes provided that the material is acknowledged as Crown copyright, the publication title is specified, it is reproduced accurately and not used in a misleading context. </a:t>
            </a:r>
          </a:p>
          <a:p>
            <a:pPr fontAlgn="auto">
              <a:spcAft>
                <a:spcPts val="0"/>
              </a:spcAft>
              <a:buFontTx/>
              <a:buChar char="•"/>
              <a:defRPr/>
            </a:pPr>
            <a:r>
              <a:rPr lang="en-GB" sz="1200" dirty="0"/>
              <a:t>For any other use of this material please apply to OPSI for a Click-Use, PSI Licence, or by writing to:</a:t>
            </a:r>
          </a:p>
          <a:p>
            <a:pPr fontAlgn="auto">
              <a:spcAft>
                <a:spcPts val="0"/>
              </a:spcAft>
              <a:buFontTx/>
              <a:buChar char="•"/>
              <a:defRPr/>
            </a:pPr>
            <a:endParaRPr lang="en-GB" sz="1200" dirty="0"/>
          </a:p>
          <a:p>
            <a:pPr fontAlgn="auto">
              <a:spcAft>
                <a:spcPts val="0"/>
              </a:spcAft>
              <a:defRPr/>
            </a:pPr>
            <a:r>
              <a:rPr lang="en-GB" sz="1200" dirty="0"/>
              <a:t>	Office of Public Sector Information</a:t>
            </a:r>
          </a:p>
          <a:p>
            <a:pPr fontAlgn="auto">
              <a:spcAft>
                <a:spcPts val="0"/>
              </a:spcAft>
              <a:defRPr/>
            </a:pPr>
            <a:r>
              <a:rPr lang="en-GB" sz="1200" dirty="0"/>
              <a:t>	Information Policy Team</a:t>
            </a:r>
          </a:p>
          <a:p>
            <a:pPr fontAlgn="auto">
              <a:spcAft>
                <a:spcPts val="0"/>
              </a:spcAft>
              <a:defRPr/>
            </a:pPr>
            <a:r>
              <a:rPr lang="en-GB" sz="1200" dirty="0"/>
              <a:t>	National Archives</a:t>
            </a:r>
          </a:p>
          <a:p>
            <a:pPr fontAlgn="auto">
              <a:spcAft>
                <a:spcPts val="0"/>
              </a:spcAft>
              <a:defRPr/>
            </a:pPr>
            <a:r>
              <a:rPr lang="en-GB" sz="1200" dirty="0"/>
              <a:t>	Kew	</a:t>
            </a:r>
          </a:p>
          <a:p>
            <a:pPr fontAlgn="auto">
              <a:spcAft>
                <a:spcPts val="0"/>
              </a:spcAft>
              <a:defRPr/>
            </a:pPr>
            <a:r>
              <a:rPr lang="en-GB" sz="1200" dirty="0"/>
              <a:t>	Richmond</a:t>
            </a:r>
          </a:p>
          <a:p>
            <a:pPr fontAlgn="auto">
              <a:spcAft>
                <a:spcPts val="0"/>
              </a:spcAft>
              <a:defRPr/>
            </a:pPr>
            <a:r>
              <a:rPr lang="en-GB" sz="1200" dirty="0"/>
              <a:t>	Surrey</a:t>
            </a:r>
          </a:p>
          <a:p>
            <a:pPr fontAlgn="auto">
              <a:spcAft>
                <a:spcPts val="0"/>
              </a:spcAft>
              <a:defRPr/>
            </a:pPr>
            <a:r>
              <a:rPr lang="en-GB" sz="1200" dirty="0"/>
              <a:t>	TW9 4DU</a:t>
            </a:r>
          </a:p>
          <a:p>
            <a:pPr fontAlgn="auto">
              <a:spcAft>
                <a:spcPts val="0"/>
              </a:spcAft>
              <a:defRPr/>
            </a:pPr>
            <a:endParaRPr lang="en-GB" sz="1200" dirty="0"/>
          </a:p>
          <a:p>
            <a:pPr fontAlgn="auto">
              <a:spcAft>
                <a:spcPts val="0"/>
              </a:spcAft>
              <a:defRPr/>
            </a:pPr>
            <a:r>
              <a:rPr lang="en-GB" sz="1200" dirty="0"/>
              <a:t>	Email:   </a:t>
            </a:r>
            <a:r>
              <a:rPr lang="en-GB" sz="1200" dirty="0" err="1">
                <a:hlinkClick r:id="rId2"/>
              </a:rPr>
              <a:t>licensing@opsi.gov.uk</a:t>
            </a:r>
            <a:endParaRPr lang="en-GB" sz="1200" dirty="0"/>
          </a:p>
          <a:p>
            <a:pPr fontAlgn="auto">
              <a:spcAft>
                <a:spcPts val="0"/>
              </a:spcAft>
              <a:defRPr/>
            </a:pPr>
            <a:r>
              <a:rPr lang="en-GB" sz="1200" dirty="0"/>
              <a:t>	Web:    </a:t>
            </a:r>
            <a:r>
              <a:rPr lang="en-GB" sz="1200" dirty="0" err="1">
                <a:hlinkClick r:id="rId3"/>
              </a:rPr>
              <a:t>www.opsi.gov.uk/click-use/index.htm</a:t>
            </a:r>
            <a:endParaRPr lang="en-GB" sz="1200" dirty="0"/>
          </a:p>
          <a:p>
            <a:pPr fontAlgn="auto">
              <a:spcAft>
                <a:spcPts val="0"/>
              </a:spcAft>
              <a:defRPr/>
            </a:pPr>
            <a:endParaRPr lang="en-GB" sz="1200" dirty="0"/>
          </a:p>
          <a:p>
            <a:pPr fontAlgn="auto">
              <a:spcAft>
                <a:spcPts val="0"/>
              </a:spcAft>
              <a:buFontTx/>
              <a:buChar char="•"/>
              <a:defRPr/>
            </a:pPr>
            <a:r>
              <a:rPr lang="en-GB" sz="1200" dirty="0"/>
              <a:t>The permission to reproduce Crown copyright protected material does not extend to any material in this publication which is identified as being the copyright of a third party, or to Royal Arms and other departmental or agency logos, nor does it include the right to copy any photographic or moving images of children or adults in a way that removes the image or footage from its original context.</a:t>
            </a:r>
          </a:p>
        </p:txBody>
      </p:sp>
      <p:pic>
        <p:nvPicPr>
          <p:cNvPr id="5" name="Picture 5" descr="NS_Logo_4CP.gif">
            <a:extLst>
              <a:ext uri="{FF2B5EF4-FFF2-40B4-BE49-F238E27FC236}">
                <a16:creationId xmlns:a16="http://schemas.microsoft.com/office/drawing/2014/main" id="{F44DE9B3-B8E0-712F-53B2-98B356CD68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339725"/>
            <a:ext cx="271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CSF_logo.gif">
            <a:extLst>
              <a:ext uri="{FF2B5EF4-FFF2-40B4-BE49-F238E27FC236}">
                <a16:creationId xmlns:a16="http://schemas.microsoft.com/office/drawing/2014/main" id="{8FE542F9-B33C-75CE-DCF9-44D121F52C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25" y="6334125"/>
            <a:ext cx="23574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D727B6DD-6CDD-95B0-0E9B-D9402AC16D12}"/>
              </a:ext>
            </a:extLst>
          </p:cNvPr>
          <p:cNvCxnSpPr/>
          <p:nvPr/>
        </p:nvCxnSpPr>
        <p:spPr>
          <a:xfrm rot="10800000">
            <a:off x="428625" y="714375"/>
            <a:ext cx="8286750"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5145D9D-9590-7803-5231-CD6B66A1A8BE}"/>
              </a:ext>
            </a:extLst>
          </p:cNvPr>
          <p:cNvCxnSpPr/>
          <p:nvPr/>
        </p:nvCxnSpPr>
        <p:spPr>
          <a:xfrm rot="10800000">
            <a:off x="428625" y="6143625"/>
            <a:ext cx="8286750"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11" descr="slide_number.gif">
            <a:extLst>
              <a:ext uri="{FF2B5EF4-FFF2-40B4-BE49-F238E27FC236}">
                <a16:creationId xmlns:a16="http://schemas.microsoft.com/office/drawing/2014/main" id="{16CABA39-D6FB-B5CE-8178-1C868355B2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6215063"/>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B33AD75E-ED65-EAC5-91B0-D0D29B127259}"/>
              </a:ext>
            </a:extLst>
          </p:cNvPr>
          <p:cNvSpPr txBox="1">
            <a:spLocks/>
          </p:cNvSpPr>
          <p:nvPr userDrawn="1"/>
        </p:nvSpPr>
        <p:spPr>
          <a:xfrm>
            <a:off x="5580063" y="6664325"/>
            <a:ext cx="1450975" cy="193675"/>
          </a:xfrm>
          <a:prstGeom prst="rect">
            <a:avLst/>
          </a:prstGeom>
        </p:spPr>
        <p:txBody>
          <a:bodyPr/>
          <a:lstStyle/>
          <a:p>
            <a:pPr algn="r">
              <a:defRPr/>
            </a:pPr>
            <a:r>
              <a:rPr lang="en-GB" sz="600">
                <a:latin typeface="Arial" charset="0"/>
                <a:cs typeface="Arial" charset="0"/>
              </a:rPr>
              <a:t>00987-2010PPT-EN-01</a:t>
            </a:r>
          </a:p>
        </p:txBody>
      </p:sp>
      <p:sp>
        <p:nvSpPr>
          <p:cNvPr id="11" name="Rectangle 14">
            <a:extLst>
              <a:ext uri="{FF2B5EF4-FFF2-40B4-BE49-F238E27FC236}">
                <a16:creationId xmlns:a16="http://schemas.microsoft.com/office/drawing/2014/main" id="{4BEDFD46-BD53-295A-4AA1-67EAB1574341}"/>
              </a:ext>
            </a:extLst>
          </p:cNvPr>
          <p:cNvSpPr>
            <a:spLocks noGrp="1" noChangeArrowheads="1"/>
          </p:cNvSpPr>
          <p:nvPr>
            <p:ph type="sldNum" sz="quarter" idx="10"/>
          </p:nvPr>
        </p:nvSpPr>
        <p:spPr bwMode="auto">
          <a:xfrm>
            <a:off x="7885113" y="6269038"/>
            <a:ext cx="693737" cy="431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200">
                <a:solidFill>
                  <a:schemeClr val="bg1"/>
                </a:solidFill>
              </a:defRPr>
            </a:lvl1pPr>
          </a:lstStyle>
          <a:p>
            <a:fld id="{5126B512-7EC5-4D6E-819D-B02193B7A646}" type="slidenum">
              <a:rPr lang="en-GB" altLang="en-US"/>
              <a:pPr/>
              <a:t>‹#›</a:t>
            </a:fld>
            <a:endParaRPr lang="en-GB" altLang="en-US"/>
          </a:p>
        </p:txBody>
      </p:sp>
    </p:spTree>
    <p:extLst>
      <p:ext uri="{BB962C8B-B14F-4D97-AF65-F5344CB8AC3E}">
        <p14:creationId xmlns:p14="http://schemas.microsoft.com/office/powerpoint/2010/main" val="71825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Documents and Settings\hennesseym\Desktop\New Powerpoint Template\purple_block.gif">
            <a:extLst>
              <a:ext uri="{FF2B5EF4-FFF2-40B4-BE49-F238E27FC236}">
                <a16:creationId xmlns:a16="http://schemas.microsoft.com/office/drawing/2014/main" id="{12D74190-D29A-3376-2D4A-84892FA61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9188"/>
            <a:ext cx="8643938"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NS_Logo_4CP.gif">
            <a:extLst>
              <a:ext uri="{FF2B5EF4-FFF2-40B4-BE49-F238E27FC236}">
                <a16:creationId xmlns:a16="http://schemas.microsoft.com/office/drawing/2014/main" id="{BFD3DD4E-5BC2-149D-7D17-2B2B324249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339725"/>
            <a:ext cx="271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CSF_logo.gif">
            <a:extLst>
              <a:ext uri="{FF2B5EF4-FFF2-40B4-BE49-F238E27FC236}">
                <a16:creationId xmlns:a16="http://schemas.microsoft.com/office/drawing/2014/main" id="{BA1AEAE8-5755-E04A-2030-4E15D9C388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6334125"/>
            <a:ext cx="23574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88CD2E1E-5FB5-E569-7212-70D911FDB1E3}"/>
              </a:ext>
            </a:extLst>
          </p:cNvPr>
          <p:cNvSpPr txBox="1">
            <a:spLocks/>
          </p:cNvSpPr>
          <p:nvPr/>
        </p:nvSpPr>
        <p:spPr>
          <a:xfrm>
            <a:off x="7624763" y="6664325"/>
            <a:ext cx="1090612" cy="193675"/>
          </a:xfrm>
          <a:prstGeom prst="rect">
            <a:avLst/>
          </a:prstGeom>
        </p:spPr>
        <p:txBody>
          <a:bodyPr/>
          <a:lstStyle/>
          <a:p>
            <a:pPr algn="r">
              <a:defRPr/>
            </a:pPr>
            <a:r>
              <a:rPr lang="en-GB" sz="600">
                <a:latin typeface="Arial" charset="0"/>
                <a:cs typeface="Arial" charset="0"/>
              </a:rPr>
              <a:t>© Crown copyright 2010</a:t>
            </a:r>
          </a:p>
        </p:txBody>
      </p:sp>
      <p:sp>
        <p:nvSpPr>
          <p:cNvPr id="8" name="Footer Placeholder 4">
            <a:extLst>
              <a:ext uri="{FF2B5EF4-FFF2-40B4-BE49-F238E27FC236}">
                <a16:creationId xmlns:a16="http://schemas.microsoft.com/office/drawing/2014/main" id="{22F16348-95A7-0E17-C0B8-20C8C62E014D}"/>
              </a:ext>
            </a:extLst>
          </p:cNvPr>
          <p:cNvSpPr txBox="1">
            <a:spLocks/>
          </p:cNvSpPr>
          <p:nvPr userDrawn="1"/>
        </p:nvSpPr>
        <p:spPr>
          <a:xfrm>
            <a:off x="5580063" y="6664325"/>
            <a:ext cx="1450975" cy="193675"/>
          </a:xfrm>
          <a:prstGeom prst="rect">
            <a:avLst/>
          </a:prstGeom>
        </p:spPr>
        <p:txBody>
          <a:bodyPr/>
          <a:lstStyle/>
          <a:p>
            <a:pPr algn="r">
              <a:defRPr/>
            </a:pPr>
            <a:r>
              <a:rPr lang="en-GB" sz="600">
                <a:latin typeface="Arial" charset="0"/>
                <a:cs typeface="Arial" charset="0"/>
              </a:rPr>
              <a:t>00987-2010PPT-EN-01</a:t>
            </a:r>
          </a:p>
        </p:txBody>
      </p:sp>
      <p:sp>
        <p:nvSpPr>
          <p:cNvPr id="2" name="Title 1"/>
          <p:cNvSpPr>
            <a:spLocks noGrp="1"/>
          </p:cNvSpPr>
          <p:nvPr>
            <p:ph type="ctrTitle"/>
          </p:nvPr>
        </p:nvSpPr>
        <p:spPr>
          <a:xfrm>
            <a:off x="214282" y="1785926"/>
            <a:ext cx="7500990" cy="1470025"/>
          </a:xfrm>
          <a:prstGeom prst="rect">
            <a:avLst/>
          </a:prstGeom>
        </p:spPr>
        <p:txBody>
          <a:bodyPr>
            <a:normAutofit/>
          </a:bodyPr>
          <a:lstStyle>
            <a:lvl1pPr>
              <a:defRPr sz="4000">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14282" y="3286124"/>
            <a:ext cx="7500990" cy="714380"/>
          </a:xfrm>
          <a:prstGeom prst="rect">
            <a:avLst/>
          </a:prstGeom>
        </p:spPr>
        <p:txBody>
          <a:bodyPr>
            <a:normAutofit/>
          </a:bodyPr>
          <a:lstStyle>
            <a:lvl1pPr marL="0" indent="0" algn="ctr">
              <a:buNone/>
              <a:defRPr sz="28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68554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NS_Logo_4CP.gif">
            <a:extLst>
              <a:ext uri="{FF2B5EF4-FFF2-40B4-BE49-F238E27FC236}">
                <a16:creationId xmlns:a16="http://schemas.microsoft.com/office/drawing/2014/main" id="{AFB876DB-5CF7-C225-53C4-C662A94BEC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339725"/>
            <a:ext cx="271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CSF_logo.gif">
            <a:extLst>
              <a:ext uri="{FF2B5EF4-FFF2-40B4-BE49-F238E27FC236}">
                <a16:creationId xmlns:a16="http://schemas.microsoft.com/office/drawing/2014/main" id="{46F583E1-1807-66E2-7911-214B1B469C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6334125"/>
            <a:ext cx="23574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2F260973-02D9-00C6-8C6E-4A28FFEA9164}"/>
              </a:ext>
            </a:extLst>
          </p:cNvPr>
          <p:cNvCxnSpPr/>
          <p:nvPr/>
        </p:nvCxnSpPr>
        <p:spPr>
          <a:xfrm rot="10800000">
            <a:off x="428625" y="714375"/>
            <a:ext cx="8286750"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62105E-E6AF-CC28-C253-EBA89C035E65}"/>
              </a:ext>
            </a:extLst>
          </p:cNvPr>
          <p:cNvCxnSpPr/>
          <p:nvPr/>
        </p:nvCxnSpPr>
        <p:spPr>
          <a:xfrm rot="10800000">
            <a:off x="428625" y="6143625"/>
            <a:ext cx="8286750" cy="0"/>
          </a:xfrm>
          <a:prstGeom prst="line">
            <a:avLst/>
          </a:prstGeom>
          <a:ln w="158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9" descr="slide_number.gif">
            <a:extLst>
              <a:ext uri="{FF2B5EF4-FFF2-40B4-BE49-F238E27FC236}">
                <a16:creationId xmlns:a16="http://schemas.microsoft.com/office/drawing/2014/main" id="{45A356D1-5075-E589-4A6B-4C7B72B58A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6215063"/>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a:extLst>
              <a:ext uri="{FF2B5EF4-FFF2-40B4-BE49-F238E27FC236}">
                <a16:creationId xmlns:a16="http://schemas.microsoft.com/office/drawing/2014/main" id="{7B6755C2-C2AF-1C3D-67EB-D2F329E3467D}"/>
              </a:ext>
            </a:extLst>
          </p:cNvPr>
          <p:cNvSpPr txBox="1">
            <a:spLocks/>
          </p:cNvSpPr>
          <p:nvPr/>
        </p:nvSpPr>
        <p:spPr>
          <a:xfrm>
            <a:off x="7624763" y="6664325"/>
            <a:ext cx="1090612" cy="193675"/>
          </a:xfrm>
          <a:prstGeom prst="rect">
            <a:avLst/>
          </a:prstGeom>
        </p:spPr>
        <p:txBody>
          <a:bodyPr/>
          <a:lstStyle/>
          <a:p>
            <a:pPr algn="r">
              <a:defRPr/>
            </a:pPr>
            <a:r>
              <a:rPr lang="en-GB" sz="600">
                <a:latin typeface="Arial" charset="0"/>
                <a:cs typeface="Arial" charset="0"/>
              </a:rPr>
              <a:t>© Crown copyright 2010</a:t>
            </a:r>
          </a:p>
        </p:txBody>
      </p:sp>
      <p:sp>
        <p:nvSpPr>
          <p:cNvPr id="10" name="Footer Placeholder 4">
            <a:extLst>
              <a:ext uri="{FF2B5EF4-FFF2-40B4-BE49-F238E27FC236}">
                <a16:creationId xmlns:a16="http://schemas.microsoft.com/office/drawing/2014/main" id="{2693834E-7A7B-5BFF-C95D-C259A9BD2F9D}"/>
              </a:ext>
            </a:extLst>
          </p:cNvPr>
          <p:cNvSpPr txBox="1">
            <a:spLocks/>
          </p:cNvSpPr>
          <p:nvPr userDrawn="1"/>
        </p:nvSpPr>
        <p:spPr>
          <a:xfrm>
            <a:off x="5580063" y="6664325"/>
            <a:ext cx="1450975" cy="193675"/>
          </a:xfrm>
          <a:prstGeom prst="rect">
            <a:avLst/>
          </a:prstGeom>
        </p:spPr>
        <p:txBody>
          <a:bodyPr/>
          <a:lstStyle/>
          <a:p>
            <a:pPr algn="r">
              <a:defRPr/>
            </a:pPr>
            <a:r>
              <a:rPr lang="en-GB" sz="600">
                <a:latin typeface="Arial" charset="0"/>
                <a:cs typeface="Arial" charset="0"/>
              </a:rPr>
              <a:t>00987-2010PPT-EN-01</a:t>
            </a:r>
          </a:p>
        </p:txBody>
      </p:sp>
      <p:sp>
        <p:nvSpPr>
          <p:cNvPr id="2" name="Title 1"/>
          <p:cNvSpPr>
            <a:spLocks noGrp="1"/>
          </p:cNvSpPr>
          <p:nvPr>
            <p:ph type="title"/>
          </p:nvPr>
        </p:nvSpPr>
        <p:spPr>
          <a:xfrm>
            <a:off x="457200" y="785794"/>
            <a:ext cx="8229600" cy="631844"/>
          </a:xfrm>
          <a:prstGeom prst="rect">
            <a:avLst/>
          </a:prstGeom>
        </p:spPr>
        <p:txBody>
          <a:bodyPr>
            <a:normAutofit/>
          </a:bodyPr>
          <a:lstStyle>
            <a:lvl1pPr algn="l">
              <a:defRPr sz="3600">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7200" y="1500174"/>
            <a:ext cx="8229600" cy="4572032"/>
          </a:xfrm>
          <a:prstGeom prst="rect">
            <a:avLst/>
          </a:prstGeo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Number Placeholder 10">
            <a:extLst>
              <a:ext uri="{FF2B5EF4-FFF2-40B4-BE49-F238E27FC236}">
                <a16:creationId xmlns:a16="http://schemas.microsoft.com/office/drawing/2014/main" id="{7ED17ABD-FB04-BA9C-5BC9-452983CD43B1}"/>
              </a:ext>
            </a:extLst>
          </p:cNvPr>
          <p:cNvSpPr>
            <a:spLocks noGrp="1" noChangeArrowheads="1"/>
          </p:cNvSpPr>
          <p:nvPr>
            <p:ph type="sldNum" sz="quarter" idx="10"/>
          </p:nvPr>
        </p:nvSpPr>
        <p:spPr/>
        <p:txBody>
          <a:bodyPr/>
          <a:lstStyle>
            <a:lvl1pPr>
              <a:defRPr/>
            </a:lvl1pPr>
          </a:lstStyle>
          <a:p>
            <a:fld id="{8C84A695-A668-4C15-A843-FCCD3077CD26}" type="slidenum">
              <a:rPr lang="en-GB" altLang="en-US"/>
              <a:pPr/>
              <a:t>‹#›</a:t>
            </a:fld>
            <a:endParaRPr lang="en-GB" altLang="en-US"/>
          </a:p>
        </p:txBody>
      </p:sp>
    </p:spTree>
    <p:extLst>
      <p:ext uri="{BB962C8B-B14F-4D97-AF65-F5344CB8AC3E}">
        <p14:creationId xmlns:p14="http://schemas.microsoft.com/office/powerpoint/2010/main" val="708804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NS_Logo_4CP.gif">
            <a:extLst>
              <a:ext uri="{FF2B5EF4-FFF2-40B4-BE49-F238E27FC236}">
                <a16:creationId xmlns:a16="http://schemas.microsoft.com/office/drawing/2014/main" id="{DED1C59C-D18B-FB2A-5BA3-8167774EF0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339725"/>
            <a:ext cx="2714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DCSF_logo.gif">
            <a:extLst>
              <a:ext uri="{FF2B5EF4-FFF2-40B4-BE49-F238E27FC236}">
                <a16:creationId xmlns:a16="http://schemas.microsoft.com/office/drawing/2014/main" id="{4CF192CB-347F-B2E2-4939-B418C143ED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25" y="6334125"/>
            <a:ext cx="23574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8C97D80-0307-5DD1-F098-FF72A690A776}"/>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9">
            <a:extLst>
              <a:ext uri="{FF2B5EF4-FFF2-40B4-BE49-F238E27FC236}">
                <a16:creationId xmlns:a16="http://schemas.microsoft.com/office/drawing/2014/main" id="{05589920-BF66-162D-FD05-E897B05C0703}"/>
              </a:ext>
            </a:extLst>
          </p:cNvPr>
          <p:cNvSpPr>
            <a:spLocks noGrp="1" noChangeArrowheads="1"/>
          </p:cNvSpPr>
          <p:nvPr>
            <p:ph type="title"/>
          </p:nvPr>
        </p:nvSpPr>
        <p:spPr bwMode="auto">
          <a:xfrm>
            <a:off x="457200" y="765175"/>
            <a:ext cx="8229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10">
            <a:extLst>
              <a:ext uri="{FF2B5EF4-FFF2-40B4-BE49-F238E27FC236}">
                <a16:creationId xmlns:a16="http://schemas.microsoft.com/office/drawing/2014/main" id="{BF7F4091-1BB5-DA1B-976C-30AEF5D3FD00}"/>
              </a:ext>
            </a:extLst>
          </p:cNvPr>
          <p:cNvSpPr>
            <a:spLocks noGrp="1" noChangeArrowheads="1"/>
          </p:cNvSpPr>
          <p:nvPr>
            <p:ph type="body" idx="1"/>
          </p:nvPr>
        </p:nvSpPr>
        <p:spPr bwMode="auto">
          <a:xfrm>
            <a:off x="457200" y="1484313"/>
            <a:ext cx="8229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7" name="Rectangle 11">
            <a:extLst>
              <a:ext uri="{FF2B5EF4-FFF2-40B4-BE49-F238E27FC236}">
                <a16:creationId xmlns:a16="http://schemas.microsoft.com/office/drawing/2014/main" id="{93151B5F-95AC-CBC1-1363-1E0D1A0CDF64}"/>
              </a:ext>
            </a:extLst>
          </p:cNvPr>
          <p:cNvSpPr>
            <a:spLocks noGrp="1" noChangeArrowheads="1"/>
          </p:cNvSpPr>
          <p:nvPr>
            <p:ph type="sldNum" sz="quarter" idx="4"/>
          </p:nvPr>
        </p:nvSpPr>
        <p:spPr bwMode="auto">
          <a:xfrm>
            <a:off x="7885113" y="6278563"/>
            <a:ext cx="6937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chemeClr val="bg1"/>
                </a:solidFill>
              </a:defRPr>
            </a:lvl1pPr>
          </a:lstStyle>
          <a:p>
            <a:fld id="{2798DFBF-10ED-4357-B986-6555FB2A9A11}" type="slidenum">
              <a:rPr lang="en-GB" altLang="en-US"/>
              <a:pPr/>
              <a:t>‹#›</a:t>
            </a:fld>
            <a:endParaRPr lang="en-GB" altLang="en-US"/>
          </a:p>
        </p:txBody>
      </p:sp>
      <p:sp>
        <p:nvSpPr>
          <p:cNvPr id="3" name="TextBox 2">
            <a:extLst>
              <a:ext uri="{FF2B5EF4-FFF2-40B4-BE49-F238E27FC236}">
                <a16:creationId xmlns:a16="http://schemas.microsoft.com/office/drawing/2014/main" id="{E47CCA97-FD08-F363-FE7B-AE45342B0230}"/>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hf hdr="0" dt="0"/>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ctr" rtl="0" fontAlgn="base">
        <a:spcBef>
          <a:spcPct val="0"/>
        </a:spcBef>
        <a:spcAft>
          <a:spcPct val="0"/>
        </a:spcAft>
        <a:defRPr sz="4000">
          <a:solidFill>
            <a:schemeClr val="tx1"/>
          </a:solidFill>
          <a:latin typeface="Arial" charset="0"/>
          <a:cs typeface="Arial" charset="0"/>
        </a:defRPr>
      </a:lvl6pPr>
      <a:lvl7pPr marL="914400" algn="ctr" rtl="0" fontAlgn="base">
        <a:spcBef>
          <a:spcPct val="0"/>
        </a:spcBef>
        <a:spcAft>
          <a:spcPct val="0"/>
        </a:spcAft>
        <a:defRPr sz="4000">
          <a:solidFill>
            <a:schemeClr val="tx1"/>
          </a:solidFill>
          <a:latin typeface="Arial" charset="0"/>
          <a:cs typeface="Arial" charset="0"/>
        </a:defRPr>
      </a:lvl7pPr>
      <a:lvl8pPr marL="1371600" algn="ctr" rtl="0" fontAlgn="base">
        <a:spcBef>
          <a:spcPct val="0"/>
        </a:spcBef>
        <a:spcAft>
          <a:spcPct val="0"/>
        </a:spcAft>
        <a:defRPr sz="4000">
          <a:solidFill>
            <a:schemeClr val="tx1"/>
          </a:solidFill>
          <a:latin typeface="Arial" charset="0"/>
          <a:cs typeface="Arial" charset="0"/>
        </a:defRPr>
      </a:lvl8pPr>
      <a:lvl9pPr marL="1828800" algn="ctr" rtl="0" fontAlgn="base">
        <a:spcBef>
          <a:spcPct val="0"/>
        </a:spcBef>
        <a:spcAft>
          <a:spcPct val="0"/>
        </a:spcAft>
        <a:defRPr sz="40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oh-barcelona/3944191927/"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5EA48E4-E103-A60F-D0F2-6A564951D737}"/>
              </a:ext>
            </a:extLst>
          </p:cNvPr>
          <p:cNvSpPr>
            <a:spLocks noGrp="1"/>
          </p:cNvSpPr>
          <p:nvPr>
            <p:ph type="ctrTitle"/>
          </p:nvPr>
        </p:nvSpPr>
        <p:spPr>
          <a:xfrm>
            <a:off x="214313" y="1785938"/>
            <a:ext cx="7500937" cy="1470025"/>
          </a:xfrm>
        </p:spPr>
        <p:txBody>
          <a:bodyPr/>
          <a:lstStyle/>
          <a:p>
            <a:pPr eaLnBrk="1" hangingPunct="1"/>
            <a:r>
              <a:rPr lang="en-GB" altLang="en-US" sz="3200"/>
              <a:t>Challenging the stereotype</a:t>
            </a:r>
            <a:endParaRPr lang="en-US" alt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
            <a:extLst>
              <a:ext uri="{FF2B5EF4-FFF2-40B4-BE49-F238E27FC236}">
                <a16:creationId xmlns:a16="http://schemas.microsoft.com/office/drawing/2014/main" id="{B78A085C-19D2-F681-607D-C0C80E98DB2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54052B-0922-4355-9088-F0631C7F733B}" type="slidenum">
              <a:rPr lang="en-GB" altLang="en-US">
                <a:solidFill>
                  <a:schemeClr val="bg1"/>
                </a:solidFill>
              </a:rPr>
              <a:pPr/>
              <a:t>10</a:t>
            </a:fld>
            <a:endParaRPr lang="en-GB" altLang="en-US">
              <a:solidFill>
                <a:schemeClr val="bg1"/>
              </a:solidFill>
            </a:endParaRPr>
          </a:p>
        </p:txBody>
      </p:sp>
      <p:sp>
        <p:nvSpPr>
          <p:cNvPr id="15363" name="Text Box 3">
            <a:extLst>
              <a:ext uri="{FF2B5EF4-FFF2-40B4-BE49-F238E27FC236}">
                <a16:creationId xmlns:a16="http://schemas.microsoft.com/office/drawing/2014/main" id="{0B5A03C0-09E0-EE00-33F2-3183A57CECF8}"/>
              </a:ext>
            </a:extLst>
          </p:cNvPr>
          <p:cNvSpPr txBox="1">
            <a:spLocks noChangeArrowheads="1"/>
          </p:cNvSpPr>
          <p:nvPr/>
        </p:nvSpPr>
        <p:spPr bwMode="auto">
          <a:xfrm>
            <a:off x="323850" y="304800"/>
            <a:ext cx="5780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800"/>
              <a:t>Forget Negative Stereotypes</a:t>
            </a:r>
            <a:r>
              <a:rPr lang="en-GB" altLang="en-US" sz="2400" b="1">
                <a:latin typeface="Comic Sans MS" panose="030F0702030302020204" pitchFamily="66" charset="0"/>
              </a:rPr>
              <a:t> </a:t>
            </a:r>
            <a:r>
              <a:rPr lang="en-GB" altLang="en-US" sz="2800"/>
              <a:t>(6)</a:t>
            </a:r>
          </a:p>
        </p:txBody>
      </p:sp>
      <p:pic>
        <p:nvPicPr>
          <p:cNvPr id="15364" name="Picture 11" descr="s8 by peteSwede.">
            <a:extLst>
              <a:ext uri="{FF2B5EF4-FFF2-40B4-BE49-F238E27FC236}">
                <a16:creationId xmlns:a16="http://schemas.microsoft.com/office/drawing/2014/main" id="{6623F7DA-0E30-0001-F05F-BB10D125A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946150"/>
            <a:ext cx="41148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12">
            <a:extLst>
              <a:ext uri="{FF2B5EF4-FFF2-40B4-BE49-F238E27FC236}">
                <a16:creationId xmlns:a16="http://schemas.microsoft.com/office/drawing/2014/main" id="{049A027B-77DE-CDE3-67D4-EE243B37BA01}"/>
              </a:ext>
            </a:extLst>
          </p:cNvPr>
          <p:cNvSpPr txBox="1">
            <a:spLocks noChangeArrowheads="1"/>
          </p:cNvSpPr>
          <p:nvPr/>
        </p:nvSpPr>
        <p:spPr bwMode="auto">
          <a:xfrm>
            <a:off x="107950" y="2924175"/>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Spotless</a:t>
            </a:r>
            <a:endParaRPr lang="en-US" altLang="en-US"/>
          </a:p>
        </p:txBody>
      </p:sp>
      <p:sp>
        <p:nvSpPr>
          <p:cNvPr id="15366" name="Text Box 13">
            <a:extLst>
              <a:ext uri="{FF2B5EF4-FFF2-40B4-BE49-F238E27FC236}">
                <a16:creationId xmlns:a16="http://schemas.microsoft.com/office/drawing/2014/main" id="{B23CDD55-A653-A3F6-74F7-C13A5BE462B2}"/>
              </a:ext>
            </a:extLst>
          </p:cNvPr>
          <p:cNvSpPr txBox="1">
            <a:spLocks noChangeArrowheads="1"/>
          </p:cNvSpPr>
          <p:nvPr/>
        </p:nvSpPr>
        <p:spPr bwMode="auto">
          <a:xfrm>
            <a:off x="2917825" y="5367338"/>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Fine China</a:t>
            </a:r>
            <a:endParaRPr lang="en-US" altLang="en-US"/>
          </a:p>
        </p:txBody>
      </p:sp>
      <p:sp>
        <p:nvSpPr>
          <p:cNvPr id="15367" name="Text Box 14">
            <a:extLst>
              <a:ext uri="{FF2B5EF4-FFF2-40B4-BE49-F238E27FC236}">
                <a16:creationId xmlns:a16="http://schemas.microsoft.com/office/drawing/2014/main" id="{F875F7B1-A538-AC39-E00F-06919F94E697}"/>
              </a:ext>
            </a:extLst>
          </p:cNvPr>
          <p:cNvSpPr txBox="1">
            <a:spLocks noChangeArrowheads="1"/>
          </p:cNvSpPr>
          <p:nvPr/>
        </p:nvSpPr>
        <p:spPr bwMode="auto">
          <a:xfrm>
            <a:off x="5508625" y="3709988"/>
            <a:ext cx="2665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Transport</a:t>
            </a:r>
            <a:endParaRPr lang="en-US" altLang="en-US"/>
          </a:p>
        </p:txBody>
      </p:sp>
      <p:pic>
        <p:nvPicPr>
          <p:cNvPr id="15368" name="Picture 15" descr="Airstream Interior by Podknox.">
            <a:extLst>
              <a:ext uri="{FF2B5EF4-FFF2-40B4-BE49-F238E27FC236}">
                <a16:creationId xmlns:a16="http://schemas.microsoft.com/office/drawing/2014/main" id="{C181C49C-57D3-A133-746C-34017DE4E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76300"/>
            <a:ext cx="306228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6" descr="Teacup and saucer by Mickey Glitter.">
            <a:extLst>
              <a:ext uri="{FF2B5EF4-FFF2-40B4-BE49-F238E27FC236}">
                <a16:creationId xmlns:a16="http://schemas.microsoft.com/office/drawing/2014/main" id="{8B493D57-4452-3208-6A4F-6345F8C46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2846388"/>
            <a:ext cx="3302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17">
            <a:extLst>
              <a:ext uri="{FF2B5EF4-FFF2-40B4-BE49-F238E27FC236}">
                <a16:creationId xmlns:a16="http://schemas.microsoft.com/office/drawing/2014/main" id="{FC381EDD-DCF6-71CC-5C08-02F66CBB6AF7}"/>
              </a:ext>
            </a:extLst>
          </p:cNvPr>
          <p:cNvSpPr>
            <a:spLocks noChangeArrowheads="1"/>
          </p:cNvSpPr>
          <p:nvPr/>
        </p:nvSpPr>
        <p:spPr bwMode="auto">
          <a:xfrm>
            <a:off x="455613" y="5707063"/>
            <a:ext cx="8334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a:t>Photo of Airstream Interior by Podknox / Wapster. Used with kind permission under the terms and conditions of the Creative Commons Attribution 2.0 Generic Licence.</a:t>
            </a:r>
          </a:p>
          <a:p>
            <a:pPr eaLnBrk="1" hangingPunct="1"/>
            <a:r>
              <a:rPr lang="en-US" altLang="en-US" sz="800"/>
              <a:t>Photo of Teacup and saucer by Mickey Glitter. Used with kind permission under the terms and conditions of the Creative Commons Attribution 2.0 Generic Licence.</a:t>
            </a:r>
          </a:p>
          <a:p>
            <a:pPr eaLnBrk="1" hangingPunct="1"/>
            <a:r>
              <a:rPr lang="en-US" altLang="en-US" sz="800"/>
              <a:t>Photo of s8 by peteSwede. Used with kind permission under the terms and conditions of the Creative Commons Attribution 2.0 Generic Licence.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a:extLst>
              <a:ext uri="{FF2B5EF4-FFF2-40B4-BE49-F238E27FC236}">
                <a16:creationId xmlns:a16="http://schemas.microsoft.com/office/drawing/2014/main" id="{4D098772-9E4A-2CF8-1DB8-2936B23CB2A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1AFBC1-DFCE-4E90-B933-B5E7172F3327}" type="slidenum">
              <a:rPr lang="en-GB" altLang="en-US">
                <a:solidFill>
                  <a:schemeClr val="bg1"/>
                </a:solidFill>
              </a:rPr>
              <a:pPr/>
              <a:t>11</a:t>
            </a:fld>
            <a:endParaRPr lang="en-GB" altLang="en-US">
              <a:solidFill>
                <a:schemeClr val="bg1"/>
              </a:solidFill>
            </a:endParaRPr>
          </a:p>
        </p:txBody>
      </p:sp>
      <p:sp>
        <p:nvSpPr>
          <p:cNvPr id="16387" name="Rectangle 2">
            <a:extLst>
              <a:ext uri="{FF2B5EF4-FFF2-40B4-BE49-F238E27FC236}">
                <a16:creationId xmlns:a16="http://schemas.microsoft.com/office/drawing/2014/main" id="{34FE2A98-E4C5-7023-96AD-36C20FC24F23}"/>
              </a:ext>
            </a:extLst>
          </p:cNvPr>
          <p:cNvSpPr>
            <a:spLocks noGrp="1" noChangeArrowheads="1"/>
          </p:cNvSpPr>
          <p:nvPr>
            <p:ph type="title" idx="4294967295"/>
          </p:nvPr>
        </p:nvSpPr>
        <p:spPr/>
        <p:txBody>
          <a:bodyPr/>
          <a:lstStyle/>
          <a:p>
            <a:r>
              <a:rPr lang="en-GB" altLang="en-US" sz="2400"/>
              <a:t>Names</a:t>
            </a:r>
            <a:endParaRPr lang="en-US" altLang="en-US" sz="2400"/>
          </a:p>
        </p:txBody>
      </p:sp>
      <p:sp>
        <p:nvSpPr>
          <p:cNvPr id="16388" name="Rectangle 3">
            <a:extLst>
              <a:ext uri="{FF2B5EF4-FFF2-40B4-BE49-F238E27FC236}">
                <a16:creationId xmlns:a16="http://schemas.microsoft.com/office/drawing/2014/main" id="{1B1B3872-4E9D-87B2-8CFE-0232EDE9B7F5}"/>
              </a:ext>
            </a:extLst>
          </p:cNvPr>
          <p:cNvSpPr>
            <a:spLocks noGrp="1" noChangeArrowheads="1"/>
          </p:cNvSpPr>
          <p:nvPr>
            <p:ph type="body" idx="4294967295"/>
          </p:nvPr>
        </p:nvSpPr>
        <p:spPr/>
        <p:txBody>
          <a:bodyPr/>
          <a:lstStyle/>
          <a:p>
            <a:pPr marL="609600" indent="-609600">
              <a:buFontTx/>
              <a:buAutoNum type="arabicPeriod"/>
            </a:pPr>
            <a:r>
              <a:rPr lang="en-GB" altLang="en-US" sz="2000"/>
              <a:t>Lívia Járóka MEP, Irish Travellers collecting for children in Romanian orphanages, James Penfold</a:t>
            </a:r>
          </a:p>
          <a:p>
            <a:pPr marL="609600" indent="-609600">
              <a:buFontTx/>
              <a:buAutoNum type="arabicPeriod"/>
            </a:pPr>
            <a:r>
              <a:rPr lang="en-GB" altLang="en-US" sz="2000"/>
              <a:t>Spanish Flamenco dancer, Damien and Delaine LeBas, Jack Cunningham VC – Battle of the Somme 1916</a:t>
            </a:r>
          </a:p>
          <a:p>
            <a:pPr marL="609600" indent="-609600">
              <a:buFontTx/>
              <a:buAutoNum type="arabicPeriod"/>
            </a:pPr>
            <a:r>
              <a:rPr lang="en-GB" altLang="en-US" sz="2000"/>
              <a:t>Margaret Stokes – learning mentor, Richard O’Neill – storyteller, Jake Bowers – freelance journalist</a:t>
            </a:r>
          </a:p>
          <a:p>
            <a:pPr marL="609600" indent="-609600">
              <a:buFontTx/>
              <a:buAutoNum type="arabicPeriod"/>
            </a:pPr>
            <a:r>
              <a:rPr lang="en-GB" altLang="en-US" sz="2000"/>
              <a:t>Irish Traveller baby 1958, Terry Mercer, Johnny Doran </a:t>
            </a:r>
          </a:p>
          <a:p>
            <a:pPr marL="609600" indent="-609600">
              <a:buFontTx/>
              <a:buAutoNum type="arabicPeriod"/>
            </a:pPr>
            <a:r>
              <a:rPr lang="en-GB" altLang="en-US" sz="2000"/>
              <a:t>Tony Gatlif, Freddy Eastwood, Charlie Chaplin</a:t>
            </a:r>
          </a:p>
          <a:p>
            <a:pPr marL="609600" indent="-609600">
              <a:buFontTx/>
              <a:buAutoNum type="arabicPeriod"/>
            </a:pPr>
            <a:r>
              <a:rPr lang="en-GB" altLang="en-US" sz="2000"/>
              <a:t>Contemporary caravan interior, Fine China ceramics, Contemporary transport</a:t>
            </a:r>
          </a:p>
          <a:p>
            <a:pPr marL="609600" indent="-609600"/>
            <a:endParaRPr lang="en-US"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502085B-781D-B98E-F062-8958D29F31BE}"/>
              </a:ext>
            </a:extLst>
          </p:cNvPr>
          <p:cNvSpPr>
            <a:spLocks noGrp="1" noChangeArrowheads="1"/>
          </p:cNvSpPr>
          <p:nvPr>
            <p:ph type="title" idx="4294967295"/>
          </p:nvPr>
        </p:nvSpPr>
        <p:spPr>
          <a:xfrm>
            <a:off x="457200" y="620713"/>
            <a:ext cx="8229600" cy="652462"/>
          </a:xfrm>
        </p:spPr>
        <p:txBody>
          <a:bodyPr/>
          <a:lstStyle/>
          <a:p>
            <a:r>
              <a:rPr lang="en-GB" altLang="en-US" sz="2400"/>
              <a:t>Acknowledgements</a:t>
            </a:r>
            <a:endParaRPr lang="en-US" altLang="en-US" sz="2400"/>
          </a:p>
        </p:txBody>
      </p:sp>
      <p:sp>
        <p:nvSpPr>
          <p:cNvPr id="17411" name="Rectangle 3">
            <a:extLst>
              <a:ext uri="{FF2B5EF4-FFF2-40B4-BE49-F238E27FC236}">
                <a16:creationId xmlns:a16="http://schemas.microsoft.com/office/drawing/2014/main" id="{190D4E26-6A5A-D6BE-5895-A6735AE3EDA1}"/>
              </a:ext>
            </a:extLst>
          </p:cNvPr>
          <p:cNvSpPr>
            <a:spLocks noGrp="1" noChangeArrowheads="1"/>
          </p:cNvSpPr>
          <p:nvPr>
            <p:ph type="body" idx="4294967295"/>
          </p:nvPr>
        </p:nvSpPr>
        <p:spPr>
          <a:xfrm>
            <a:off x="457200" y="1339850"/>
            <a:ext cx="8229600" cy="4897438"/>
          </a:xfrm>
        </p:spPr>
        <p:txBody>
          <a:bodyPr/>
          <a:lstStyle/>
          <a:p>
            <a:pPr>
              <a:lnSpc>
                <a:spcPct val="90000"/>
              </a:lnSpc>
            </a:pPr>
            <a:r>
              <a:rPr lang="en-US" altLang="en-US" sz="1600"/>
              <a:t>Photo of Lívia Járóka from the Situation of Roma Women in the European Union, a public hearing at the European Parliament, Brussels, Nov 2005. Used with kind permission.</a:t>
            </a:r>
          </a:p>
          <a:p>
            <a:pPr>
              <a:spcBef>
                <a:spcPct val="0"/>
              </a:spcBef>
              <a:buFontTx/>
              <a:buChar char="•"/>
            </a:pPr>
            <a:r>
              <a:rPr lang="en-GB" altLang="en-US" sz="1600"/>
              <a:t>Photo from Travellers: Citizens of Ireland - Our Challenge to an Intercultural Irish Society in the 21st Century, Murphy. F and McDonagh. C (2000), Photographer: Daniel O’Connell. © Parish of the Travelling People. Used with kind permission. </a:t>
            </a:r>
          </a:p>
          <a:p>
            <a:pPr>
              <a:lnSpc>
                <a:spcPct val="90000"/>
              </a:lnSpc>
            </a:pPr>
            <a:r>
              <a:rPr lang="en-US" altLang="en-US" sz="1600"/>
              <a:t>Photo of James Penfold by Lindbergh, P. © Peter Lindbergh. Used with kind permission.</a:t>
            </a:r>
          </a:p>
          <a:p>
            <a:pPr>
              <a:lnSpc>
                <a:spcPct val="90000"/>
              </a:lnSpc>
            </a:pPr>
            <a:r>
              <a:rPr lang="en-US" altLang="en-US" sz="1600"/>
              <a:t>Photograph of Flamenco Dancers by O-Barcelona. Used with kind permission under the terms and conditions of the Creative Commons Attribution 2.0 Generic Licence.</a:t>
            </a:r>
          </a:p>
          <a:p>
            <a:pPr>
              <a:lnSpc>
                <a:spcPct val="90000"/>
              </a:lnSpc>
            </a:pPr>
            <a:r>
              <a:rPr lang="en-US" altLang="en-US" sz="1600"/>
              <a:t>Photograph of artists, Damien and Delaine LeBas. © Tim Walker. Used with kind permission.</a:t>
            </a:r>
          </a:p>
          <a:p>
            <a:pPr>
              <a:lnSpc>
                <a:spcPct val="90000"/>
              </a:lnSpc>
            </a:pPr>
            <a:r>
              <a:rPr lang="en-US" altLang="en-US" sz="1600"/>
              <a:t>Postcard photograph of John Cunningham V. C, held by the Hull Museums Collections. © Hull City Council. Used with kind permission.</a:t>
            </a:r>
          </a:p>
          <a:p>
            <a:pPr>
              <a:lnSpc>
                <a:spcPct val="90000"/>
              </a:lnSpc>
            </a:pPr>
            <a:r>
              <a:rPr lang="en-US" altLang="en-US" sz="1600"/>
              <a:t>Photograph of Learning Mentor. © M. Wilson. Used with kind permission.</a:t>
            </a:r>
          </a:p>
          <a:p>
            <a:pPr>
              <a:lnSpc>
                <a:spcPct val="90000"/>
              </a:lnSpc>
            </a:pPr>
            <a:r>
              <a:rPr lang="en-US" altLang="en-US" sz="1600"/>
              <a:t>Photograph of Storyteller, R. O’ Neill. © Mr and Mrs O’ Neill. Used with kind permission.</a:t>
            </a:r>
          </a:p>
          <a:p>
            <a:pPr>
              <a:lnSpc>
                <a:spcPct val="90000"/>
              </a:lnSpc>
            </a:pPr>
            <a:r>
              <a:rPr lang="en-US" altLang="en-US" sz="1600"/>
              <a:t>Photograph of Journalist. © M. Wilson. Used with kind permission.</a:t>
            </a:r>
          </a:p>
          <a:p>
            <a:pPr>
              <a:lnSpc>
                <a:spcPct val="90000"/>
              </a:lnSpc>
            </a:pPr>
            <a:endParaRPr lang="en-US" altLang="en-US" sz="1600"/>
          </a:p>
        </p:txBody>
      </p:sp>
      <p:sp>
        <p:nvSpPr>
          <p:cNvPr id="17412" name="Rectangle 11">
            <a:extLst>
              <a:ext uri="{FF2B5EF4-FFF2-40B4-BE49-F238E27FC236}">
                <a16:creationId xmlns:a16="http://schemas.microsoft.com/office/drawing/2014/main" id="{820BA576-154F-F376-3038-FBBAC4714BB8}"/>
              </a:ext>
            </a:extLst>
          </p:cNvPr>
          <p:cNvSpPr txBox="1">
            <a:spLocks noGrp="1" noChangeArrowheads="1"/>
          </p:cNvSpPr>
          <p:nvPr/>
        </p:nvSpPr>
        <p:spPr bwMode="auto">
          <a:xfrm>
            <a:off x="7885113" y="6278563"/>
            <a:ext cx="693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33A83FF2-D830-4039-A8FA-322C9A371029}" type="slidenum">
              <a:rPr lang="en-GB" altLang="en-US" sz="1200">
                <a:solidFill>
                  <a:schemeClr val="bg1"/>
                </a:solidFill>
              </a:rPr>
              <a:pPr algn="ctr"/>
              <a:t>12</a:t>
            </a:fld>
            <a:endParaRPr lang="en-GB" altLang="en-US" sz="12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3942C6A-AF54-C019-C61E-E0090B3314D1}"/>
              </a:ext>
            </a:extLst>
          </p:cNvPr>
          <p:cNvSpPr>
            <a:spLocks noGrp="1" noChangeArrowheads="1"/>
          </p:cNvSpPr>
          <p:nvPr>
            <p:ph type="title" idx="4294967295"/>
          </p:nvPr>
        </p:nvSpPr>
        <p:spPr>
          <a:xfrm>
            <a:off x="457200" y="620713"/>
            <a:ext cx="8229600" cy="652462"/>
          </a:xfrm>
        </p:spPr>
        <p:txBody>
          <a:bodyPr/>
          <a:lstStyle/>
          <a:p>
            <a:r>
              <a:rPr lang="en-GB" altLang="en-US" sz="2400"/>
              <a:t>Acknowledgements</a:t>
            </a:r>
            <a:endParaRPr lang="en-US" altLang="en-US" sz="2400"/>
          </a:p>
        </p:txBody>
      </p:sp>
      <p:sp>
        <p:nvSpPr>
          <p:cNvPr id="18435" name="Rectangle 3">
            <a:extLst>
              <a:ext uri="{FF2B5EF4-FFF2-40B4-BE49-F238E27FC236}">
                <a16:creationId xmlns:a16="http://schemas.microsoft.com/office/drawing/2014/main" id="{9FFF2AF5-84D2-F74B-33F8-CF5E0CF582D1}"/>
              </a:ext>
            </a:extLst>
          </p:cNvPr>
          <p:cNvSpPr>
            <a:spLocks noGrp="1" noChangeArrowheads="1"/>
          </p:cNvSpPr>
          <p:nvPr>
            <p:ph type="body" idx="4294967295"/>
          </p:nvPr>
        </p:nvSpPr>
        <p:spPr>
          <a:xfrm>
            <a:off x="457200" y="1339850"/>
            <a:ext cx="8229600" cy="4641850"/>
          </a:xfrm>
        </p:spPr>
        <p:txBody>
          <a:bodyPr/>
          <a:lstStyle/>
          <a:p>
            <a:r>
              <a:rPr lang="en-US" altLang="en-US" sz="1600"/>
              <a:t>Photograph of Traveller baby. © Wilson estate. Used with kind permission.</a:t>
            </a:r>
          </a:p>
          <a:p>
            <a:r>
              <a:rPr lang="en-US" altLang="en-US" sz="1600"/>
              <a:t>Photo of Terry Mercer when he was a Grenadier Guard. © Derbyshire Gypsy Liaison group archives. Used with kind permission.</a:t>
            </a:r>
          </a:p>
          <a:p>
            <a:r>
              <a:rPr lang="en-US" altLang="en-US" sz="1600"/>
              <a:t>Photograph of Uileann piper Johnny Doran, photographed in County Mayo in the 1940s. © The National Folklore Collection, University College Dublin. Used with kind permission.</a:t>
            </a:r>
          </a:p>
          <a:p>
            <a:r>
              <a:rPr lang="en-US" altLang="en-US" sz="1600"/>
              <a:t>Photo of Tony Gatlif by Miyazma. Used with kind permission under the terms and conditions of the Creative Commons Attribution 2.5 Generic Licence.</a:t>
            </a:r>
          </a:p>
          <a:p>
            <a:r>
              <a:rPr lang="en-US" altLang="en-US" sz="1600"/>
              <a:t>Photo of Freddy Eastwood by Walter, A. Daily Mail.</a:t>
            </a:r>
          </a:p>
          <a:p>
            <a:r>
              <a:rPr lang="en-US" altLang="en-US" sz="1600"/>
              <a:t>Image of Charlie Chaplin and Jackie Coogan from The Kid (1921), is in the public domain.</a:t>
            </a:r>
          </a:p>
          <a:p>
            <a:r>
              <a:rPr lang="en-US" altLang="en-US" sz="1600"/>
              <a:t>Photo of Airstream Interior by Podknox / Wapster. Used with kind permission under the terms and conditions of the Creative Commons Attribution 2.0 Generic Licence.</a:t>
            </a:r>
          </a:p>
          <a:p>
            <a:r>
              <a:rPr lang="en-US" altLang="en-US" sz="1600"/>
              <a:t>Photo of Teacup and saucer by Mickey Glitter. Used with kind permission under the terms and conditions of the Creative Commons Attribution 2.0 Generic Licence.</a:t>
            </a:r>
          </a:p>
          <a:p>
            <a:r>
              <a:rPr lang="en-US" altLang="en-US" sz="1600"/>
              <a:t>Photo of s8 by peteSwede. Used with kind permission under the terms and conditions of the Creative Commons Attribution 2.0 Generic Licence.</a:t>
            </a:r>
          </a:p>
          <a:p>
            <a:endParaRPr lang="en-US" altLang="en-US" sz="1600"/>
          </a:p>
        </p:txBody>
      </p:sp>
      <p:sp>
        <p:nvSpPr>
          <p:cNvPr id="18436" name="Rectangle 11">
            <a:extLst>
              <a:ext uri="{FF2B5EF4-FFF2-40B4-BE49-F238E27FC236}">
                <a16:creationId xmlns:a16="http://schemas.microsoft.com/office/drawing/2014/main" id="{2E3C1DF5-1890-B394-7E75-25BA5F291565}"/>
              </a:ext>
            </a:extLst>
          </p:cNvPr>
          <p:cNvSpPr txBox="1">
            <a:spLocks noGrp="1" noChangeArrowheads="1"/>
          </p:cNvSpPr>
          <p:nvPr/>
        </p:nvSpPr>
        <p:spPr bwMode="auto">
          <a:xfrm>
            <a:off x="7885113" y="6278563"/>
            <a:ext cx="693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8236E09C-2900-4C5D-ADDE-8C2EB547B5FE}" type="slidenum">
              <a:rPr lang="en-GB" altLang="en-US" sz="1200">
                <a:solidFill>
                  <a:schemeClr val="bg1"/>
                </a:solidFill>
              </a:rPr>
              <a:pPr algn="ctr"/>
              <a:t>13</a:t>
            </a:fld>
            <a:endParaRPr lang="en-GB" altLang="en-US" sz="12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4">
            <a:extLst>
              <a:ext uri="{FF2B5EF4-FFF2-40B4-BE49-F238E27FC236}">
                <a16:creationId xmlns:a16="http://schemas.microsoft.com/office/drawing/2014/main" id="{2150875B-C08D-5710-1FEF-77090BC4D7A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7CB4F6-BCBD-49C3-ADFD-C6BB1B0B75D4}" type="slidenum">
              <a:rPr lang="en-GB" altLang="en-US">
                <a:solidFill>
                  <a:schemeClr val="bg1"/>
                </a:solidFill>
              </a:rPr>
              <a:pPr/>
              <a:t>14</a:t>
            </a:fld>
            <a:endParaRPr lang="en-GB" altLang="en-US">
              <a:solidFill>
                <a:schemeClr val="bg1"/>
              </a:solidFill>
            </a:endParaRPr>
          </a:p>
        </p:txBody>
      </p:sp>
      <p:sp>
        <p:nvSpPr>
          <p:cNvPr id="19459" name="Rectangle 14">
            <a:extLst>
              <a:ext uri="{FF2B5EF4-FFF2-40B4-BE49-F238E27FC236}">
                <a16:creationId xmlns:a16="http://schemas.microsoft.com/office/drawing/2014/main" id="{E67F637A-26B9-6500-5597-B261BA2110CD}"/>
              </a:ext>
            </a:extLst>
          </p:cNvPr>
          <p:cNvSpPr txBox="1">
            <a:spLocks noGrp="1" noChangeArrowheads="1"/>
          </p:cNvSpPr>
          <p:nvPr/>
        </p:nvSpPr>
        <p:spPr bwMode="auto">
          <a:xfrm>
            <a:off x="7885113" y="6269038"/>
            <a:ext cx="693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124F0600-27C6-4F86-BF51-1F1DBD4BFDF9}" type="slidenum">
              <a:rPr lang="en-GB" altLang="en-US" sz="1200">
                <a:solidFill>
                  <a:schemeClr val="bg1"/>
                </a:solidFill>
              </a:rPr>
              <a:pPr algn="ctr"/>
              <a:t>14</a:t>
            </a:fld>
            <a:endParaRPr lang="en-GB" altLang="en-US" sz="12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a:extLst>
              <a:ext uri="{FF2B5EF4-FFF2-40B4-BE49-F238E27FC236}">
                <a16:creationId xmlns:a16="http://schemas.microsoft.com/office/drawing/2014/main" id="{44F81004-6C3F-9C9E-1E26-8354DDAA5BB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9B0CEF-0593-46CE-83C4-33AF68DA26D1}" type="slidenum">
              <a:rPr lang="en-GB" altLang="en-US">
                <a:solidFill>
                  <a:schemeClr val="bg1"/>
                </a:solidFill>
              </a:rPr>
              <a:pPr/>
              <a:t>2</a:t>
            </a:fld>
            <a:endParaRPr lang="en-GB" altLang="en-US">
              <a:solidFill>
                <a:schemeClr val="bg1"/>
              </a:solidFill>
            </a:endParaRPr>
          </a:p>
        </p:txBody>
      </p:sp>
      <p:sp>
        <p:nvSpPr>
          <p:cNvPr id="7171" name="Rectangle 2">
            <a:extLst>
              <a:ext uri="{FF2B5EF4-FFF2-40B4-BE49-F238E27FC236}">
                <a16:creationId xmlns:a16="http://schemas.microsoft.com/office/drawing/2014/main" id="{32161714-41A8-38D1-0C1A-C10D0AC69025}"/>
              </a:ext>
            </a:extLst>
          </p:cNvPr>
          <p:cNvSpPr>
            <a:spLocks noGrp="1" noChangeArrowheads="1"/>
          </p:cNvSpPr>
          <p:nvPr>
            <p:ph type="title" idx="4294967295"/>
          </p:nvPr>
        </p:nvSpPr>
        <p:spPr/>
        <p:txBody>
          <a:bodyPr/>
          <a:lstStyle/>
          <a:p>
            <a:r>
              <a:rPr lang="en-GB" altLang="en-US" sz="2400"/>
              <a:t>Context and guidance about use (1)</a:t>
            </a:r>
            <a:endParaRPr lang="en-US" altLang="en-US" sz="2400"/>
          </a:p>
        </p:txBody>
      </p:sp>
      <p:sp>
        <p:nvSpPr>
          <p:cNvPr id="7172" name="Rectangle 3">
            <a:extLst>
              <a:ext uri="{FF2B5EF4-FFF2-40B4-BE49-F238E27FC236}">
                <a16:creationId xmlns:a16="http://schemas.microsoft.com/office/drawing/2014/main" id="{B2CA2623-2385-BD80-E6B7-63F50C1E49D4}"/>
              </a:ext>
            </a:extLst>
          </p:cNvPr>
          <p:cNvSpPr>
            <a:spLocks noGrp="1" noChangeArrowheads="1"/>
          </p:cNvSpPr>
          <p:nvPr>
            <p:ph type="body" idx="4294967295"/>
          </p:nvPr>
        </p:nvSpPr>
        <p:spPr>
          <a:xfrm>
            <a:off x="107950" y="1484313"/>
            <a:ext cx="7859713" cy="4641850"/>
          </a:xfrm>
        </p:spPr>
        <p:txBody>
          <a:bodyPr/>
          <a:lstStyle/>
          <a:p>
            <a:pPr>
              <a:buFont typeface="Arial" panose="020B0604020202020204" pitchFamily="34" charset="0"/>
              <a:buNone/>
            </a:pPr>
            <a:r>
              <a:rPr lang="en-GB" altLang="en-US" sz="2400"/>
              <a:t>	The following images provide an opportunity for discussion around how the stereotypical perception of Gypsy, Roma and Traveller people is often very negative. The people and images over these next six pages give an insight into some of the many successful, hardworking, conscientious members of these communities. They range from international musicians to secondary school learning mentors, soldiers and professional athletes.  </a:t>
            </a:r>
          </a:p>
          <a:p>
            <a:endParaRPr lang="en-GB"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1">
            <a:extLst>
              <a:ext uri="{FF2B5EF4-FFF2-40B4-BE49-F238E27FC236}">
                <a16:creationId xmlns:a16="http://schemas.microsoft.com/office/drawing/2014/main" id="{4E898225-E2B4-963F-1AED-B93FE211F53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806AC2-972B-4B7D-B901-65D1299F31A8}" type="slidenum">
              <a:rPr lang="en-GB" altLang="en-US">
                <a:solidFill>
                  <a:schemeClr val="bg1"/>
                </a:solidFill>
              </a:rPr>
              <a:pPr/>
              <a:t>3</a:t>
            </a:fld>
            <a:endParaRPr lang="en-GB" altLang="en-US">
              <a:solidFill>
                <a:schemeClr val="bg1"/>
              </a:solidFill>
            </a:endParaRPr>
          </a:p>
        </p:txBody>
      </p:sp>
      <p:sp>
        <p:nvSpPr>
          <p:cNvPr id="8195" name="Rectangle 2">
            <a:extLst>
              <a:ext uri="{FF2B5EF4-FFF2-40B4-BE49-F238E27FC236}">
                <a16:creationId xmlns:a16="http://schemas.microsoft.com/office/drawing/2014/main" id="{60C0B1BC-0848-4BFA-22CF-D54938946EE3}"/>
              </a:ext>
            </a:extLst>
          </p:cNvPr>
          <p:cNvSpPr>
            <a:spLocks noGrp="1" noChangeArrowheads="1"/>
          </p:cNvSpPr>
          <p:nvPr>
            <p:ph type="title" idx="4294967295"/>
          </p:nvPr>
        </p:nvSpPr>
        <p:spPr/>
        <p:txBody>
          <a:bodyPr/>
          <a:lstStyle/>
          <a:p>
            <a:r>
              <a:rPr lang="en-GB" altLang="en-US" sz="2400"/>
              <a:t>Context and guidance about use (2)</a:t>
            </a:r>
          </a:p>
        </p:txBody>
      </p:sp>
      <p:sp>
        <p:nvSpPr>
          <p:cNvPr id="8196" name="Rectangle 3">
            <a:extLst>
              <a:ext uri="{FF2B5EF4-FFF2-40B4-BE49-F238E27FC236}">
                <a16:creationId xmlns:a16="http://schemas.microsoft.com/office/drawing/2014/main" id="{095E8B50-52C1-8655-83CB-14FB8108385A}"/>
              </a:ext>
            </a:extLst>
          </p:cNvPr>
          <p:cNvSpPr>
            <a:spLocks noGrp="1" noChangeArrowheads="1"/>
          </p:cNvSpPr>
          <p:nvPr>
            <p:ph type="body" idx="4294967295"/>
          </p:nvPr>
        </p:nvSpPr>
        <p:spPr/>
        <p:txBody>
          <a:bodyPr/>
          <a:lstStyle/>
          <a:p>
            <a:pPr marL="0" indent="0">
              <a:buFont typeface="Arial" panose="020B0604020202020204" pitchFamily="34" charset="0"/>
              <a:buNone/>
            </a:pPr>
            <a:r>
              <a:rPr lang="en-GB" altLang="en-US" sz="2400"/>
              <a:t>By discussing with students:</a:t>
            </a:r>
          </a:p>
          <a:p>
            <a:pPr marL="0" indent="0"/>
            <a:r>
              <a:rPr lang="en-GB" altLang="en-US" sz="2400"/>
              <a:t>  how stereotypes tend to be created,</a:t>
            </a:r>
          </a:p>
          <a:p>
            <a:pPr marL="0" indent="0"/>
            <a:r>
              <a:rPr lang="en-GB" altLang="en-US" sz="2400"/>
              <a:t>  what role they serve, and </a:t>
            </a:r>
          </a:p>
          <a:p>
            <a:pPr marL="0" indent="0"/>
            <a:r>
              <a:rPr lang="en-GB" altLang="en-US" sz="2400"/>
              <a:t>  how they need to be challenged,</a:t>
            </a:r>
          </a:p>
          <a:p>
            <a:pPr marL="0" indent="0">
              <a:buFont typeface="Arial" panose="020B0604020202020204" pitchFamily="34" charset="0"/>
              <a:buNone/>
            </a:pPr>
            <a:r>
              <a:rPr lang="en-GB" altLang="en-US" sz="2400"/>
              <a:t>this resource will help in the process of challenging stereotypes.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A99F244E-E0D3-7FEC-89D2-EE08C747F32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44AA8D-2F2F-453B-BEA0-607F286268CD}" type="slidenum">
              <a:rPr lang="en-GB" altLang="en-US">
                <a:solidFill>
                  <a:schemeClr val="bg1"/>
                </a:solidFill>
              </a:rPr>
              <a:pPr/>
              <a:t>4</a:t>
            </a:fld>
            <a:endParaRPr lang="en-GB" altLang="en-US">
              <a:solidFill>
                <a:schemeClr val="bg1"/>
              </a:solidFill>
            </a:endParaRPr>
          </a:p>
        </p:txBody>
      </p:sp>
      <p:sp>
        <p:nvSpPr>
          <p:cNvPr id="9219" name="Rectangle 2">
            <a:extLst>
              <a:ext uri="{FF2B5EF4-FFF2-40B4-BE49-F238E27FC236}">
                <a16:creationId xmlns:a16="http://schemas.microsoft.com/office/drawing/2014/main" id="{FBD621FF-C33D-2580-DD32-0ED783C84C41}"/>
              </a:ext>
            </a:extLst>
          </p:cNvPr>
          <p:cNvSpPr>
            <a:spLocks noGrp="1" noChangeArrowheads="1"/>
          </p:cNvSpPr>
          <p:nvPr>
            <p:ph type="title" idx="4294967295"/>
          </p:nvPr>
        </p:nvSpPr>
        <p:spPr/>
        <p:txBody>
          <a:bodyPr/>
          <a:lstStyle/>
          <a:p>
            <a:r>
              <a:rPr lang="en-GB" altLang="en-US" sz="2400"/>
              <a:t>Ideas for use</a:t>
            </a:r>
            <a:endParaRPr lang="en-US" altLang="en-US" sz="2400"/>
          </a:p>
        </p:txBody>
      </p:sp>
      <p:sp>
        <p:nvSpPr>
          <p:cNvPr id="9220" name="Rectangle 3">
            <a:extLst>
              <a:ext uri="{FF2B5EF4-FFF2-40B4-BE49-F238E27FC236}">
                <a16:creationId xmlns:a16="http://schemas.microsoft.com/office/drawing/2014/main" id="{C8B734A8-439A-A9B8-D38A-19B8D4A9C6EF}"/>
              </a:ext>
            </a:extLst>
          </p:cNvPr>
          <p:cNvSpPr>
            <a:spLocks noGrp="1" noChangeArrowheads="1"/>
          </p:cNvSpPr>
          <p:nvPr>
            <p:ph type="body" idx="4294967295"/>
          </p:nvPr>
        </p:nvSpPr>
        <p:spPr/>
        <p:txBody>
          <a:bodyPr/>
          <a:lstStyle/>
          <a:p>
            <a:pPr marL="609600" indent="-609600">
              <a:lnSpc>
                <a:spcPct val="90000"/>
              </a:lnSpc>
            </a:pPr>
            <a:r>
              <a:rPr lang="en-GB" altLang="en-US" sz="2000"/>
              <a:t>Identify the people within the slides, through internet search engines, research in magazines and find out more about them.</a:t>
            </a:r>
          </a:p>
          <a:p>
            <a:pPr marL="609600" indent="-609600">
              <a:lnSpc>
                <a:spcPct val="90000"/>
              </a:lnSpc>
            </a:pPr>
            <a:r>
              <a:rPr lang="en-GB" altLang="en-US" sz="2000"/>
              <a:t>Develop a story based around a biography of one or more of the individuals.</a:t>
            </a:r>
          </a:p>
          <a:p>
            <a:pPr marL="609600" indent="-609600">
              <a:lnSpc>
                <a:spcPct val="90000"/>
              </a:lnSpc>
            </a:pPr>
            <a:r>
              <a:rPr lang="en-GB" altLang="en-US" sz="2000"/>
              <a:t>Produce a short newspaper or magazine article highlighting this positive image of Gypsy, Roma and Traveller people.</a:t>
            </a:r>
          </a:p>
          <a:p>
            <a:pPr marL="609600" indent="-609600">
              <a:lnSpc>
                <a:spcPct val="90000"/>
              </a:lnSpc>
            </a:pPr>
            <a:r>
              <a:rPr lang="en-GB" altLang="en-US" sz="2000"/>
              <a:t>Role-play an interview with one or more of these individuals to understand more about them.</a:t>
            </a:r>
          </a:p>
          <a:p>
            <a:pPr marL="609600" indent="-609600">
              <a:lnSpc>
                <a:spcPct val="90000"/>
              </a:lnSpc>
            </a:pPr>
            <a:r>
              <a:rPr lang="en-GB" altLang="en-US" sz="2000"/>
              <a:t>Produce a poster or piece of artwork which presents Gypsy, Roma and Traveller people in a way that challenges the stereotype. </a:t>
            </a:r>
          </a:p>
          <a:p>
            <a:pPr marL="609600" indent="-609600">
              <a:lnSpc>
                <a:spcPct val="90000"/>
              </a:lnSpc>
            </a:pPr>
            <a:r>
              <a:rPr lang="en-GB" altLang="en-US" sz="2000"/>
              <a:t>Consider how other groups are often portrayed in a negative way by the media, for example, teenagers, football fans.</a:t>
            </a:r>
            <a:endParaRPr lang="en-US" alt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a:extLst>
              <a:ext uri="{FF2B5EF4-FFF2-40B4-BE49-F238E27FC236}">
                <a16:creationId xmlns:a16="http://schemas.microsoft.com/office/drawing/2014/main" id="{DE3B94B8-FF8E-B83F-36F0-1EBF8FCFE52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0A0B0A-4E5A-43BF-A3FE-EE45498A8FC7}" type="slidenum">
              <a:rPr lang="en-GB" altLang="en-US">
                <a:solidFill>
                  <a:schemeClr val="bg1"/>
                </a:solidFill>
              </a:rPr>
              <a:pPr/>
              <a:t>5</a:t>
            </a:fld>
            <a:endParaRPr lang="en-GB" altLang="en-US">
              <a:solidFill>
                <a:schemeClr val="bg1"/>
              </a:solidFill>
            </a:endParaRPr>
          </a:p>
        </p:txBody>
      </p:sp>
      <p:sp>
        <p:nvSpPr>
          <p:cNvPr id="10243" name="Text Box 3">
            <a:extLst>
              <a:ext uri="{FF2B5EF4-FFF2-40B4-BE49-F238E27FC236}">
                <a16:creationId xmlns:a16="http://schemas.microsoft.com/office/drawing/2014/main" id="{F74732FF-2D81-FFAC-03DE-41C846B4410C}"/>
              </a:ext>
            </a:extLst>
          </p:cNvPr>
          <p:cNvSpPr txBox="1">
            <a:spLocks noChangeArrowheads="1"/>
          </p:cNvSpPr>
          <p:nvPr/>
        </p:nvSpPr>
        <p:spPr bwMode="auto">
          <a:xfrm>
            <a:off x="323850" y="304800"/>
            <a:ext cx="5745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800"/>
              <a:t>Forget Negative Stereotypes (1)</a:t>
            </a:r>
            <a:r>
              <a:rPr lang="en-GB" altLang="en-US" sz="2400" b="1">
                <a:latin typeface="Comic Sans MS" panose="030F0702030302020204" pitchFamily="66" charset="0"/>
              </a:rPr>
              <a:t> </a:t>
            </a:r>
            <a:endParaRPr lang="en-GB" altLang="en-US" sz="2400">
              <a:latin typeface="Comic Sans MS" panose="030F0702030302020204" pitchFamily="66" charset="0"/>
            </a:endParaRPr>
          </a:p>
        </p:txBody>
      </p:sp>
      <p:sp>
        <p:nvSpPr>
          <p:cNvPr id="10244" name="Text Box 5">
            <a:extLst>
              <a:ext uri="{FF2B5EF4-FFF2-40B4-BE49-F238E27FC236}">
                <a16:creationId xmlns:a16="http://schemas.microsoft.com/office/drawing/2014/main" id="{1D0D6F9B-0748-4AF6-1FD6-0E44DC5595F9}"/>
              </a:ext>
            </a:extLst>
          </p:cNvPr>
          <p:cNvSpPr txBox="1">
            <a:spLocks noChangeArrowheads="1"/>
          </p:cNvSpPr>
          <p:nvPr/>
        </p:nvSpPr>
        <p:spPr bwMode="auto">
          <a:xfrm>
            <a:off x="822325" y="5011738"/>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Member of the European Parliament</a:t>
            </a:r>
            <a:endParaRPr lang="en-US" altLang="en-US"/>
          </a:p>
        </p:txBody>
      </p:sp>
      <p:sp>
        <p:nvSpPr>
          <p:cNvPr id="10245" name="Text Box 6">
            <a:extLst>
              <a:ext uri="{FF2B5EF4-FFF2-40B4-BE49-F238E27FC236}">
                <a16:creationId xmlns:a16="http://schemas.microsoft.com/office/drawing/2014/main" id="{93CA3A86-BD69-986E-70FD-509545C9FA53}"/>
              </a:ext>
            </a:extLst>
          </p:cNvPr>
          <p:cNvSpPr txBox="1">
            <a:spLocks noChangeArrowheads="1"/>
          </p:cNvSpPr>
          <p:nvPr/>
        </p:nvSpPr>
        <p:spPr bwMode="auto">
          <a:xfrm>
            <a:off x="3563938" y="5083175"/>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Charitable Work</a:t>
            </a:r>
            <a:endParaRPr lang="en-US" altLang="en-US"/>
          </a:p>
        </p:txBody>
      </p:sp>
      <p:sp>
        <p:nvSpPr>
          <p:cNvPr id="10246" name="Text Box 7">
            <a:extLst>
              <a:ext uri="{FF2B5EF4-FFF2-40B4-BE49-F238E27FC236}">
                <a16:creationId xmlns:a16="http://schemas.microsoft.com/office/drawing/2014/main" id="{5974D139-B27D-86F5-F014-F19AC13EA4E0}"/>
              </a:ext>
            </a:extLst>
          </p:cNvPr>
          <p:cNvSpPr txBox="1">
            <a:spLocks noChangeArrowheads="1"/>
          </p:cNvSpPr>
          <p:nvPr/>
        </p:nvSpPr>
        <p:spPr bwMode="auto">
          <a:xfrm>
            <a:off x="5940425" y="5087938"/>
            <a:ext cx="2665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Fashion Model</a:t>
            </a:r>
            <a:endParaRPr lang="en-US" altLang="en-US"/>
          </a:p>
        </p:txBody>
      </p:sp>
      <p:pic>
        <p:nvPicPr>
          <p:cNvPr id="10247" name="Picture 11" descr="livia-jaroka-from-activism-to-politics-livia-jaroka-from-activism-to-politics">
            <a:extLst>
              <a:ext uri="{FF2B5EF4-FFF2-40B4-BE49-F238E27FC236}">
                <a16:creationId xmlns:a16="http://schemas.microsoft.com/office/drawing/2014/main" id="{63E2D6B9-2269-1DE6-2873-67AE1317B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08050"/>
            <a:ext cx="2692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descr="708_16_james-penfold-18-z">
            <a:extLst>
              <a:ext uri="{FF2B5EF4-FFF2-40B4-BE49-F238E27FC236}">
                <a16:creationId xmlns:a16="http://schemas.microsoft.com/office/drawing/2014/main" id="{61EE7A08-54CB-BC34-B225-8C2262AC6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638" y="908050"/>
            <a:ext cx="28194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14">
            <a:extLst>
              <a:ext uri="{FF2B5EF4-FFF2-40B4-BE49-F238E27FC236}">
                <a16:creationId xmlns:a16="http://schemas.microsoft.com/office/drawing/2014/main" id="{3494A419-CD80-AD40-FF8C-495EF2DFCDB1}"/>
              </a:ext>
            </a:extLst>
          </p:cNvPr>
          <p:cNvSpPr>
            <a:spLocks noChangeArrowheads="1"/>
          </p:cNvSpPr>
          <p:nvPr/>
        </p:nvSpPr>
        <p:spPr bwMode="auto">
          <a:xfrm>
            <a:off x="455613" y="5618163"/>
            <a:ext cx="82089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a:t>Photo of Lívia Járóka from the Situation of Roma Women in the European Union, a public hearing at the European Parliament, Brussels, Nov 2005. Used with kind permission.</a:t>
            </a:r>
          </a:p>
          <a:p>
            <a:pPr eaLnBrk="1" hangingPunct="1"/>
            <a:r>
              <a:rPr lang="en-GB" altLang="en-US" sz="800"/>
              <a:t>Photo from Travellers: Citizens of Ireland - Our Challenge to an Intercultural Irish Society in the 21st Century, Murphy. F and McDonagh. C (2000), Photographer: Daniel O’Connell. © Parish of the Travelling People. Used with kind permission. </a:t>
            </a:r>
          </a:p>
          <a:p>
            <a:pPr eaLnBrk="1" hangingPunct="1"/>
            <a:r>
              <a:rPr lang="en-US" altLang="en-US" sz="800"/>
              <a:t>Photo of James Penfold by Lindbergh, P. © Peter Lindbergh. Used with kind permission.</a:t>
            </a:r>
          </a:p>
        </p:txBody>
      </p:sp>
      <p:pic>
        <p:nvPicPr>
          <p:cNvPr id="10250" name="Picture 15" descr="Charity">
            <a:extLst>
              <a:ext uri="{FF2B5EF4-FFF2-40B4-BE49-F238E27FC236}">
                <a16:creationId xmlns:a16="http://schemas.microsoft.com/office/drawing/2014/main" id="{42A6F570-3862-72B0-C07D-64468ADA54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9488" y="908050"/>
            <a:ext cx="23923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
            <a:extLst>
              <a:ext uri="{FF2B5EF4-FFF2-40B4-BE49-F238E27FC236}">
                <a16:creationId xmlns:a16="http://schemas.microsoft.com/office/drawing/2014/main" id="{A15EE50A-926C-87E0-E9E4-0558B8FD57B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E0B1BD-ED4F-432F-8EFC-04CB129B3826}" type="slidenum">
              <a:rPr lang="en-GB" altLang="en-US">
                <a:solidFill>
                  <a:schemeClr val="bg1"/>
                </a:solidFill>
              </a:rPr>
              <a:pPr/>
              <a:t>6</a:t>
            </a:fld>
            <a:endParaRPr lang="en-GB" altLang="en-US">
              <a:solidFill>
                <a:schemeClr val="bg1"/>
              </a:solidFill>
            </a:endParaRPr>
          </a:p>
        </p:txBody>
      </p:sp>
      <p:sp>
        <p:nvSpPr>
          <p:cNvPr id="11267" name="Text Box 2">
            <a:extLst>
              <a:ext uri="{FF2B5EF4-FFF2-40B4-BE49-F238E27FC236}">
                <a16:creationId xmlns:a16="http://schemas.microsoft.com/office/drawing/2014/main" id="{65E74D58-D7F4-E979-EEBE-AA088CA36794}"/>
              </a:ext>
            </a:extLst>
          </p:cNvPr>
          <p:cNvSpPr txBox="1">
            <a:spLocks noChangeArrowheads="1"/>
          </p:cNvSpPr>
          <p:nvPr/>
        </p:nvSpPr>
        <p:spPr bwMode="auto">
          <a:xfrm>
            <a:off x="323850" y="304800"/>
            <a:ext cx="552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800"/>
              <a:t>Forget Negative Stereotypes (2)</a:t>
            </a:r>
            <a:endParaRPr lang="en-GB" altLang="en-US" sz="2400">
              <a:latin typeface="Comic Sans MS" panose="030F0702030302020204" pitchFamily="66" charset="0"/>
            </a:endParaRPr>
          </a:p>
        </p:txBody>
      </p:sp>
      <p:sp>
        <p:nvSpPr>
          <p:cNvPr id="11268" name="Text Box 4">
            <a:extLst>
              <a:ext uri="{FF2B5EF4-FFF2-40B4-BE49-F238E27FC236}">
                <a16:creationId xmlns:a16="http://schemas.microsoft.com/office/drawing/2014/main" id="{6A373F7C-C473-5ACA-A951-237F3DBBEC94}"/>
              </a:ext>
            </a:extLst>
          </p:cNvPr>
          <p:cNvSpPr txBox="1">
            <a:spLocks noChangeArrowheads="1"/>
          </p:cNvSpPr>
          <p:nvPr/>
        </p:nvSpPr>
        <p:spPr bwMode="auto">
          <a:xfrm>
            <a:off x="684213" y="5229225"/>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Dancer</a:t>
            </a:r>
            <a:endParaRPr lang="en-US" altLang="en-US"/>
          </a:p>
        </p:txBody>
      </p:sp>
      <p:sp>
        <p:nvSpPr>
          <p:cNvPr id="11269" name="Text Box 5">
            <a:extLst>
              <a:ext uri="{FF2B5EF4-FFF2-40B4-BE49-F238E27FC236}">
                <a16:creationId xmlns:a16="http://schemas.microsoft.com/office/drawing/2014/main" id="{851515F8-7005-1BF7-EA5E-3493FE062A8A}"/>
              </a:ext>
            </a:extLst>
          </p:cNvPr>
          <p:cNvSpPr txBox="1">
            <a:spLocks noChangeArrowheads="1"/>
          </p:cNvSpPr>
          <p:nvPr/>
        </p:nvSpPr>
        <p:spPr bwMode="auto">
          <a:xfrm>
            <a:off x="3276600" y="5229225"/>
            <a:ext cx="215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 Artists</a:t>
            </a:r>
            <a:endParaRPr lang="en-US" altLang="en-US"/>
          </a:p>
        </p:txBody>
      </p:sp>
      <p:sp>
        <p:nvSpPr>
          <p:cNvPr id="11270" name="Text Box 6">
            <a:extLst>
              <a:ext uri="{FF2B5EF4-FFF2-40B4-BE49-F238E27FC236}">
                <a16:creationId xmlns:a16="http://schemas.microsoft.com/office/drawing/2014/main" id="{465549FA-7E6D-F296-726E-50A0581F7E98}"/>
              </a:ext>
            </a:extLst>
          </p:cNvPr>
          <p:cNvSpPr txBox="1">
            <a:spLocks noChangeArrowheads="1"/>
          </p:cNvSpPr>
          <p:nvPr/>
        </p:nvSpPr>
        <p:spPr bwMode="auto">
          <a:xfrm>
            <a:off x="5651500" y="5229225"/>
            <a:ext cx="2665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War Hero</a:t>
            </a:r>
            <a:endParaRPr lang="en-US" altLang="en-US"/>
          </a:p>
        </p:txBody>
      </p:sp>
      <p:pic>
        <p:nvPicPr>
          <p:cNvPr id="11271" name="Picture 13" descr="Flamenco dancers by Oh Barcelona">
            <a:hlinkClick r:id="rId3" tooltip="Flamenco dancers by Oh Barcelona"/>
            <a:extLst>
              <a:ext uri="{FF2B5EF4-FFF2-40B4-BE49-F238E27FC236}">
                <a16:creationId xmlns:a16="http://schemas.microsoft.com/office/drawing/2014/main" id="{5A226554-767F-C938-B981-0F5CBA836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836613"/>
            <a:ext cx="2638425"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5" descr="Damian_Le_Bas">
            <a:extLst>
              <a:ext uri="{FF2B5EF4-FFF2-40B4-BE49-F238E27FC236}">
                <a16:creationId xmlns:a16="http://schemas.microsoft.com/office/drawing/2014/main" id="{4F546E93-750C-CD23-AC6A-32B78A845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850" y="838200"/>
            <a:ext cx="28829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6" descr="2002">
            <a:extLst>
              <a:ext uri="{FF2B5EF4-FFF2-40B4-BE49-F238E27FC236}">
                <a16:creationId xmlns:a16="http://schemas.microsoft.com/office/drawing/2014/main" id="{3C750049-BF3D-57BB-A045-B528EBAAB6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363" y="838200"/>
            <a:ext cx="277653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Rectangle 17">
            <a:extLst>
              <a:ext uri="{FF2B5EF4-FFF2-40B4-BE49-F238E27FC236}">
                <a16:creationId xmlns:a16="http://schemas.microsoft.com/office/drawing/2014/main" id="{E849E15F-74C7-3317-FBF8-0C24E14AB6E2}"/>
              </a:ext>
            </a:extLst>
          </p:cNvPr>
          <p:cNvSpPr>
            <a:spLocks noChangeArrowheads="1"/>
          </p:cNvSpPr>
          <p:nvPr/>
        </p:nvSpPr>
        <p:spPr bwMode="auto">
          <a:xfrm>
            <a:off x="455613" y="5653088"/>
            <a:ext cx="80835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a:t>Photograph of Flamenco Dancers by O-Barcelona. Used with kind permission under the terms and conditions of the Creative Commons Attribution 2.0 Generic Licence.</a:t>
            </a:r>
          </a:p>
          <a:p>
            <a:pPr eaLnBrk="1" hangingPunct="1"/>
            <a:r>
              <a:rPr lang="en-US" altLang="en-US" sz="800"/>
              <a:t>Photograph of artists, Damien and Delaine LeBas. © Tim Walker. Used with kind permission.</a:t>
            </a:r>
          </a:p>
          <a:p>
            <a:pPr eaLnBrk="1" hangingPunct="1"/>
            <a:r>
              <a:rPr lang="en-US" altLang="en-US" sz="800"/>
              <a:t>Postcard photograph of John Cunningham V. C, held by the Hull Museums Collections. © Hull City Council. Used with kind permission.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a:extLst>
              <a:ext uri="{FF2B5EF4-FFF2-40B4-BE49-F238E27FC236}">
                <a16:creationId xmlns:a16="http://schemas.microsoft.com/office/drawing/2014/main" id="{1EE8994D-48D7-9182-690D-BF2AD9F80A7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59B4C7-D622-4C56-B8F5-5741453BB100}" type="slidenum">
              <a:rPr lang="en-GB" altLang="en-US">
                <a:solidFill>
                  <a:schemeClr val="bg1"/>
                </a:solidFill>
              </a:rPr>
              <a:pPr/>
              <a:t>7</a:t>
            </a:fld>
            <a:endParaRPr lang="en-GB" altLang="en-US">
              <a:solidFill>
                <a:schemeClr val="bg1"/>
              </a:solidFill>
            </a:endParaRPr>
          </a:p>
        </p:txBody>
      </p:sp>
      <p:sp>
        <p:nvSpPr>
          <p:cNvPr id="12291" name="Text Box 2">
            <a:extLst>
              <a:ext uri="{FF2B5EF4-FFF2-40B4-BE49-F238E27FC236}">
                <a16:creationId xmlns:a16="http://schemas.microsoft.com/office/drawing/2014/main" id="{A8DBC28D-F5D4-0A08-69AA-52285F141D17}"/>
              </a:ext>
            </a:extLst>
          </p:cNvPr>
          <p:cNvSpPr txBox="1">
            <a:spLocks noChangeArrowheads="1"/>
          </p:cNvSpPr>
          <p:nvPr/>
        </p:nvSpPr>
        <p:spPr bwMode="auto">
          <a:xfrm>
            <a:off x="323850" y="304800"/>
            <a:ext cx="5653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800"/>
              <a:t>Forget Negative Stereotypes</a:t>
            </a:r>
            <a:r>
              <a:rPr lang="en-GB" altLang="en-US" sz="2400" b="1">
                <a:latin typeface="Comic Sans MS" panose="030F0702030302020204" pitchFamily="66" charset="0"/>
              </a:rPr>
              <a:t> </a:t>
            </a:r>
            <a:r>
              <a:rPr lang="en-GB" altLang="en-US" sz="2800"/>
              <a:t>(3)</a:t>
            </a:r>
          </a:p>
        </p:txBody>
      </p:sp>
      <p:sp>
        <p:nvSpPr>
          <p:cNvPr id="12292" name="AutoShape 5" descr="story">
            <a:extLst>
              <a:ext uri="{FF2B5EF4-FFF2-40B4-BE49-F238E27FC236}">
                <a16:creationId xmlns:a16="http://schemas.microsoft.com/office/drawing/2014/main" id="{BCB02C88-C8E5-B83A-468F-E99DA389FB36}"/>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3" name="Text Box 8">
            <a:extLst>
              <a:ext uri="{FF2B5EF4-FFF2-40B4-BE49-F238E27FC236}">
                <a16:creationId xmlns:a16="http://schemas.microsoft.com/office/drawing/2014/main" id="{D9899E2C-EFA9-7F21-FF76-2942F95C3E84}"/>
              </a:ext>
            </a:extLst>
          </p:cNvPr>
          <p:cNvSpPr txBox="1">
            <a:spLocks noChangeArrowheads="1"/>
          </p:cNvSpPr>
          <p:nvPr/>
        </p:nvSpPr>
        <p:spPr bwMode="auto">
          <a:xfrm>
            <a:off x="3348038" y="1628775"/>
            <a:ext cx="230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12294" name="Text Box 9">
            <a:extLst>
              <a:ext uri="{FF2B5EF4-FFF2-40B4-BE49-F238E27FC236}">
                <a16:creationId xmlns:a16="http://schemas.microsoft.com/office/drawing/2014/main" id="{8811F412-DA3D-047F-215A-995C4F72806C}"/>
              </a:ext>
            </a:extLst>
          </p:cNvPr>
          <p:cNvSpPr txBox="1">
            <a:spLocks noChangeArrowheads="1"/>
          </p:cNvSpPr>
          <p:nvPr/>
        </p:nvSpPr>
        <p:spPr bwMode="auto">
          <a:xfrm>
            <a:off x="3563938" y="206057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12295" name="Text Box 13">
            <a:extLst>
              <a:ext uri="{FF2B5EF4-FFF2-40B4-BE49-F238E27FC236}">
                <a16:creationId xmlns:a16="http://schemas.microsoft.com/office/drawing/2014/main" id="{C3F3DDF5-CEE9-F8E0-71EC-637C27F868EC}"/>
              </a:ext>
            </a:extLst>
          </p:cNvPr>
          <p:cNvSpPr txBox="1">
            <a:spLocks noChangeArrowheads="1"/>
          </p:cNvSpPr>
          <p:nvPr/>
        </p:nvSpPr>
        <p:spPr bwMode="auto">
          <a:xfrm>
            <a:off x="684213" y="505936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Learning Mentor</a:t>
            </a:r>
            <a:endParaRPr lang="en-US" altLang="en-US"/>
          </a:p>
        </p:txBody>
      </p:sp>
      <p:sp>
        <p:nvSpPr>
          <p:cNvPr id="12296" name="Text Box 14">
            <a:extLst>
              <a:ext uri="{FF2B5EF4-FFF2-40B4-BE49-F238E27FC236}">
                <a16:creationId xmlns:a16="http://schemas.microsoft.com/office/drawing/2014/main" id="{2E33A926-DD1F-3F97-8077-4D2435B72426}"/>
              </a:ext>
            </a:extLst>
          </p:cNvPr>
          <p:cNvSpPr txBox="1">
            <a:spLocks noChangeArrowheads="1"/>
          </p:cNvSpPr>
          <p:nvPr/>
        </p:nvSpPr>
        <p:spPr bwMode="auto">
          <a:xfrm>
            <a:off x="3492500" y="505936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 Storyteller</a:t>
            </a:r>
            <a:endParaRPr lang="en-US" altLang="en-US"/>
          </a:p>
        </p:txBody>
      </p:sp>
      <p:sp>
        <p:nvSpPr>
          <p:cNvPr id="12297" name="Text Box 15">
            <a:extLst>
              <a:ext uri="{FF2B5EF4-FFF2-40B4-BE49-F238E27FC236}">
                <a16:creationId xmlns:a16="http://schemas.microsoft.com/office/drawing/2014/main" id="{50EE7B14-81DC-7F47-289F-15B51A855C3E}"/>
              </a:ext>
            </a:extLst>
          </p:cNvPr>
          <p:cNvSpPr txBox="1">
            <a:spLocks noChangeArrowheads="1"/>
          </p:cNvSpPr>
          <p:nvPr/>
        </p:nvSpPr>
        <p:spPr bwMode="auto">
          <a:xfrm>
            <a:off x="5867400" y="5059363"/>
            <a:ext cx="2665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Journalist</a:t>
            </a:r>
            <a:endParaRPr lang="en-US" altLang="en-US"/>
          </a:p>
        </p:txBody>
      </p:sp>
      <p:pic>
        <p:nvPicPr>
          <p:cNvPr id="12298" name="Picture 17" descr="Jake Bowers">
            <a:extLst>
              <a:ext uri="{FF2B5EF4-FFF2-40B4-BE49-F238E27FC236}">
                <a16:creationId xmlns:a16="http://schemas.microsoft.com/office/drawing/2014/main" id="{8DCF363B-9CFB-77D3-ECDD-7D04CAF63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025525"/>
            <a:ext cx="2646363"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9" descr="Richard_O'Neill_medium">
            <a:extLst>
              <a:ext uri="{FF2B5EF4-FFF2-40B4-BE49-F238E27FC236}">
                <a16:creationId xmlns:a16="http://schemas.microsoft.com/office/drawing/2014/main" id="{63E737B9-1B92-52D3-BB89-47E1F9330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538" y="1025525"/>
            <a:ext cx="2827337"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20" descr="Margaret Stokes">
            <a:extLst>
              <a:ext uri="{FF2B5EF4-FFF2-40B4-BE49-F238E27FC236}">
                <a16:creationId xmlns:a16="http://schemas.microsoft.com/office/drawing/2014/main" id="{5EFC77C7-2B52-1C4B-0500-4596AA832E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 y="1025525"/>
            <a:ext cx="261302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21">
            <a:extLst>
              <a:ext uri="{FF2B5EF4-FFF2-40B4-BE49-F238E27FC236}">
                <a16:creationId xmlns:a16="http://schemas.microsoft.com/office/drawing/2014/main" id="{75C90EC9-DB8B-7CA2-6E30-2CAC5514DBC8}"/>
              </a:ext>
            </a:extLst>
          </p:cNvPr>
          <p:cNvSpPr>
            <a:spLocks noChangeArrowheads="1"/>
          </p:cNvSpPr>
          <p:nvPr/>
        </p:nvSpPr>
        <p:spPr bwMode="auto">
          <a:xfrm>
            <a:off x="455613" y="5562600"/>
            <a:ext cx="754221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a:t>Photograph of Learning Mentor. © M. Wilson. Used with kind permission.</a:t>
            </a:r>
          </a:p>
          <a:p>
            <a:pPr eaLnBrk="1" hangingPunct="1"/>
            <a:r>
              <a:rPr lang="en-US" altLang="en-US" sz="800"/>
              <a:t>Photograph of Storyteller, R. O’ Neill. © Mr and Mrs O’ Neill. Used with kind permission.</a:t>
            </a:r>
          </a:p>
          <a:p>
            <a:pPr eaLnBrk="1" hangingPunct="1"/>
            <a:r>
              <a:rPr lang="en-US" altLang="en-US" sz="800"/>
              <a:t>Photograph of Journalist. © M. Wilson. Used with kind permission.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a:extLst>
              <a:ext uri="{FF2B5EF4-FFF2-40B4-BE49-F238E27FC236}">
                <a16:creationId xmlns:a16="http://schemas.microsoft.com/office/drawing/2014/main" id="{547FA291-7F90-FEB5-71EA-E366DC43736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C618AC2-2710-4A2E-932A-8B3066F332B9}" type="slidenum">
              <a:rPr lang="en-GB" altLang="en-US">
                <a:solidFill>
                  <a:schemeClr val="bg1"/>
                </a:solidFill>
              </a:rPr>
              <a:pPr/>
              <a:t>8</a:t>
            </a:fld>
            <a:endParaRPr lang="en-GB" altLang="en-US">
              <a:solidFill>
                <a:schemeClr val="bg1"/>
              </a:solidFill>
            </a:endParaRPr>
          </a:p>
        </p:txBody>
      </p:sp>
      <p:sp>
        <p:nvSpPr>
          <p:cNvPr id="13315" name="Text Box 2">
            <a:extLst>
              <a:ext uri="{FF2B5EF4-FFF2-40B4-BE49-F238E27FC236}">
                <a16:creationId xmlns:a16="http://schemas.microsoft.com/office/drawing/2014/main" id="{B291C50D-1AA7-CBEC-6906-33DEBFABFD0E}"/>
              </a:ext>
            </a:extLst>
          </p:cNvPr>
          <p:cNvSpPr txBox="1">
            <a:spLocks noChangeArrowheads="1"/>
          </p:cNvSpPr>
          <p:nvPr/>
        </p:nvSpPr>
        <p:spPr bwMode="auto">
          <a:xfrm>
            <a:off x="323850" y="304800"/>
            <a:ext cx="5668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800"/>
              <a:t>Forget Negative Stereotypes</a:t>
            </a:r>
            <a:r>
              <a:rPr lang="en-GB" altLang="en-US" sz="2400" b="1">
                <a:latin typeface="Comic Sans MS" panose="030F0702030302020204" pitchFamily="66" charset="0"/>
              </a:rPr>
              <a:t> </a:t>
            </a:r>
            <a:r>
              <a:rPr lang="en-GB" altLang="en-US" sz="2800"/>
              <a:t>(4)</a:t>
            </a:r>
          </a:p>
        </p:txBody>
      </p:sp>
      <p:sp>
        <p:nvSpPr>
          <p:cNvPr id="13316" name="Text Box 3">
            <a:extLst>
              <a:ext uri="{FF2B5EF4-FFF2-40B4-BE49-F238E27FC236}">
                <a16:creationId xmlns:a16="http://schemas.microsoft.com/office/drawing/2014/main" id="{BE85CC73-30AE-AFC2-27B2-5D7AF28ECED9}"/>
              </a:ext>
            </a:extLst>
          </p:cNvPr>
          <p:cNvSpPr txBox="1">
            <a:spLocks noChangeArrowheads="1"/>
          </p:cNvSpPr>
          <p:nvPr/>
        </p:nvSpPr>
        <p:spPr bwMode="auto">
          <a:xfrm>
            <a:off x="539750" y="507841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Baby</a:t>
            </a:r>
            <a:endParaRPr lang="en-US" altLang="en-US"/>
          </a:p>
        </p:txBody>
      </p:sp>
      <p:sp>
        <p:nvSpPr>
          <p:cNvPr id="13317" name="Text Box 4">
            <a:extLst>
              <a:ext uri="{FF2B5EF4-FFF2-40B4-BE49-F238E27FC236}">
                <a16:creationId xmlns:a16="http://schemas.microsoft.com/office/drawing/2014/main" id="{A13B47A2-167F-29CD-40A1-AC26A2132991}"/>
              </a:ext>
            </a:extLst>
          </p:cNvPr>
          <p:cNvSpPr txBox="1">
            <a:spLocks noChangeArrowheads="1"/>
          </p:cNvSpPr>
          <p:nvPr/>
        </p:nvSpPr>
        <p:spPr bwMode="auto">
          <a:xfrm>
            <a:off x="3492500" y="507841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Grenadier Guard</a:t>
            </a:r>
            <a:endParaRPr lang="en-US" altLang="en-US"/>
          </a:p>
        </p:txBody>
      </p:sp>
      <p:sp>
        <p:nvSpPr>
          <p:cNvPr id="13318" name="Text Box 5">
            <a:extLst>
              <a:ext uri="{FF2B5EF4-FFF2-40B4-BE49-F238E27FC236}">
                <a16:creationId xmlns:a16="http://schemas.microsoft.com/office/drawing/2014/main" id="{56F7B6E3-B23C-0579-38B1-415FD39C0D30}"/>
              </a:ext>
            </a:extLst>
          </p:cNvPr>
          <p:cNvSpPr txBox="1">
            <a:spLocks noChangeArrowheads="1"/>
          </p:cNvSpPr>
          <p:nvPr/>
        </p:nvSpPr>
        <p:spPr bwMode="auto">
          <a:xfrm>
            <a:off x="5867400" y="5078413"/>
            <a:ext cx="2665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Musician</a:t>
            </a:r>
            <a:endParaRPr lang="en-US" altLang="en-US"/>
          </a:p>
        </p:txBody>
      </p:sp>
      <p:pic>
        <p:nvPicPr>
          <p:cNvPr id="13319" name="Picture 11" descr="Baby">
            <a:extLst>
              <a:ext uri="{FF2B5EF4-FFF2-40B4-BE49-F238E27FC236}">
                <a16:creationId xmlns:a16="http://schemas.microsoft.com/office/drawing/2014/main" id="{924A9471-48AF-F287-97FD-87D45007A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81075"/>
            <a:ext cx="236537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2" descr="johnny-doran-500-754">
            <a:extLst>
              <a:ext uri="{FF2B5EF4-FFF2-40B4-BE49-F238E27FC236}">
                <a16:creationId xmlns:a16="http://schemas.microsoft.com/office/drawing/2014/main" id="{F5231B16-9A3B-7B90-45B5-FFD651DE1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1825" y="981075"/>
            <a:ext cx="272097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3" descr="Terry Mercer">
            <a:extLst>
              <a:ext uri="{FF2B5EF4-FFF2-40B4-BE49-F238E27FC236}">
                <a16:creationId xmlns:a16="http://schemas.microsoft.com/office/drawing/2014/main" id="{5E1CB880-DC3C-422C-CC2B-15710232DC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725" y="981075"/>
            <a:ext cx="26289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4">
            <a:extLst>
              <a:ext uri="{FF2B5EF4-FFF2-40B4-BE49-F238E27FC236}">
                <a16:creationId xmlns:a16="http://schemas.microsoft.com/office/drawing/2014/main" id="{ECFCE1AE-04CE-5EF6-F4E5-8854BE2B9977}"/>
              </a:ext>
            </a:extLst>
          </p:cNvPr>
          <p:cNvSpPr>
            <a:spLocks noChangeArrowheads="1"/>
          </p:cNvSpPr>
          <p:nvPr/>
        </p:nvSpPr>
        <p:spPr bwMode="auto">
          <a:xfrm>
            <a:off x="455613" y="5449888"/>
            <a:ext cx="8334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a:t>Photograph of Traveller baby. © Wilson estate. Used with kind permission.</a:t>
            </a:r>
          </a:p>
          <a:p>
            <a:pPr eaLnBrk="1" hangingPunct="1"/>
            <a:r>
              <a:rPr lang="en-US" altLang="en-US" sz="1000"/>
              <a:t>Photo of Terry Mercer when he was a Grenadier Guard. © Derbyshire Gypsy Liaison group archives. Used with kind permission.</a:t>
            </a:r>
          </a:p>
          <a:p>
            <a:pPr eaLnBrk="1" hangingPunct="1"/>
            <a:r>
              <a:rPr lang="en-US" altLang="en-US" sz="1000"/>
              <a:t>Photograph of Uileann piper Johnny Doran, photographed in County Mayo in the 1940s. © The National Folklore Collection, University College Dublin. Used with kind permission.</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a:extLst>
              <a:ext uri="{FF2B5EF4-FFF2-40B4-BE49-F238E27FC236}">
                <a16:creationId xmlns:a16="http://schemas.microsoft.com/office/drawing/2014/main" id="{FF6DBE90-D1AC-DD68-5169-4882D47D0A1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FC6D67-FC6F-47A8-890A-4CDBC2172B31}" type="slidenum">
              <a:rPr lang="en-GB" altLang="en-US">
                <a:solidFill>
                  <a:schemeClr val="bg1"/>
                </a:solidFill>
              </a:rPr>
              <a:pPr/>
              <a:t>9</a:t>
            </a:fld>
            <a:endParaRPr lang="en-GB" altLang="en-US">
              <a:solidFill>
                <a:schemeClr val="bg1"/>
              </a:solidFill>
            </a:endParaRPr>
          </a:p>
        </p:txBody>
      </p:sp>
      <p:sp>
        <p:nvSpPr>
          <p:cNvPr id="14339" name="Text Box 2">
            <a:extLst>
              <a:ext uri="{FF2B5EF4-FFF2-40B4-BE49-F238E27FC236}">
                <a16:creationId xmlns:a16="http://schemas.microsoft.com/office/drawing/2014/main" id="{7D954761-A563-EC67-9B94-4445FACACDB4}"/>
              </a:ext>
            </a:extLst>
          </p:cNvPr>
          <p:cNvSpPr txBox="1">
            <a:spLocks noChangeArrowheads="1"/>
          </p:cNvSpPr>
          <p:nvPr/>
        </p:nvSpPr>
        <p:spPr bwMode="auto">
          <a:xfrm>
            <a:off x="323850" y="304800"/>
            <a:ext cx="5678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GB" altLang="en-US" sz="2800"/>
              <a:t>Forget Negative Stereotypes</a:t>
            </a:r>
            <a:r>
              <a:rPr lang="en-GB" altLang="en-US" sz="2400" b="1">
                <a:latin typeface="Comic Sans MS" panose="030F0702030302020204" pitchFamily="66" charset="0"/>
              </a:rPr>
              <a:t> </a:t>
            </a:r>
            <a:r>
              <a:rPr lang="en-GB" altLang="en-US" sz="2800"/>
              <a:t>(5)</a:t>
            </a:r>
          </a:p>
        </p:txBody>
      </p:sp>
      <p:sp>
        <p:nvSpPr>
          <p:cNvPr id="14340" name="Text Box 3">
            <a:extLst>
              <a:ext uri="{FF2B5EF4-FFF2-40B4-BE49-F238E27FC236}">
                <a16:creationId xmlns:a16="http://schemas.microsoft.com/office/drawing/2014/main" id="{CE314F3D-CE8B-DC11-AFAE-14A457D4BB47}"/>
              </a:ext>
            </a:extLst>
          </p:cNvPr>
          <p:cNvSpPr txBox="1">
            <a:spLocks noChangeArrowheads="1"/>
          </p:cNvSpPr>
          <p:nvPr/>
        </p:nvSpPr>
        <p:spPr bwMode="auto">
          <a:xfrm>
            <a:off x="539750" y="506571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Film Producer</a:t>
            </a:r>
            <a:endParaRPr lang="en-US" altLang="en-US"/>
          </a:p>
        </p:txBody>
      </p:sp>
      <p:sp>
        <p:nvSpPr>
          <p:cNvPr id="14341" name="Text Box 4">
            <a:extLst>
              <a:ext uri="{FF2B5EF4-FFF2-40B4-BE49-F238E27FC236}">
                <a16:creationId xmlns:a16="http://schemas.microsoft.com/office/drawing/2014/main" id="{96750139-6514-F54A-AAFF-A7A7FFDA3212}"/>
              </a:ext>
            </a:extLst>
          </p:cNvPr>
          <p:cNvSpPr txBox="1">
            <a:spLocks noChangeArrowheads="1"/>
          </p:cNvSpPr>
          <p:nvPr/>
        </p:nvSpPr>
        <p:spPr bwMode="auto">
          <a:xfrm>
            <a:off x="3419475" y="5065713"/>
            <a:ext cx="215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Footballer</a:t>
            </a:r>
            <a:endParaRPr lang="en-US" altLang="en-US"/>
          </a:p>
        </p:txBody>
      </p:sp>
      <p:sp>
        <p:nvSpPr>
          <p:cNvPr id="14342" name="Text Box 5">
            <a:extLst>
              <a:ext uri="{FF2B5EF4-FFF2-40B4-BE49-F238E27FC236}">
                <a16:creationId xmlns:a16="http://schemas.microsoft.com/office/drawing/2014/main" id="{2C491ED7-8B09-F74E-49D8-4CF0C8A71E36}"/>
              </a:ext>
            </a:extLst>
          </p:cNvPr>
          <p:cNvSpPr txBox="1">
            <a:spLocks noChangeArrowheads="1"/>
          </p:cNvSpPr>
          <p:nvPr/>
        </p:nvSpPr>
        <p:spPr bwMode="auto">
          <a:xfrm>
            <a:off x="6083300" y="5078413"/>
            <a:ext cx="2665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a:t>Silent Movie Star</a:t>
            </a:r>
            <a:endParaRPr lang="en-US" altLang="en-US"/>
          </a:p>
        </p:txBody>
      </p:sp>
      <p:pic>
        <p:nvPicPr>
          <p:cNvPr id="14343" name="Picture 12" descr="Chaplin_The_Kid1">
            <a:extLst>
              <a:ext uri="{FF2B5EF4-FFF2-40B4-BE49-F238E27FC236}">
                <a16:creationId xmlns:a16="http://schemas.microsoft.com/office/drawing/2014/main" id="{DC721A55-213A-231B-5BA2-356336C48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263" y="960438"/>
            <a:ext cx="26939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4" descr="Tony_Gatlif">
            <a:extLst>
              <a:ext uri="{FF2B5EF4-FFF2-40B4-BE49-F238E27FC236}">
                <a16:creationId xmlns:a16="http://schemas.microsoft.com/office/drawing/2014/main" id="{16802599-63BA-1AE4-6FC2-252922B06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 y="960438"/>
            <a:ext cx="28416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5" descr="Freddy Eastwood">
            <a:extLst>
              <a:ext uri="{FF2B5EF4-FFF2-40B4-BE49-F238E27FC236}">
                <a16:creationId xmlns:a16="http://schemas.microsoft.com/office/drawing/2014/main" id="{D223EBA9-49F5-ECB1-0F17-D0158F7C80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263" y="960438"/>
            <a:ext cx="25400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6">
            <a:extLst>
              <a:ext uri="{FF2B5EF4-FFF2-40B4-BE49-F238E27FC236}">
                <a16:creationId xmlns:a16="http://schemas.microsoft.com/office/drawing/2014/main" id="{E038849C-13A9-EE4D-148E-51E1F1ED75F1}"/>
              </a:ext>
            </a:extLst>
          </p:cNvPr>
          <p:cNvSpPr>
            <a:spLocks noChangeArrowheads="1"/>
          </p:cNvSpPr>
          <p:nvPr/>
        </p:nvSpPr>
        <p:spPr bwMode="auto">
          <a:xfrm>
            <a:off x="455613" y="5589588"/>
            <a:ext cx="732631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a:t>Photo of Tony Gatlif by Miyazma. Used with kind permission under the terms and conditions of the Creative Commons Attribution 2.5 Generic Licence.</a:t>
            </a:r>
          </a:p>
          <a:p>
            <a:pPr eaLnBrk="1" hangingPunct="1"/>
            <a:r>
              <a:rPr lang="en-US" altLang="en-US" sz="800"/>
              <a:t>Photo of Freddy Eastwood by Walter, A. Daily Mail.</a:t>
            </a:r>
          </a:p>
          <a:p>
            <a:pPr eaLnBrk="1" hangingPunct="1"/>
            <a:r>
              <a:rPr lang="en-US" altLang="en-US" sz="800"/>
              <a:t>Image of Charlie Chaplin and Jackie Coogan from The Kid (1921), is in the public domain.</a:t>
            </a:r>
          </a:p>
        </p:txBody>
      </p:sp>
    </p:spTree>
  </p:cSld>
  <p:clrMapOvr>
    <a:masterClrMapping/>
  </p:clrMapOvr>
  <p:transition/>
</p:sld>
</file>

<file path=ppt/theme/theme1.xml><?xml version="1.0" encoding="utf-8"?>
<a:theme xmlns:a="http://schemas.openxmlformats.org/drawingml/2006/main" name="NSPowerpointTemplate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1307</TotalTime>
  <Words>1262</Words>
  <Application>Microsoft Office PowerPoint</Application>
  <PresentationFormat>On-screen Show (4:3)</PresentationFormat>
  <Paragraphs>110</Paragraphs>
  <Slides>14</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Comic Sans MS</vt:lpstr>
      <vt:lpstr>NSPowerpointTemplate2009</vt:lpstr>
      <vt:lpstr>3_Office Theme</vt:lpstr>
      <vt:lpstr>Challenging the stereotype</vt:lpstr>
      <vt:lpstr>Context and guidance about use (1)</vt:lpstr>
      <vt:lpstr>Context and guidance about use (2)</vt:lpstr>
      <vt:lpstr>Ideas for use</vt:lpstr>
      <vt:lpstr>PowerPoint Presentation</vt:lpstr>
      <vt:lpstr>PowerPoint Presentation</vt:lpstr>
      <vt:lpstr>PowerPoint Presentation</vt:lpstr>
      <vt:lpstr>PowerPoint Presentation</vt:lpstr>
      <vt:lpstr>PowerPoint Presentation</vt:lpstr>
      <vt:lpstr>PowerPoint Presentation</vt:lpstr>
      <vt:lpstr>Names</vt:lpstr>
      <vt:lpstr>Acknowledgements</vt:lpstr>
      <vt:lpstr>Acknowledgements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the stereotype</dc:title>
  <dc:creator>National Strategies</dc:creator>
  <cp:lastModifiedBy>Chris Price</cp:lastModifiedBy>
  <cp:revision>28</cp:revision>
  <dcterms:created xsi:type="dcterms:W3CDTF">2009-06-10T14:59:52Z</dcterms:created>
  <dcterms:modified xsi:type="dcterms:W3CDTF">2023-10-06T13:32:12Z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Subject">
    <vt:lpwstr/>
  </property>
  <property fmtid="{D5CDD505-2E9C-101B-9397-08002B2CF9AE}" pid="4" name="Keywords">
    <vt:lpwstr/>
  </property>
  <property fmtid="{D5CDD505-2E9C-101B-9397-08002B2CF9AE}" pid="5" name="_Author">
    <vt:lpwstr> Matt Hennessey</vt:lpwstr>
  </property>
  <property fmtid="{D5CDD505-2E9C-101B-9397-08002B2CF9AE}" pid="6" name="_Category">
    <vt:lpwstr/>
  </property>
  <property fmtid="{D5CDD505-2E9C-101B-9397-08002B2CF9AE}" pid="7" name="Slides">
    <vt:lpwstr>3</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y fmtid="{D5CDD505-2E9C-101B-9397-08002B2CF9AE}" pid="12" name="MSIP_Label_2b28a9a6-133a-4796-ad7d-6b90f7583680_Enabled">
    <vt:lpwstr>true</vt:lpwstr>
  </property>
  <property fmtid="{D5CDD505-2E9C-101B-9397-08002B2CF9AE}" pid="13" name="MSIP_Label_2b28a9a6-133a-4796-ad7d-6b90f7583680_SetDate">
    <vt:lpwstr>2023-10-06T13:32:04Z</vt:lpwstr>
  </property>
  <property fmtid="{D5CDD505-2E9C-101B-9397-08002B2CF9AE}" pid="14" name="MSIP_Label_2b28a9a6-133a-4796-ad7d-6b90f7583680_Method">
    <vt:lpwstr>Standard</vt:lpwstr>
  </property>
  <property fmtid="{D5CDD505-2E9C-101B-9397-08002B2CF9AE}" pid="15" name="MSIP_Label_2b28a9a6-133a-4796-ad7d-6b90f7583680_Name">
    <vt:lpwstr>Private</vt:lpwstr>
  </property>
  <property fmtid="{D5CDD505-2E9C-101B-9397-08002B2CF9AE}" pid="16" name="MSIP_Label_2b28a9a6-133a-4796-ad7d-6b90f7583680_SiteId">
    <vt:lpwstr>996ee15c-0b3e-4a6f-8e65-120a9a51821a</vt:lpwstr>
  </property>
  <property fmtid="{D5CDD505-2E9C-101B-9397-08002B2CF9AE}" pid="17" name="MSIP_Label_2b28a9a6-133a-4796-ad7d-6b90f7583680_ActionId">
    <vt:lpwstr>f3d9522f-dae1-43be-9691-79411c4aeed7</vt:lpwstr>
  </property>
  <property fmtid="{D5CDD505-2E9C-101B-9397-08002B2CF9AE}" pid="18" name="MSIP_Label_2b28a9a6-133a-4796-ad7d-6b90f7583680_ContentBits">
    <vt:lpwstr>2</vt:lpwstr>
  </property>
  <property fmtid="{D5CDD505-2E9C-101B-9397-08002B2CF9AE}" pid="19" name="ClassificationContentMarkingFooterLocations">
    <vt:lpwstr>NSPowerpointTemplate2009:3\3_Office Theme:3</vt:lpwstr>
  </property>
  <property fmtid="{D5CDD505-2E9C-101B-9397-08002B2CF9AE}" pid="20" name="ClassificationContentMarkingFooterText">
    <vt:lpwstr>Private: Information that contains a small amount of sensitive data which is essential to communicate with an individual but doesn’t require to be sent via secure methods.</vt:lpwstr>
  </property>
</Properties>
</file>