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1"/>
    <p:sldMasterId id="2147483680" r:id="rId2"/>
  </p:sldMasterIdLst>
  <p:notesMasterIdLst>
    <p:notesMasterId r:id="rId19"/>
  </p:notesMasterIdLst>
  <p:sldIdLst>
    <p:sldId id="256"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59" r:id="rId1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646" autoAdjust="0"/>
    <p:restoredTop sz="90950" autoAdjust="0"/>
  </p:normalViewPr>
  <p:slideViewPr>
    <p:cSldViewPr>
      <p:cViewPr varScale="1">
        <p:scale>
          <a:sx n="64" d="100"/>
          <a:sy n="64" d="100"/>
        </p:scale>
        <p:origin x="81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5501B31-378E-EA7B-60EB-E072273F0462}"/>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180D8AE1-4C77-B0FC-E0FA-49325DAAD4B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578D1D-B67E-406B-8505-9A321FB7A043}" type="datetimeFigureOut">
              <a:rPr lang="en-US"/>
              <a:pPr>
                <a:defRPr/>
              </a:pPr>
              <a:t>10/6/2023</a:t>
            </a:fld>
            <a:endParaRPr lang="en-GB"/>
          </a:p>
        </p:txBody>
      </p:sp>
      <p:sp>
        <p:nvSpPr>
          <p:cNvPr id="4" name="Slide Image Placeholder 3">
            <a:extLst>
              <a:ext uri="{FF2B5EF4-FFF2-40B4-BE49-F238E27FC236}">
                <a16:creationId xmlns:a16="http://schemas.microsoft.com/office/drawing/2014/main" id="{24041BE2-B150-8180-CF4A-5FD452CC3E7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BB61012C-F88F-738C-074F-B43DC5BF3984}"/>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6" name="Footer Placeholder 5">
            <a:extLst>
              <a:ext uri="{FF2B5EF4-FFF2-40B4-BE49-F238E27FC236}">
                <a16:creationId xmlns:a16="http://schemas.microsoft.com/office/drawing/2014/main" id="{6FC9460F-A941-3051-DFFF-8F4AD6463F4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AFACDAB5-CE9F-56ED-32B8-B1C1A78CAED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7EBDEBEC-425D-4198-9BBB-E5B502C7A1A3}"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1B223C3-6762-186B-077D-CCE4C0274B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3A5EC2CC-0CCE-D140-AFC0-B321BBFD0B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D202D45E-934A-043A-D0AB-309719FB277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4759FB2-1926-430E-8374-4DE6B2D04010}" type="slidenum">
              <a:rPr lang="en-GB" altLang="en-US">
                <a:latin typeface="Calibri" panose="020F0502020204030204" pitchFamily="34" charset="0"/>
              </a:rPr>
              <a:pPr eaLnBrk="1" hangingPunct="1"/>
              <a:t>1</a:t>
            </a:fld>
            <a:endParaRPr lang="en-GB"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92F37BCB-A4FF-9F74-D885-EB2EBBCB96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02E66F11-2723-2E99-ED66-7C73B3015D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C8F37A5D-1CBD-3A5C-CEB2-4E397D81680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AA16AD5-9C69-4928-BA06-92BC3AA6E24A}" type="slidenum">
              <a:rPr lang="en-GB" altLang="en-US">
                <a:latin typeface="Calibri" panose="020F0502020204030204" pitchFamily="34" charset="0"/>
              </a:rPr>
              <a:pPr eaLnBrk="1" hangingPunct="1"/>
              <a:t>10</a:t>
            </a:fld>
            <a:endParaRPr lang="en-GB"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F0A15778-EF62-5672-8E9B-482BDC51AA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Rectangle 3">
            <a:extLst>
              <a:ext uri="{FF2B5EF4-FFF2-40B4-BE49-F238E27FC236}">
                <a16:creationId xmlns:a16="http://schemas.microsoft.com/office/drawing/2014/main" id="{D68B86D7-3708-D2E3-E356-C59341D07E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a:solidFill>
                  <a:srgbClr val="FFFFFF"/>
                </a:solidFill>
              </a:rPr>
              <a:t>* The Roma Persecution. Harold Tanner. 1996-2000 Patrin Web Journal. p4</a:t>
            </a:r>
          </a:p>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FBE8730D-D3AF-CDF5-17DD-8B8B3BE931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FF08B90F-4BA0-72C1-7356-A388BA233C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9D0D79D7-F034-31BE-3C62-B9F3DFDFBF5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7B1859B-CE99-4046-8C69-B73A402CFC43}" type="slidenum">
              <a:rPr lang="en-GB" altLang="en-US">
                <a:latin typeface="Calibri" panose="020F0502020204030204" pitchFamily="34" charset="0"/>
              </a:rPr>
              <a:pPr eaLnBrk="1" hangingPunct="1"/>
              <a:t>12</a:t>
            </a:fld>
            <a:endParaRPr lang="en-GB"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8FF2C68-7658-08A4-C00E-FD1BE03BA7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21E93EC8-B35D-45C7-3ADC-BA49FBDD4F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09D50E23-A99E-67AD-0BF2-33AC3CCC980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42C1395-91F2-42D7-A738-9B01C479D7DD}" type="slidenum">
              <a:rPr lang="en-GB" altLang="en-US">
                <a:latin typeface="Calibri" panose="020F0502020204030204" pitchFamily="34" charset="0"/>
              </a:rPr>
              <a:pPr eaLnBrk="1" hangingPunct="1"/>
              <a:t>13</a:t>
            </a:fld>
            <a:endParaRPr lang="en-GB"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440291FD-6E4C-9729-0169-513230A805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Rectangle 3">
            <a:extLst>
              <a:ext uri="{FF2B5EF4-FFF2-40B4-BE49-F238E27FC236}">
                <a16:creationId xmlns:a16="http://schemas.microsoft.com/office/drawing/2014/main" id="{9148F8C0-682D-3C6A-94DA-208E2769AC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700"/>
              <a:t>Winter Time, Memoirs of a German Sinto who survived Auschwitz.  University of Hertfordshire Press. 2004. </a:t>
            </a:r>
            <a:endParaRPr lang="en-US" altLang="en-US" sz="700"/>
          </a:p>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E93CCCE-F24F-77B6-FDEE-0A610964E9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A89F6A78-A44F-B9C3-E1F2-49F5E8AE77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6EC11FB9-3502-AD48-6E0B-C6AB662BC0A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4A12EC3-1D24-40B8-B1B0-597BEF442412}" type="slidenum">
              <a:rPr lang="en-GB" altLang="en-US">
                <a:latin typeface="Calibri" panose="020F0502020204030204" pitchFamily="34" charset="0"/>
              </a:rPr>
              <a:pPr eaLnBrk="1" hangingPunct="1"/>
              <a:t>16</a:t>
            </a:fld>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926A95C2-8FB7-2480-53B2-3114FDD48E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5F4C9464-2227-8350-0EC4-6A5424A036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FCDD4D15-9DA0-B2E8-7817-CA2C2A42FBF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0367571-9777-4ABC-901E-09FC91EEA776}" type="slidenum">
              <a:rPr lang="en-GB" altLang="en-US">
                <a:latin typeface="Calibri" panose="020F0502020204030204" pitchFamily="34" charset="0"/>
              </a:rPr>
              <a:pPr eaLnBrk="1" hangingPunct="1"/>
              <a:t>2</a:t>
            </a:fld>
            <a:endParaRPr lang="en-GB"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21D7E1E-62CC-1617-C797-D7BC03FED4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EAD2D08-BE8E-142C-ABD7-68A9DB79A0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DC04F23A-778B-9284-6C8E-8DCCAC9F29B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E9BB85-F0CF-4EB4-BF26-50B858D4DD7A}" type="slidenum">
              <a:rPr lang="en-GB" altLang="en-US">
                <a:latin typeface="Calibri" panose="020F0502020204030204" pitchFamily="34" charset="0"/>
              </a:rPr>
              <a:pPr eaLnBrk="1" hangingPunct="1"/>
              <a:t>3</a:t>
            </a:fld>
            <a:endParaRPr lang="en-GB"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98D0D55E-2CFC-B13C-5932-E601F83230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C26304A8-AB1D-CE06-8924-066AAFDB58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6B1BE2E1-F1E7-6027-22AB-8BA24BAF5D3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F94C0D-49CA-43C3-B13E-C971A4FB1C15}" type="slidenum">
              <a:rPr lang="en-GB" altLang="en-US">
                <a:latin typeface="Calibri" panose="020F0502020204030204" pitchFamily="34" charset="0"/>
              </a:rPr>
              <a:pPr eaLnBrk="1" hangingPunct="1"/>
              <a:t>4</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A36E9E3-D4F3-ABF6-81AB-3AC097412F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E177281-001D-6DAB-4D46-89BB9BB34B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5272A952-C6DE-B872-6F04-B594AACD9DD7}"/>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44BA2F9-52EB-4FBA-9D09-5A4E66F3157F}" type="slidenum">
              <a:rPr lang="en-GB" altLang="en-US">
                <a:latin typeface="Calibri" panose="020F0502020204030204" pitchFamily="34" charset="0"/>
              </a:rPr>
              <a:pPr eaLnBrk="1" hangingPunct="1"/>
              <a:t>5</a:t>
            </a:fld>
            <a:endParaRPr lang="en-GB"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EAD71303-D882-0E70-3E70-D620FD8C99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4A747319-3BA3-384E-EE92-4753219894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C4ACB4E0-8A35-F1A6-9737-5169AB549EE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7BBA9A-79BD-44F0-8E2F-374AAB4AD3FE}" type="slidenum">
              <a:rPr lang="en-GB" altLang="en-US">
                <a:latin typeface="Calibri" panose="020F0502020204030204" pitchFamily="34" charset="0"/>
              </a:rPr>
              <a:pPr eaLnBrk="1" hangingPunct="1"/>
              <a:t>6</a:t>
            </a:fld>
            <a:endParaRPr lang="en-GB"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9D4941CC-31A8-867D-F52B-DC602CAE34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4C2A2602-58F6-0D8D-0E44-60E103BFF7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C90FE8FC-E31D-A387-C2C6-C7F7FD03425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BBBFDD8-2A01-4128-B308-2AA54CAD6B26}" type="slidenum">
              <a:rPr lang="en-GB" altLang="en-US">
                <a:latin typeface="Calibri" panose="020F0502020204030204" pitchFamily="34" charset="0"/>
              </a:rPr>
              <a:pPr eaLnBrk="1" hangingPunct="1"/>
              <a:t>7</a:t>
            </a:fld>
            <a:endParaRPr lang="en-GB"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7B08A2C-D1A7-0EBE-B084-59E51949C8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342F74E1-D9DA-B91B-CC62-E90D0FFD01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BF350E94-E994-0F4E-E8E2-DEB1F01EE5B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7FB4653-BB5B-4391-8904-06828533C6DD}" type="slidenum">
              <a:rPr lang="en-GB" altLang="en-US">
                <a:latin typeface="Calibri" panose="020F0502020204030204" pitchFamily="34" charset="0"/>
              </a:rPr>
              <a:pPr eaLnBrk="1" hangingPunct="1"/>
              <a:t>8</a:t>
            </a:fld>
            <a:endParaRPr lang="en-GB"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8B2B2B49-71AD-0BEB-5DD8-4D5CBC7240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56605665-C005-5039-DFDF-A09FDB5C58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Slide Number Placeholder 3">
            <a:extLst>
              <a:ext uri="{FF2B5EF4-FFF2-40B4-BE49-F238E27FC236}">
                <a16:creationId xmlns:a16="http://schemas.microsoft.com/office/drawing/2014/main" id="{F3465915-61A8-64E9-ABD3-0457A8F7212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15D79EA-A160-43CC-9E09-6823A5D480CF}" type="slidenum">
              <a:rPr lang="en-GB" altLang="en-US">
                <a:latin typeface="Calibri" panose="020F0502020204030204" pitchFamily="34" charset="0"/>
              </a:rPr>
              <a:pPr eaLnBrk="1" hangingPunct="1"/>
              <a:t>9</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opsi.gov.uk/click-use/index.htm" TargetMode="External"/><Relationship Id="rId2" Type="http://schemas.openxmlformats.org/officeDocument/2006/relationships/hyperlink" Target="mailto:licensing@opsi.gov.uk" TargetMode="External"/><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3AA499D9-91A6-5679-36A4-2A722A1AF15F}"/>
              </a:ext>
            </a:extLst>
          </p:cNvPr>
          <p:cNvSpPr txBox="1">
            <a:spLocks/>
          </p:cNvSpPr>
          <p:nvPr/>
        </p:nvSpPr>
        <p:spPr>
          <a:xfrm>
            <a:off x="7624763" y="6664325"/>
            <a:ext cx="1090612" cy="193675"/>
          </a:xfrm>
          <a:prstGeom prst="rect">
            <a:avLst/>
          </a:prstGeom>
        </p:spPr>
        <p:txBody>
          <a:bodyPr/>
          <a:lstStyle/>
          <a:p>
            <a:pPr algn="r">
              <a:defRPr/>
            </a:pPr>
            <a:r>
              <a:rPr lang="en-GB" sz="600">
                <a:latin typeface="Arial" charset="0"/>
                <a:cs typeface="Arial" charset="0"/>
              </a:rPr>
              <a:t>© Crown copyright 2010</a:t>
            </a:r>
          </a:p>
        </p:txBody>
      </p:sp>
      <p:sp>
        <p:nvSpPr>
          <p:cNvPr id="3" name="Title 1">
            <a:extLst>
              <a:ext uri="{FF2B5EF4-FFF2-40B4-BE49-F238E27FC236}">
                <a16:creationId xmlns:a16="http://schemas.microsoft.com/office/drawing/2014/main" id="{455DC02E-ECB5-CBC5-67CD-4D49FB8150F7}"/>
              </a:ext>
            </a:extLst>
          </p:cNvPr>
          <p:cNvSpPr txBox="1">
            <a:spLocks/>
          </p:cNvSpPr>
          <p:nvPr/>
        </p:nvSpPr>
        <p:spPr>
          <a:xfrm>
            <a:off x="457200" y="785813"/>
            <a:ext cx="8229600" cy="631825"/>
          </a:xfrm>
          <a:prstGeom prst="rect">
            <a:avLst/>
          </a:prstGeom>
        </p:spPr>
        <p:txBody>
          <a:bodyPr>
            <a:normAutofit/>
          </a:bodyPr>
          <a:lstStyle>
            <a:lvl1pPr marL="0" marR="0" indent="0" algn="l" defTabSz="914400" rtl="0" eaLnBrk="0" fontAlgn="base" latinLnBrk="0" hangingPunct="0">
              <a:lnSpc>
                <a:spcPct val="100000"/>
              </a:lnSpc>
              <a:spcBef>
                <a:spcPct val="0"/>
              </a:spcBef>
              <a:spcAft>
                <a:spcPct val="0"/>
              </a:spcAft>
              <a:buClrTx/>
              <a:buSzTx/>
              <a:buFontTx/>
              <a:buNone/>
              <a:tabLst/>
              <a:defRPr sz="3600">
                <a:latin typeface="Arial" pitchFamily="34" charset="0"/>
                <a:cs typeface="Arial" pitchFamily="34" charset="0"/>
              </a:defRPr>
            </a:lvl1pPr>
          </a:lstStyle>
          <a:p>
            <a:pPr>
              <a:defRPr/>
            </a:pPr>
            <a:r>
              <a:rPr lang="en-US" sz="3200" b="1" dirty="0">
                <a:ea typeface="+mj-ea"/>
              </a:rPr>
              <a:t>Crown copyright</a:t>
            </a:r>
          </a:p>
        </p:txBody>
      </p:sp>
      <p:sp>
        <p:nvSpPr>
          <p:cNvPr id="4" name="Content Placeholder 2">
            <a:extLst>
              <a:ext uri="{FF2B5EF4-FFF2-40B4-BE49-F238E27FC236}">
                <a16:creationId xmlns:a16="http://schemas.microsoft.com/office/drawing/2014/main" id="{7F832831-F16F-A838-3A1A-81AAB04A2F53}"/>
              </a:ext>
            </a:extLst>
          </p:cNvPr>
          <p:cNvSpPr txBox="1">
            <a:spLocks/>
          </p:cNvSpPr>
          <p:nvPr/>
        </p:nvSpPr>
        <p:spPr>
          <a:xfrm>
            <a:off x="457200" y="1500188"/>
            <a:ext cx="8229600" cy="4572000"/>
          </a:xfrm>
          <a:prstGeom prst="rect">
            <a:avLst/>
          </a:prstGeom>
        </p:spPr>
        <p:txBody>
          <a:bodyPr>
            <a:normAutofit/>
          </a:bodyPr>
          <a:lstStyle>
            <a:lvl1pPr marL="342900" indent="-342900">
              <a:spcBef>
                <a:spcPct val="20000"/>
              </a:spcBef>
              <a:buFontTx/>
              <a:buNone/>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fontAlgn="auto">
              <a:spcAft>
                <a:spcPts val="0"/>
              </a:spcAft>
              <a:buFontTx/>
              <a:buChar char="•"/>
              <a:defRPr/>
            </a:pPr>
            <a:r>
              <a:rPr lang="en-GB" sz="1200" dirty="0"/>
              <a:t>The content of this publication may be reproduced for non-commercial research, education or training purposes provided that the material is acknowledged as Crown copyright, the publication title is specified, it is reproduced accurately and not used in a misleading context. </a:t>
            </a:r>
          </a:p>
          <a:p>
            <a:pPr fontAlgn="auto">
              <a:spcAft>
                <a:spcPts val="0"/>
              </a:spcAft>
              <a:buFontTx/>
              <a:buChar char="•"/>
              <a:defRPr/>
            </a:pPr>
            <a:r>
              <a:rPr lang="en-GB" sz="1200" dirty="0"/>
              <a:t>For any other use of this material please apply to OPSI for a Click-Use, PSI Licence, or by writing to:</a:t>
            </a:r>
          </a:p>
          <a:p>
            <a:pPr fontAlgn="auto">
              <a:spcAft>
                <a:spcPts val="0"/>
              </a:spcAft>
              <a:buFontTx/>
              <a:buChar char="•"/>
              <a:defRPr/>
            </a:pPr>
            <a:endParaRPr lang="en-GB" sz="1200" dirty="0"/>
          </a:p>
          <a:p>
            <a:pPr fontAlgn="auto">
              <a:spcAft>
                <a:spcPts val="0"/>
              </a:spcAft>
              <a:defRPr/>
            </a:pPr>
            <a:r>
              <a:rPr lang="en-GB" sz="1200" dirty="0"/>
              <a:t>	Office of Public Sector Information</a:t>
            </a:r>
          </a:p>
          <a:p>
            <a:pPr fontAlgn="auto">
              <a:spcAft>
                <a:spcPts val="0"/>
              </a:spcAft>
              <a:defRPr/>
            </a:pPr>
            <a:r>
              <a:rPr lang="en-GB" sz="1200" dirty="0"/>
              <a:t>	Information Policy Team</a:t>
            </a:r>
          </a:p>
          <a:p>
            <a:pPr fontAlgn="auto">
              <a:spcAft>
                <a:spcPts val="0"/>
              </a:spcAft>
              <a:defRPr/>
            </a:pPr>
            <a:r>
              <a:rPr lang="en-GB" sz="1200" dirty="0"/>
              <a:t>	National Archives</a:t>
            </a:r>
          </a:p>
          <a:p>
            <a:pPr fontAlgn="auto">
              <a:spcAft>
                <a:spcPts val="0"/>
              </a:spcAft>
              <a:defRPr/>
            </a:pPr>
            <a:r>
              <a:rPr lang="en-GB" sz="1200" dirty="0"/>
              <a:t>	Kew	</a:t>
            </a:r>
          </a:p>
          <a:p>
            <a:pPr fontAlgn="auto">
              <a:spcAft>
                <a:spcPts val="0"/>
              </a:spcAft>
              <a:defRPr/>
            </a:pPr>
            <a:r>
              <a:rPr lang="en-GB" sz="1200" dirty="0"/>
              <a:t>	Richmond</a:t>
            </a:r>
          </a:p>
          <a:p>
            <a:pPr fontAlgn="auto">
              <a:spcAft>
                <a:spcPts val="0"/>
              </a:spcAft>
              <a:defRPr/>
            </a:pPr>
            <a:r>
              <a:rPr lang="en-GB" sz="1200" dirty="0"/>
              <a:t>	Surrey</a:t>
            </a:r>
          </a:p>
          <a:p>
            <a:pPr fontAlgn="auto">
              <a:spcAft>
                <a:spcPts val="0"/>
              </a:spcAft>
              <a:defRPr/>
            </a:pPr>
            <a:r>
              <a:rPr lang="en-GB" sz="1200" dirty="0"/>
              <a:t>	TW9 4DU</a:t>
            </a:r>
          </a:p>
          <a:p>
            <a:pPr fontAlgn="auto">
              <a:spcAft>
                <a:spcPts val="0"/>
              </a:spcAft>
              <a:defRPr/>
            </a:pPr>
            <a:endParaRPr lang="en-GB" sz="1200" dirty="0"/>
          </a:p>
          <a:p>
            <a:pPr fontAlgn="auto">
              <a:spcAft>
                <a:spcPts val="0"/>
              </a:spcAft>
              <a:defRPr/>
            </a:pPr>
            <a:r>
              <a:rPr lang="en-GB" sz="1200" dirty="0"/>
              <a:t>	Email:   </a:t>
            </a:r>
            <a:r>
              <a:rPr lang="en-GB" sz="1200" dirty="0" err="1">
                <a:hlinkClick r:id="rId2"/>
              </a:rPr>
              <a:t>licensing@opsi.gov.uk</a:t>
            </a:r>
            <a:endParaRPr lang="en-GB" sz="1200" dirty="0"/>
          </a:p>
          <a:p>
            <a:pPr fontAlgn="auto">
              <a:spcAft>
                <a:spcPts val="0"/>
              </a:spcAft>
              <a:defRPr/>
            </a:pPr>
            <a:r>
              <a:rPr lang="en-GB" sz="1200" dirty="0"/>
              <a:t>	Web:    </a:t>
            </a:r>
            <a:r>
              <a:rPr lang="en-GB" sz="1200" dirty="0" err="1">
                <a:hlinkClick r:id="rId3"/>
              </a:rPr>
              <a:t>www.opsi.gov.uk/click-use/index.htm</a:t>
            </a:r>
            <a:endParaRPr lang="en-GB" sz="1200" dirty="0"/>
          </a:p>
          <a:p>
            <a:pPr fontAlgn="auto">
              <a:spcAft>
                <a:spcPts val="0"/>
              </a:spcAft>
              <a:defRPr/>
            </a:pPr>
            <a:endParaRPr lang="en-GB" sz="1200" dirty="0"/>
          </a:p>
          <a:p>
            <a:pPr fontAlgn="auto">
              <a:spcAft>
                <a:spcPts val="0"/>
              </a:spcAft>
              <a:buFontTx/>
              <a:buChar char="•"/>
              <a:defRPr/>
            </a:pPr>
            <a:r>
              <a:rPr lang="en-GB" sz="1200" dirty="0"/>
              <a:t>The permission to reproduce Crown copyright protected material does not extend to any material in this publication which is identified as being the copyright of a third party, or to Royal Arms and other departmental or agency logos, nor does it include the right to copy any photographic or moving images of children or adults in a way that removes the image or footage from its original context.</a:t>
            </a:r>
          </a:p>
        </p:txBody>
      </p:sp>
      <p:pic>
        <p:nvPicPr>
          <p:cNvPr id="5" name="Picture 5" descr="NS_Logo_4CP.gif">
            <a:extLst>
              <a:ext uri="{FF2B5EF4-FFF2-40B4-BE49-F238E27FC236}">
                <a16:creationId xmlns:a16="http://schemas.microsoft.com/office/drawing/2014/main" id="{D33D0C50-17FD-7119-A21D-98ABE4E93E4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00750" y="339725"/>
            <a:ext cx="271462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DCSF_logo.gif">
            <a:extLst>
              <a:ext uri="{FF2B5EF4-FFF2-40B4-BE49-F238E27FC236}">
                <a16:creationId xmlns:a16="http://schemas.microsoft.com/office/drawing/2014/main" id="{17A0AB85-D6C1-B7AD-507B-9AC8C9D60BF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8625" y="6334125"/>
            <a:ext cx="2357438"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a:extLst>
              <a:ext uri="{FF2B5EF4-FFF2-40B4-BE49-F238E27FC236}">
                <a16:creationId xmlns:a16="http://schemas.microsoft.com/office/drawing/2014/main" id="{6C7A4E97-54C9-715E-F271-0C8C90D7D714}"/>
              </a:ext>
            </a:extLst>
          </p:cNvPr>
          <p:cNvCxnSpPr/>
          <p:nvPr/>
        </p:nvCxnSpPr>
        <p:spPr>
          <a:xfrm rot="10800000">
            <a:off x="428625" y="714375"/>
            <a:ext cx="8286750" cy="0"/>
          </a:xfrm>
          <a:prstGeom prst="line">
            <a:avLst/>
          </a:prstGeom>
          <a:ln w="158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EA88808-CE69-DA21-74A2-4FCA85055BA4}"/>
              </a:ext>
            </a:extLst>
          </p:cNvPr>
          <p:cNvCxnSpPr/>
          <p:nvPr/>
        </p:nvCxnSpPr>
        <p:spPr>
          <a:xfrm rot="10800000">
            <a:off x="428625" y="6143625"/>
            <a:ext cx="8286750" cy="0"/>
          </a:xfrm>
          <a:prstGeom prst="line">
            <a:avLst/>
          </a:prstGeom>
          <a:ln w="158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9" name="Picture 11" descr="slide_number.gif">
            <a:extLst>
              <a:ext uri="{FF2B5EF4-FFF2-40B4-BE49-F238E27FC236}">
                <a16:creationId xmlns:a16="http://schemas.microsoft.com/office/drawing/2014/main" id="{8F47D92F-7568-F439-455E-0B771DE73BA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715250" y="6215063"/>
            <a:ext cx="1014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436F933B-9703-7E63-EDA6-E5C485DC8B5B}"/>
              </a:ext>
            </a:extLst>
          </p:cNvPr>
          <p:cNvSpPr txBox="1">
            <a:spLocks/>
          </p:cNvSpPr>
          <p:nvPr userDrawn="1"/>
        </p:nvSpPr>
        <p:spPr>
          <a:xfrm>
            <a:off x="5580063" y="6664325"/>
            <a:ext cx="1450975" cy="193675"/>
          </a:xfrm>
          <a:prstGeom prst="rect">
            <a:avLst/>
          </a:prstGeom>
        </p:spPr>
        <p:txBody>
          <a:bodyPr/>
          <a:lstStyle/>
          <a:p>
            <a:pPr algn="r">
              <a:defRPr/>
            </a:pPr>
            <a:r>
              <a:rPr lang="en-GB" sz="600">
                <a:latin typeface="Arial" charset="0"/>
                <a:cs typeface="Arial" charset="0"/>
              </a:rPr>
              <a:t>00988-2010PPT-EN-01</a:t>
            </a:r>
          </a:p>
        </p:txBody>
      </p:sp>
      <p:sp>
        <p:nvSpPr>
          <p:cNvPr id="11" name="Rectangle 14">
            <a:extLst>
              <a:ext uri="{FF2B5EF4-FFF2-40B4-BE49-F238E27FC236}">
                <a16:creationId xmlns:a16="http://schemas.microsoft.com/office/drawing/2014/main" id="{5666DFE4-6875-F24A-0620-BF9C7A9CD5BD}"/>
              </a:ext>
            </a:extLst>
          </p:cNvPr>
          <p:cNvSpPr>
            <a:spLocks noGrp="1" noChangeArrowheads="1"/>
          </p:cNvSpPr>
          <p:nvPr>
            <p:ph type="sldNum" sz="quarter" idx="10"/>
          </p:nvPr>
        </p:nvSpPr>
        <p:spPr bwMode="auto">
          <a:xfrm>
            <a:off x="7885113" y="6269038"/>
            <a:ext cx="693737" cy="4318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0" hangingPunct="0">
              <a:defRPr sz="1200">
                <a:solidFill>
                  <a:schemeClr val="bg1"/>
                </a:solidFill>
              </a:defRPr>
            </a:lvl1pPr>
          </a:lstStyle>
          <a:p>
            <a:fld id="{8270E9E2-5168-48E6-BE80-5C84CB332727}" type="slidenum">
              <a:rPr lang="en-GB" altLang="en-US"/>
              <a:pPr/>
              <a:t>‹#›</a:t>
            </a:fld>
            <a:endParaRPr lang="en-GB" altLang="en-US"/>
          </a:p>
        </p:txBody>
      </p:sp>
    </p:spTree>
    <p:extLst>
      <p:ext uri="{BB962C8B-B14F-4D97-AF65-F5344CB8AC3E}">
        <p14:creationId xmlns:p14="http://schemas.microsoft.com/office/powerpoint/2010/main" val="262970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C:\Documents and Settings\hennesseym\Desktop\New Powerpoint Template\purple_block.gif">
            <a:extLst>
              <a:ext uri="{FF2B5EF4-FFF2-40B4-BE49-F238E27FC236}">
                <a16:creationId xmlns:a16="http://schemas.microsoft.com/office/drawing/2014/main" id="{535A6EF4-5A42-FD67-A552-A1CDA21859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19188"/>
            <a:ext cx="8643938" cy="445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NS_Logo_4CP.gif">
            <a:extLst>
              <a:ext uri="{FF2B5EF4-FFF2-40B4-BE49-F238E27FC236}">
                <a16:creationId xmlns:a16="http://schemas.microsoft.com/office/drawing/2014/main" id="{83516FA2-3FD2-3CE1-7BB5-551017EF00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00750" y="339725"/>
            <a:ext cx="271462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DCSF_logo.gif">
            <a:extLst>
              <a:ext uri="{FF2B5EF4-FFF2-40B4-BE49-F238E27FC236}">
                <a16:creationId xmlns:a16="http://schemas.microsoft.com/office/drawing/2014/main" id="{1D44BE69-897F-1A2D-ADCE-F388F1C9FC4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5" y="6334125"/>
            <a:ext cx="2357438"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a:extLst>
              <a:ext uri="{FF2B5EF4-FFF2-40B4-BE49-F238E27FC236}">
                <a16:creationId xmlns:a16="http://schemas.microsoft.com/office/drawing/2014/main" id="{F8153E6E-816C-8595-3B9A-DEE3C77C9D18}"/>
              </a:ext>
            </a:extLst>
          </p:cNvPr>
          <p:cNvSpPr txBox="1">
            <a:spLocks/>
          </p:cNvSpPr>
          <p:nvPr/>
        </p:nvSpPr>
        <p:spPr>
          <a:xfrm>
            <a:off x="7624763" y="6664325"/>
            <a:ext cx="1090612" cy="193675"/>
          </a:xfrm>
          <a:prstGeom prst="rect">
            <a:avLst/>
          </a:prstGeom>
        </p:spPr>
        <p:txBody>
          <a:bodyPr/>
          <a:lstStyle/>
          <a:p>
            <a:pPr algn="r">
              <a:defRPr/>
            </a:pPr>
            <a:r>
              <a:rPr lang="en-GB" sz="600">
                <a:latin typeface="Arial" charset="0"/>
                <a:cs typeface="Arial" charset="0"/>
              </a:rPr>
              <a:t>© Crown copyright 2010</a:t>
            </a:r>
          </a:p>
        </p:txBody>
      </p:sp>
      <p:sp>
        <p:nvSpPr>
          <p:cNvPr id="8" name="Footer Placeholder 4">
            <a:extLst>
              <a:ext uri="{FF2B5EF4-FFF2-40B4-BE49-F238E27FC236}">
                <a16:creationId xmlns:a16="http://schemas.microsoft.com/office/drawing/2014/main" id="{9BC22544-FC19-D0BF-1B6A-D10CA5E08723}"/>
              </a:ext>
            </a:extLst>
          </p:cNvPr>
          <p:cNvSpPr txBox="1">
            <a:spLocks/>
          </p:cNvSpPr>
          <p:nvPr userDrawn="1"/>
        </p:nvSpPr>
        <p:spPr>
          <a:xfrm>
            <a:off x="5580063" y="6664325"/>
            <a:ext cx="1450975" cy="193675"/>
          </a:xfrm>
          <a:prstGeom prst="rect">
            <a:avLst/>
          </a:prstGeom>
        </p:spPr>
        <p:txBody>
          <a:bodyPr/>
          <a:lstStyle/>
          <a:p>
            <a:pPr algn="r">
              <a:defRPr/>
            </a:pPr>
            <a:r>
              <a:rPr lang="en-GB" sz="600">
                <a:latin typeface="Arial" charset="0"/>
                <a:cs typeface="Arial" charset="0"/>
              </a:rPr>
              <a:t>00988-2010PPT-EN-01</a:t>
            </a:r>
          </a:p>
        </p:txBody>
      </p:sp>
      <p:sp>
        <p:nvSpPr>
          <p:cNvPr id="2" name="Title 1"/>
          <p:cNvSpPr>
            <a:spLocks noGrp="1"/>
          </p:cNvSpPr>
          <p:nvPr>
            <p:ph type="ctrTitle"/>
          </p:nvPr>
        </p:nvSpPr>
        <p:spPr>
          <a:xfrm>
            <a:off x="214282" y="1785926"/>
            <a:ext cx="7500990" cy="1470025"/>
          </a:xfrm>
          <a:prstGeom prst="rect">
            <a:avLst/>
          </a:prstGeom>
        </p:spPr>
        <p:txBody>
          <a:bodyPr>
            <a:normAutofit/>
          </a:bodyPr>
          <a:lstStyle>
            <a:lvl1pPr>
              <a:defRPr sz="4000">
                <a:solidFill>
                  <a:schemeClr val="bg1"/>
                </a:solidFill>
                <a:latin typeface="Arial" pitchFamily="34" charset="0"/>
                <a:cs typeface="Arial"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214282" y="3286124"/>
            <a:ext cx="7500990" cy="714380"/>
          </a:xfrm>
          <a:prstGeom prst="rect">
            <a:avLst/>
          </a:prstGeom>
        </p:spPr>
        <p:txBody>
          <a:bodyPr>
            <a:normAutofit/>
          </a:bodyPr>
          <a:lstStyle>
            <a:lvl1pPr marL="0" indent="0" algn="ctr">
              <a:buNone/>
              <a:defRPr sz="2800">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265824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descr="NS_Logo_4CP.gif">
            <a:extLst>
              <a:ext uri="{FF2B5EF4-FFF2-40B4-BE49-F238E27FC236}">
                <a16:creationId xmlns:a16="http://schemas.microsoft.com/office/drawing/2014/main" id="{862F7C07-C7BF-DF9B-2451-67CCC9DFC3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00750" y="339725"/>
            <a:ext cx="271462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DCSF_logo.gif">
            <a:extLst>
              <a:ext uri="{FF2B5EF4-FFF2-40B4-BE49-F238E27FC236}">
                <a16:creationId xmlns:a16="http://schemas.microsoft.com/office/drawing/2014/main" id="{FA4C63E1-6467-4255-20D5-CB4D5382170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8625" y="6334125"/>
            <a:ext cx="2357438"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ABE8408A-BE65-D235-1ACB-A1E788038BB4}"/>
              </a:ext>
            </a:extLst>
          </p:cNvPr>
          <p:cNvCxnSpPr/>
          <p:nvPr/>
        </p:nvCxnSpPr>
        <p:spPr>
          <a:xfrm rot="10800000">
            <a:off x="428625" y="714375"/>
            <a:ext cx="8286750" cy="0"/>
          </a:xfrm>
          <a:prstGeom prst="line">
            <a:avLst/>
          </a:prstGeom>
          <a:ln w="158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D6AB3297-6B91-73B0-BB29-585B481E33E3}"/>
              </a:ext>
            </a:extLst>
          </p:cNvPr>
          <p:cNvCxnSpPr/>
          <p:nvPr/>
        </p:nvCxnSpPr>
        <p:spPr>
          <a:xfrm rot="10800000">
            <a:off x="428625" y="6143625"/>
            <a:ext cx="8286750" cy="0"/>
          </a:xfrm>
          <a:prstGeom prst="line">
            <a:avLst/>
          </a:prstGeom>
          <a:ln w="15875">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8" name="Picture 9" descr="slide_number.gif">
            <a:extLst>
              <a:ext uri="{FF2B5EF4-FFF2-40B4-BE49-F238E27FC236}">
                <a16:creationId xmlns:a16="http://schemas.microsoft.com/office/drawing/2014/main" id="{56F6640C-37DD-ABAF-0709-6F2A21822C7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15250" y="6215063"/>
            <a:ext cx="10144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Footer Placeholder 4">
            <a:extLst>
              <a:ext uri="{FF2B5EF4-FFF2-40B4-BE49-F238E27FC236}">
                <a16:creationId xmlns:a16="http://schemas.microsoft.com/office/drawing/2014/main" id="{FA87CE22-2E6B-A168-C3F9-A01256A0780C}"/>
              </a:ext>
            </a:extLst>
          </p:cNvPr>
          <p:cNvSpPr txBox="1">
            <a:spLocks/>
          </p:cNvSpPr>
          <p:nvPr/>
        </p:nvSpPr>
        <p:spPr>
          <a:xfrm>
            <a:off x="7624763" y="6664325"/>
            <a:ext cx="1090612" cy="193675"/>
          </a:xfrm>
          <a:prstGeom prst="rect">
            <a:avLst/>
          </a:prstGeom>
        </p:spPr>
        <p:txBody>
          <a:bodyPr/>
          <a:lstStyle/>
          <a:p>
            <a:pPr algn="r">
              <a:defRPr/>
            </a:pPr>
            <a:r>
              <a:rPr lang="en-GB" sz="600">
                <a:latin typeface="Arial" charset="0"/>
                <a:cs typeface="Arial" charset="0"/>
              </a:rPr>
              <a:t>© Crown copyright 2010</a:t>
            </a:r>
          </a:p>
        </p:txBody>
      </p:sp>
      <p:sp>
        <p:nvSpPr>
          <p:cNvPr id="10" name="Footer Placeholder 4">
            <a:extLst>
              <a:ext uri="{FF2B5EF4-FFF2-40B4-BE49-F238E27FC236}">
                <a16:creationId xmlns:a16="http://schemas.microsoft.com/office/drawing/2014/main" id="{D74CCA10-B87F-4878-6797-8FE239A110B8}"/>
              </a:ext>
            </a:extLst>
          </p:cNvPr>
          <p:cNvSpPr txBox="1">
            <a:spLocks/>
          </p:cNvSpPr>
          <p:nvPr userDrawn="1"/>
        </p:nvSpPr>
        <p:spPr>
          <a:xfrm>
            <a:off x="5580063" y="6664325"/>
            <a:ext cx="1450975" cy="193675"/>
          </a:xfrm>
          <a:prstGeom prst="rect">
            <a:avLst/>
          </a:prstGeom>
        </p:spPr>
        <p:txBody>
          <a:bodyPr/>
          <a:lstStyle/>
          <a:p>
            <a:pPr algn="r">
              <a:defRPr/>
            </a:pPr>
            <a:r>
              <a:rPr lang="en-GB" sz="600">
                <a:latin typeface="Arial" charset="0"/>
                <a:cs typeface="Arial" charset="0"/>
              </a:rPr>
              <a:t>00988-2010PPT-EN-01</a:t>
            </a:r>
          </a:p>
        </p:txBody>
      </p:sp>
      <p:sp>
        <p:nvSpPr>
          <p:cNvPr id="2" name="Title 1"/>
          <p:cNvSpPr>
            <a:spLocks noGrp="1"/>
          </p:cNvSpPr>
          <p:nvPr>
            <p:ph type="title"/>
          </p:nvPr>
        </p:nvSpPr>
        <p:spPr>
          <a:xfrm>
            <a:off x="457200" y="785794"/>
            <a:ext cx="8229600" cy="631844"/>
          </a:xfrm>
          <a:prstGeom prst="rect">
            <a:avLst/>
          </a:prstGeom>
        </p:spPr>
        <p:txBody>
          <a:bodyPr>
            <a:normAutofit/>
          </a:bodyPr>
          <a:lstStyle>
            <a:lvl1pPr algn="l">
              <a:defRPr sz="3600">
                <a:latin typeface="Arial" pitchFamily="34" charset="0"/>
                <a:cs typeface="Arial"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500174"/>
            <a:ext cx="8229600" cy="4572032"/>
          </a:xfrm>
          <a:prstGeom prst="rect">
            <a:avLst/>
          </a:prstGeo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Slide Number Placeholder 10">
            <a:extLst>
              <a:ext uri="{FF2B5EF4-FFF2-40B4-BE49-F238E27FC236}">
                <a16:creationId xmlns:a16="http://schemas.microsoft.com/office/drawing/2014/main" id="{F90CB1A7-944E-2DF2-881E-E82D05D4CF52}"/>
              </a:ext>
            </a:extLst>
          </p:cNvPr>
          <p:cNvSpPr>
            <a:spLocks noGrp="1" noChangeArrowheads="1"/>
          </p:cNvSpPr>
          <p:nvPr>
            <p:ph type="sldNum" sz="quarter" idx="10"/>
          </p:nvPr>
        </p:nvSpPr>
        <p:spPr/>
        <p:txBody>
          <a:bodyPr/>
          <a:lstStyle>
            <a:lvl1pPr>
              <a:defRPr/>
            </a:lvl1pPr>
          </a:lstStyle>
          <a:p>
            <a:fld id="{593D0D49-91D6-492E-B4BF-8E952120C9C1}" type="slidenum">
              <a:rPr lang="en-GB" altLang="en-US"/>
              <a:pPr/>
              <a:t>‹#›</a:t>
            </a:fld>
            <a:endParaRPr lang="en-GB" altLang="en-US"/>
          </a:p>
        </p:txBody>
      </p:sp>
    </p:spTree>
    <p:extLst>
      <p:ext uri="{BB962C8B-B14F-4D97-AF65-F5344CB8AC3E}">
        <p14:creationId xmlns:p14="http://schemas.microsoft.com/office/powerpoint/2010/main" val="22621154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5" descr="NS_Logo_4CP.gif">
            <a:extLst>
              <a:ext uri="{FF2B5EF4-FFF2-40B4-BE49-F238E27FC236}">
                <a16:creationId xmlns:a16="http://schemas.microsoft.com/office/drawing/2014/main" id="{6D89D2F9-A73D-EBBB-C316-CD5E447FE7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00750" y="339725"/>
            <a:ext cx="2714625"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descr="DCSF_logo.gif">
            <a:extLst>
              <a:ext uri="{FF2B5EF4-FFF2-40B4-BE49-F238E27FC236}">
                <a16:creationId xmlns:a16="http://schemas.microsoft.com/office/drawing/2014/main" id="{A5BCE7AB-2A49-7F7E-A3CD-4F3270A23AB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8625" y="6334125"/>
            <a:ext cx="2357438"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52A52BA6-F6D6-FDE6-01AB-460A2C32EA9F}"/>
              </a:ext>
            </a:extLst>
          </p:cNvPr>
          <p:cNvSpPr txBox="1"/>
          <p:nvPr userDrawn="1">
            <p:extLst>
              <p:ext uri="{1162E1C5-73C7-4A58-AE30-91384D911F3F}">
                <p184:classification xmlns:p184="http://schemas.microsoft.com/office/powerpoint/2018/4/main" val="ftr"/>
              </p:ext>
            </p:extLst>
          </p:nvPr>
        </p:nvSpPr>
        <p:spPr>
          <a:xfrm>
            <a:off x="63500" y="6642100"/>
            <a:ext cx="88328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Private: Information that contains a small amount of sensitive data which is essential to communicate with an individual but doesn’t require to be sent via secure methods.</a:t>
            </a:r>
          </a:p>
        </p:txBody>
      </p:sp>
    </p:spTree>
  </p:cSld>
  <p:clrMap bg1="lt1" tx1="dk1" bg2="lt2" tx2="dk2" accent1="accent1" accent2="accent2" accent3="accent3" accent4="accent4" accent5="accent5" accent6="accent6" hlink="hlink" folHlink="folHlink"/>
  <p:sldLayoutIdLst>
    <p:sldLayoutId id="2147483699"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9">
            <a:extLst>
              <a:ext uri="{FF2B5EF4-FFF2-40B4-BE49-F238E27FC236}">
                <a16:creationId xmlns:a16="http://schemas.microsoft.com/office/drawing/2014/main" id="{3FA34E84-E9A8-F506-6AE3-A80B56A93636}"/>
              </a:ext>
            </a:extLst>
          </p:cNvPr>
          <p:cNvSpPr>
            <a:spLocks noGrp="1" noChangeArrowheads="1"/>
          </p:cNvSpPr>
          <p:nvPr>
            <p:ph type="title"/>
          </p:nvPr>
        </p:nvSpPr>
        <p:spPr bwMode="auto">
          <a:xfrm>
            <a:off x="457200" y="765175"/>
            <a:ext cx="8229600"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2051" name="Rectangle 10">
            <a:extLst>
              <a:ext uri="{FF2B5EF4-FFF2-40B4-BE49-F238E27FC236}">
                <a16:creationId xmlns:a16="http://schemas.microsoft.com/office/drawing/2014/main" id="{89EB356F-B8FE-E9E3-F38A-EA3EA313ABBE}"/>
              </a:ext>
            </a:extLst>
          </p:cNvPr>
          <p:cNvSpPr>
            <a:spLocks noGrp="1" noChangeArrowheads="1"/>
          </p:cNvSpPr>
          <p:nvPr>
            <p:ph type="body" idx="1"/>
          </p:nvPr>
        </p:nvSpPr>
        <p:spPr bwMode="auto">
          <a:xfrm>
            <a:off x="457200" y="1484313"/>
            <a:ext cx="8229600"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7" name="Rectangle 11">
            <a:extLst>
              <a:ext uri="{FF2B5EF4-FFF2-40B4-BE49-F238E27FC236}">
                <a16:creationId xmlns:a16="http://schemas.microsoft.com/office/drawing/2014/main" id="{78D2A1FD-1A4D-8868-DE3C-257098E48220}"/>
              </a:ext>
            </a:extLst>
          </p:cNvPr>
          <p:cNvSpPr>
            <a:spLocks noGrp="1" noChangeArrowheads="1"/>
          </p:cNvSpPr>
          <p:nvPr>
            <p:ph type="sldNum" sz="quarter" idx="4"/>
          </p:nvPr>
        </p:nvSpPr>
        <p:spPr bwMode="auto">
          <a:xfrm>
            <a:off x="7885113" y="6278563"/>
            <a:ext cx="6937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a:solidFill>
                  <a:schemeClr val="bg1"/>
                </a:solidFill>
              </a:defRPr>
            </a:lvl1pPr>
          </a:lstStyle>
          <a:p>
            <a:fld id="{ED1495BE-FD7A-4CD3-8CAF-EF13F59E5946}" type="slidenum">
              <a:rPr lang="en-GB" altLang="en-US"/>
              <a:pPr/>
              <a:t>‹#›</a:t>
            </a:fld>
            <a:endParaRPr lang="en-GB" altLang="en-US"/>
          </a:p>
        </p:txBody>
      </p:sp>
      <p:sp>
        <p:nvSpPr>
          <p:cNvPr id="3" name="TextBox 2">
            <a:extLst>
              <a:ext uri="{FF2B5EF4-FFF2-40B4-BE49-F238E27FC236}">
                <a16:creationId xmlns:a16="http://schemas.microsoft.com/office/drawing/2014/main" id="{861F3C54-F1AA-76C2-DC49-863853F4A8A5}"/>
              </a:ext>
            </a:extLst>
          </p:cNvPr>
          <p:cNvSpPr txBox="1"/>
          <p:nvPr userDrawn="1">
            <p:extLst>
              <p:ext uri="{1162E1C5-73C7-4A58-AE30-91384D911F3F}">
                <p184:classification xmlns:p184="http://schemas.microsoft.com/office/powerpoint/2018/4/main" val="ftr"/>
              </p:ext>
            </p:extLst>
          </p:nvPr>
        </p:nvSpPr>
        <p:spPr>
          <a:xfrm>
            <a:off x="63500" y="6642100"/>
            <a:ext cx="88328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Private: Information that contains a small amount of sensitive data which is essential to communicate with an individual but doesn’t require to be sent via secure methods.</a:t>
            </a: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Lst>
  <p:hf hdr="0" dt="0"/>
  <p:txStyles>
    <p:titleStyle>
      <a:lvl1pPr algn="l" rtl="0" eaLnBrk="0" fontAlgn="base" hangingPunct="0">
        <a:spcBef>
          <a:spcPct val="0"/>
        </a:spcBef>
        <a:spcAft>
          <a:spcPct val="0"/>
        </a:spcAft>
        <a:defRPr sz="3200" kern="1200">
          <a:solidFill>
            <a:schemeClr val="tx1"/>
          </a:solidFill>
          <a:latin typeface="+mj-lt"/>
          <a:ea typeface="+mj-ea"/>
          <a:cs typeface="+mj-cs"/>
        </a:defRPr>
      </a:lvl1pPr>
      <a:lvl2pPr algn="l" rtl="0" eaLnBrk="0" fontAlgn="base" hangingPunct="0">
        <a:spcBef>
          <a:spcPct val="0"/>
        </a:spcBef>
        <a:spcAft>
          <a:spcPct val="0"/>
        </a:spcAft>
        <a:defRPr sz="3200">
          <a:solidFill>
            <a:schemeClr val="tx1"/>
          </a:solidFill>
          <a:latin typeface="Arial" charset="0"/>
          <a:cs typeface="Arial" charset="0"/>
        </a:defRPr>
      </a:lvl2pPr>
      <a:lvl3pPr algn="l" rtl="0" eaLnBrk="0" fontAlgn="base" hangingPunct="0">
        <a:spcBef>
          <a:spcPct val="0"/>
        </a:spcBef>
        <a:spcAft>
          <a:spcPct val="0"/>
        </a:spcAft>
        <a:defRPr sz="3200">
          <a:solidFill>
            <a:schemeClr val="tx1"/>
          </a:solidFill>
          <a:latin typeface="Arial" charset="0"/>
          <a:cs typeface="Arial" charset="0"/>
        </a:defRPr>
      </a:lvl3pPr>
      <a:lvl4pPr algn="l" rtl="0" eaLnBrk="0" fontAlgn="base" hangingPunct="0">
        <a:spcBef>
          <a:spcPct val="0"/>
        </a:spcBef>
        <a:spcAft>
          <a:spcPct val="0"/>
        </a:spcAft>
        <a:defRPr sz="3200">
          <a:solidFill>
            <a:schemeClr val="tx1"/>
          </a:solidFill>
          <a:latin typeface="Arial" charset="0"/>
          <a:cs typeface="Arial" charset="0"/>
        </a:defRPr>
      </a:lvl4pPr>
      <a:lvl5pPr algn="l" rtl="0" eaLnBrk="0" fontAlgn="base" hangingPunct="0">
        <a:spcBef>
          <a:spcPct val="0"/>
        </a:spcBef>
        <a:spcAft>
          <a:spcPct val="0"/>
        </a:spcAft>
        <a:defRPr sz="3200">
          <a:solidFill>
            <a:schemeClr val="tx1"/>
          </a:solidFill>
          <a:latin typeface="Arial" charset="0"/>
          <a:cs typeface="Arial" charset="0"/>
        </a:defRPr>
      </a:lvl5pPr>
      <a:lvl6pPr marL="457200" algn="ctr" rtl="0" fontAlgn="base">
        <a:spcBef>
          <a:spcPct val="0"/>
        </a:spcBef>
        <a:spcAft>
          <a:spcPct val="0"/>
        </a:spcAft>
        <a:defRPr sz="4000">
          <a:solidFill>
            <a:schemeClr val="tx1"/>
          </a:solidFill>
          <a:latin typeface="Arial" charset="0"/>
          <a:cs typeface="Arial" charset="0"/>
        </a:defRPr>
      </a:lvl6pPr>
      <a:lvl7pPr marL="914400" algn="ctr" rtl="0" fontAlgn="base">
        <a:spcBef>
          <a:spcPct val="0"/>
        </a:spcBef>
        <a:spcAft>
          <a:spcPct val="0"/>
        </a:spcAft>
        <a:defRPr sz="4000">
          <a:solidFill>
            <a:schemeClr val="tx1"/>
          </a:solidFill>
          <a:latin typeface="Arial" charset="0"/>
          <a:cs typeface="Arial" charset="0"/>
        </a:defRPr>
      </a:lvl7pPr>
      <a:lvl8pPr marL="1371600" algn="ctr" rtl="0" fontAlgn="base">
        <a:spcBef>
          <a:spcPct val="0"/>
        </a:spcBef>
        <a:spcAft>
          <a:spcPct val="0"/>
        </a:spcAft>
        <a:defRPr sz="4000">
          <a:solidFill>
            <a:schemeClr val="tx1"/>
          </a:solidFill>
          <a:latin typeface="Arial" charset="0"/>
          <a:cs typeface="Arial" charset="0"/>
        </a:defRPr>
      </a:lvl8pPr>
      <a:lvl9pPr marL="1828800" algn="ctr" rtl="0" fontAlgn="base">
        <a:spcBef>
          <a:spcPct val="0"/>
        </a:spcBef>
        <a:spcAft>
          <a:spcPct val="0"/>
        </a:spcAft>
        <a:defRPr sz="40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iearn.org/hgp/aeti/aeti-1997/roma-in-holocaust.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FB778BFD-A4A2-8883-E46B-DCF8D097962A}"/>
              </a:ext>
            </a:extLst>
          </p:cNvPr>
          <p:cNvSpPr>
            <a:spLocks noGrp="1"/>
          </p:cNvSpPr>
          <p:nvPr>
            <p:ph type="ctrTitle"/>
          </p:nvPr>
        </p:nvSpPr>
        <p:spPr>
          <a:xfrm>
            <a:off x="214313" y="1785938"/>
            <a:ext cx="7500937" cy="1470025"/>
          </a:xfrm>
        </p:spPr>
        <p:txBody>
          <a:bodyPr/>
          <a:lstStyle/>
          <a:p>
            <a:pPr eaLnBrk="1" hangingPunct="1"/>
            <a:r>
              <a:rPr lang="en-GB" altLang="en-US" sz="3200"/>
              <a:t>Gypsies and the Holocaust</a:t>
            </a:r>
            <a:endParaRPr lang="en-US" altLang="en-US"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1">
            <a:extLst>
              <a:ext uri="{FF2B5EF4-FFF2-40B4-BE49-F238E27FC236}">
                <a16:creationId xmlns:a16="http://schemas.microsoft.com/office/drawing/2014/main" id="{A2F0B6AD-6F01-D35F-DCBE-9B2ACF33D765}"/>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A488EA-87CA-4005-9E58-710B13EC3048}" type="slidenum">
              <a:rPr lang="en-GB" altLang="en-US">
                <a:solidFill>
                  <a:schemeClr val="bg1"/>
                </a:solidFill>
              </a:rPr>
              <a:pPr/>
              <a:t>10</a:t>
            </a:fld>
            <a:endParaRPr lang="en-GB" altLang="en-US">
              <a:solidFill>
                <a:schemeClr val="bg1"/>
              </a:solidFill>
            </a:endParaRPr>
          </a:p>
        </p:txBody>
      </p:sp>
      <p:sp>
        <p:nvSpPr>
          <p:cNvPr id="15363" name="Rectangle 1026">
            <a:extLst>
              <a:ext uri="{FF2B5EF4-FFF2-40B4-BE49-F238E27FC236}">
                <a16:creationId xmlns:a16="http://schemas.microsoft.com/office/drawing/2014/main" id="{126EB0E9-F265-86AF-3506-82EC9595BAC8}"/>
              </a:ext>
            </a:extLst>
          </p:cNvPr>
          <p:cNvSpPr>
            <a:spLocks noGrp="1" noChangeArrowheads="1"/>
          </p:cNvSpPr>
          <p:nvPr>
            <p:ph type="title" idx="4294967295"/>
          </p:nvPr>
        </p:nvSpPr>
        <p:spPr/>
        <p:txBody>
          <a:bodyPr/>
          <a:lstStyle/>
          <a:p>
            <a:pPr eaLnBrk="1" hangingPunct="1"/>
            <a:r>
              <a:rPr lang="en-GB" altLang="en-US" sz="2400" b="1"/>
              <a:t>Resistance in the concentration camps</a:t>
            </a:r>
            <a:endParaRPr lang="en-US" altLang="en-US" sz="2400" b="1"/>
          </a:p>
        </p:txBody>
      </p:sp>
      <p:sp>
        <p:nvSpPr>
          <p:cNvPr id="21507" name="Rectangle 1027">
            <a:extLst>
              <a:ext uri="{FF2B5EF4-FFF2-40B4-BE49-F238E27FC236}">
                <a16:creationId xmlns:a16="http://schemas.microsoft.com/office/drawing/2014/main" id="{B07A9CA2-567F-AC1F-A27B-3CF2EF158A0E}"/>
              </a:ext>
            </a:extLst>
          </p:cNvPr>
          <p:cNvSpPr>
            <a:spLocks noGrp="1" noChangeArrowheads="1"/>
          </p:cNvSpPr>
          <p:nvPr>
            <p:ph type="body" idx="4294967295"/>
          </p:nvPr>
        </p:nvSpPr>
        <p:spPr/>
        <p:txBody>
          <a:bodyPr/>
          <a:lstStyle/>
          <a:p>
            <a:pPr eaLnBrk="1" hangingPunct="1">
              <a:buFont typeface="Arial" charset="0"/>
              <a:buNone/>
              <a:defRPr/>
            </a:pPr>
            <a:r>
              <a:rPr lang="en-GB" sz="2000" dirty="0"/>
              <a:t>	In May 1944, over 100 Roma men were ordered out of the barracks at the Auschwitz family camp by the SS guards, probably with the gas chamber as their final destination.</a:t>
            </a:r>
          </a:p>
          <a:p>
            <a:pPr eaLnBrk="1" hangingPunct="1">
              <a:buFont typeface="Arial" charset="0"/>
              <a:buNone/>
              <a:defRPr/>
            </a:pPr>
            <a:r>
              <a:rPr lang="en-GB" sz="2000" dirty="0"/>
              <a:t>	</a:t>
            </a:r>
          </a:p>
          <a:p>
            <a:pPr eaLnBrk="1" hangingPunct="1">
              <a:buFont typeface="Arial" charset="0"/>
              <a:buNone/>
              <a:defRPr/>
            </a:pPr>
            <a:r>
              <a:rPr lang="en-GB" sz="2000" dirty="0"/>
              <a:t>	They refused and armed themselves with knives and axes, following a stand-off the SS guards withdrew</a:t>
            </a:r>
            <a:r>
              <a:rPr lang="en-GB" sz="2000" dirty="0">
                <a:effectLst>
                  <a:outerShdw blurRad="38100" dist="38100" dir="2700000" algn="tl">
                    <a:srgbClr val="C0C0C0"/>
                  </a:outerShdw>
                </a:effectLst>
              </a:rPr>
              <a:t>.</a:t>
            </a:r>
            <a:r>
              <a:rPr lang="en-GB" dirty="0"/>
              <a:t>  </a:t>
            </a:r>
            <a:endParaRPr lang="en-US" dirty="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11">
            <a:extLst>
              <a:ext uri="{FF2B5EF4-FFF2-40B4-BE49-F238E27FC236}">
                <a16:creationId xmlns:a16="http://schemas.microsoft.com/office/drawing/2014/main" id="{02E1D293-3200-B386-AE4C-66C3AF8E4B9F}"/>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C7A4522-130D-49FC-9DF5-2F4F57B62527}" type="slidenum">
              <a:rPr lang="en-GB" altLang="en-US">
                <a:solidFill>
                  <a:schemeClr val="bg1"/>
                </a:solidFill>
              </a:rPr>
              <a:pPr/>
              <a:t>11</a:t>
            </a:fld>
            <a:endParaRPr lang="en-GB" altLang="en-US">
              <a:solidFill>
                <a:schemeClr val="bg1"/>
              </a:solidFill>
            </a:endParaRPr>
          </a:p>
        </p:txBody>
      </p:sp>
      <p:pic>
        <p:nvPicPr>
          <p:cNvPr id="16387" name="Picture 9" descr="Picture1">
            <a:extLst>
              <a:ext uri="{FF2B5EF4-FFF2-40B4-BE49-F238E27FC236}">
                <a16:creationId xmlns:a16="http://schemas.microsoft.com/office/drawing/2014/main" id="{66860492-29E6-C7E6-342D-1349C3F4580A}"/>
              </a:ext>
            </a:extLst>
          </p:cNvPr>
          <p:cNvPicPr>
            <a:picLocks noChangeAspect="1" noChangeArrowheads="1"/>
          </p:cNvPicPr>
          <p:nvPr/>
        </p:nvPicPr>
        <p:blipFill>
          <a:blip r:embed="rId3">
            <a:lum bright="-18000" contrast="2000"/>
            <a:extLst>
              <a:ext uri="{28A0092B-C50C-407E-A947-70E740481C1C}">
                <a14:useLocalDpi xmlns:a14="http://schemas.microsoft.com/office/drawing/2010/main" val="0"/>
              </a:ext>
            </a:extLst>
          </a:blip>
          <a:srcRect b="1199"/>
          <a:stretch>
            <a:fillRect/>
          </a:stretch>
        </p:blipFill>
        <p:spPr bwMode="auto">
          <a:xfrm>
            <a:off x="0" y="0"/>
            <a:ext cx="9180513"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2">
            <a:extLst>
              <a:ext uri="{FF2B5EF4-FFF2-40B4-BE49-F238E27FC236}">
                <a16:creationId xmlns:a16="http://schemas.microsoft.com/office/drawing/2014/main" id="{27EA2951-E055-3784-BE8B-0701E641124A}"/>
              </a:ext>
            </a:extLst>
          </p:cNvPr>
          <p:cNvSpPr>
            <a:spLocks noChangeArrowheads="1"/>
          </p:cNvSpPr>
          <p:nvPr/>
        </p:nvSpPr>
        <p:spPr bwMode="auto">
          <a:xfrm>
            <a:off x="357188" y="476250"/>
            <a:ext cx="86106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3200" b="1">
                <a:solidFill>
                  <a:schemeClr val="bg1"/>
                </a:solidFill>
              </a:rPr>
              <a:t>Porrajmos – The Gypsy Holocaust</a:t>
            </a:r>
          </a:p>
        </p:txBody>
      </p:sp>
      <p:sp>
        <p:nvSpPr>
          <p:cNvPr id="16389" name="Rectangle 4">
            <a:extLst>
              <a:ext uri="{FF2B5EF4-FFF2-40B4-BE49-F238E27FC236}">
                <a16:creationId xmlns:a16="http://schemas.microsoft.com/office/drawing/2014/main" id="{B5061332-3B6C-28B9-18ED-D337E57D78A3}"/>
              </a:ext>
            </a:extLst>
          </p:cNvPr>
          <p:cNvSpPr>
            <a:spLocks noChangeArrowheads="1"/>
          </p:cNvSpPr>
          <p:nvPr/>
        </p:nvSpPr>
        <p:spPr bwMode="auto">
          <a:xfrm>
            <a:off x="323850" y="1320800"/>
            <a:ext cx="8569325" cy="513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20000"/>
              </a:spcBef>
              <a:buFont typeface="Arial" panose="020B0604020202020204" pitchFamily="34" charset="0"/>
              <a:buNone/>
            </a:pPr>
            <a:r>
              <a:rPr lang="en-GB" altLang="en-US" sz="2200" b="1">
                <a:solidFill>
                  <a:schemeClr val="bg1"/>
                </a:solidFill>
              </a:rPr>
              <a:t>Roma have named the Holocaust, Porrajmos, which translates as the Great Devouring.</a:t>
            </a:r>
          </a:p>
          <a:p>
            <a:pPr algn="ctr" eaLnBrk="1" hangingPunct="1">
              <a:lnSpc>
                <a:spcPct val="90000"/>
              </a:lnSpc>
              <a:spcBef>
                <a:spcPct val="20000"/>
              </a:spcBef>
              <a:buFont typeface="Arial" panose="020B0604020202020204" pitchFamily="34" charset="0"/>
              <a:buNone/>
            </a:pPr>
            <a:endParaRPr lang="en-GB" altLang="en-US" sz="2200" b="1">
              <a:solidFill>
                <a:schemeClr val="bg1"/>
              </a:solidFill>
            </a:endParaRPr>
          </a:p>
          <a:p>
            <a:pPr algn="ctr" eaLnBrk="1" hangingPunct="1">
              <a:lnSpc>
                <a:spcPct val="90000"/>
              </a:lnSpc>
              <a:spcBef>
                <a:spcPct val="20000"/>
              </a:spcBef>
              <a:buFont typeface="Arial" panose="020B0604020202020204" pitchFamily="34" charset="0"/>
              <a:buNone/>
            </a:pPr>
            <a:r>
              <a:rPr lang="en-GB" altLang="en-US" sz="2200" b="1">
                <a:solidFill>
                  <a:schemeClr val="bg1"/>
                </a:solidFill>
              </a:rPr>
              <a:t>The total number of Roma killed by the Nazis will never be known due to the destruction of records and the chaos in the formerly occupied countries at the end of the war.  Estimates range from 25,000 to 1.5 million or 50% of all European Roma.*  </a:t>
            </a:r>
          </a:p>
          <a:p>
            <a:pPr algn="ctr" eaLnBrk="1" hangingPunct="1">
              <a:lnSpc>
                <a:spcPct val="90000"/>
              </a:lnSpc>
              <a:spcBef>
                <a:spcPct val="20000"/>
              </a:spcBef>
              <a:buFont typeface="Arial" panose="020B0604020202020204" pitchFamily="34" charset="0"/>
              <a:buNone/>
            </a:pPr>
            <a:endParaRPr lang="en-GB" altLang="en-US" sz="2200" b="1">
              <a:solidFill>
                <a:schemeClr val="bg1"/>
              </a:solidFill>
            </a:endParaRPr>
          </a:p>
          <a:p>
            <a:pPr algn="ctr" eaLnBrk="1" hangingPunct="1">
              <a:lnSpc>
                <a:spcPct val="90000"/>
              </a:lnSpc>
              <a:spcBef>
                <a:spcPct val="20000"/>
              </a:spcBef>
              <a:buFont typeface="Arial" panose="020B0604020202020204" pitchFamily="34" charset="0"/>
              <a:buNone/>
            </a:pPr>
            <a:r>
              <a:rPr lang="en-GB" altLang="en-US" sz="2200" b="1">
                <a:solidFill>
                  <a:schemeClr val="bg1"/>
                </a:solidFill>
              </a:rPr>
              <a:t>In Auschwitz a recorded 16,000 Roma were reduced to 4,000 by August 1944.*</a:t>
            </a:r>
          </a:p>
          <a:p>
            <a:pPr algn="ctr" eaLnBrk="1" hangingPunct="1">
              <a:lnSpc>
                <a:spcPct val="90000"/>
              </a:lnSpc>
              <a:spcBef>
                <a:spcPct val="20000"/>
              </a:spcBef>
              <a:buFont typeface="Arial" panose="020B0604020202020204" pitchFamily="34" charset="0"/>
              <a:buNone/>
            </a:pPr>
            <a:endParaRPr lang="en-GB" altLang="en-US" sz="2200" b="1">
              <a:solidFill>
                <a:schemeClr val="bg1"/>
              </a:solidFill>
            </a:endParaRPr>
          </a:p>
          <a:p>
            <a:pPr algn="ctr" eaLnBrk="1" hangingPunct="1">
              <a:lnSpc>
                <a:spcPct val="90000"/>
              </a:lnSpc>
              <a:spcBef>
                <a:spcPct val="20000"/>
              </a:spcBef>
              <a:buFont typeface="Arial" panose="020B0604020202020204" pitchFamily="34" charset="0"/>
              <a:buNone/>
            </a:pPr>
            <a:r>
              <a:rPr lang="en-GB" altLang="en-US" sz="2200" b="1">
                <a:solidFill>
                  <a:schemeClr val="bg1"/>
                </a:solidFill>
              </a:rPr>
              <a:t>Indeed, by 1941, Nazi documentation omitted Roma from legislation because the Nazis thought the group would soon be wiped out.</a:t>
            </a:r>
          </a:p>
        </p:txBody>
      </p:sp>
      <p:sp>
        <p:nvSpPr>
          <p:cNvPr id="16390" name="Rectangle 13">
            <a:extLst>
              <a:ext uri="{FF2B5EF4-FFF2-40B4-BE49-F238E27FC236}">
                <a16:creationId xmlns:a16="http://schemas.microsoft.com/office/drawing/2014/main" id="{B662E1F2-22EA-554A-3660-7416380CD692}"/>
              </a:ext>
            </a:extLst>
          </p:cNvPr>
          <p:cNvSpPr>
            <a:spLocks noChangeArrowheads="1"/>
          </p:cNvSpPr>
          <p:nvPr/>
        </p:nvSpPr>
        <p:spPr bwMode="auto">
          <a:xfrm>
            <a:off x="323850" y="6308725"/>
            <a:ext cx="860425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buFont typeface="Arial" panose="020B0604020202020204" pitchFamily="34" charset="0"/>
              <a:buNone/>
            </a:pPr>
            <a:r>
              <a:rPr lang="en-US" altLang="en-US" sz="800" b="1">
                <a:solidFill>
                  <a:schemeClr val="bg1"/>
                </a:solidFill>
              </a:rPr>
              <a:t>A group of Gypsy prisoners, awaiting instructions from their German captors, sit in an open area near the fence in the Belzec concentration camp – United States Holocaust Memorial Museum, courtesy of Archiwum Dokumentacji Mechanicznej. "The views or opinions expressed in this guided resource, and the context in which the images are used, do not necessarily reflect the views or policy of, nor imply approval or endorsement by, The United States Holocaust Memorial Museum.“</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1">
            <a:extLst>
              <a:ext uri="{FF2B5EF4-FFF2-40B4-BE49-F238E27FC236}">
                <a16:creationId xmlns:a16="http://schemas.microsoft.com/office/drawing/2014/main" id="{1BEB703C-A4E5-82D8-ECEE-01797D7665CE}"/>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5C5992-A057-4836-8D2F-3EFE841EA7D6}" type="slidenum">
              <a:rPr lang="en-GB" altLang="en-US">
                <a:solidFill>
                  <a:schemeClr val="bg1"/>
                </a:solidFill>
              </a:rPr>
              <a:pPr/>
              <a:t>12</a:t>
            </a:fld>
            <a:endParaRPr lang="en-GB" altLang="en-US">
              <a:solidFill>
                <a:schemeClr val="bg1"/>
              </a:solidFill>
            </a:endParaRPr>
          </a:p>
        </p:txBody>
      </p:sp>
      <p:sp>
        <p:nvSpPr>
          <p:cNvPr id="16386" name="Rectangle 2">
            <a:extLst>
              <a:ext uri="{FF2B5EF4-FFF2-40B4-BE49-F238E27FC236}">
                <a16:creationId xmlns:a16="http://schemas.microsoft.com/office/drawing/2014/main" id="{6173F1A0-1CEC-C580-A946-14345D978E8E}"/>
              </a:ext>
            </a:extLst>
          </p:cNvPr>
          <p:cNvSpPr>
            <a:spLocks noGrp="1" noChangeArrowheads="1"/>
          </p:cNvSpPr>
          <p:nvPr>
            <p:ph type="title" idx="4294967295"/>
          </p:nvPr>
        </p:nvSpPr>
        <p:spPr>
          <a:xfrm>
            <a:off x="455613" y="765175"/>
            <a:ext cx="7772400" cy="936625"/>
          </a:xfrm>
        </p:spPr>
        <p:txBody>
          <a:bodyPr/>
          <a:lstStyle/>
          <a:p>
            <a:pPr eaLnBrk="1" hangingPunct="1">
              <a:defRPr/>
            </a:pPr>
            <a:r>
              <a:rPr lang="en-GB" sz="2400" dirty="0"/>
              <a:t>After the Holocaust</a:t>
            </a:r>
            <a:endParaRPr lang="en-US" dirty="0">
              <a:effectLst>
                <a:outerShdw blurRad="38100" dist="38100" dir="2700000" algn="tl">
                  <a:srgbClr val="C0C0C0"/>
                </a:outerShdw>
              </a:effectLst>
            </a:endParaRPr>
          </a:p>
        </p:txBody>
      </p:sp>
      <p:sp>
        <p:nvSpPr>
          <p:cNvPr id="17412" name="Rectangle 3">
            <a:extLst>
              <a:ext uri="{FF2B5EF4-FFF2-40B4-BE49-F238E27FC236}">
                <a16:creationId xmlns:a16="http://schemas.microsoft.com/office/drawing/2014/main" id="{128E7125-14C9-DE05-04CB-3A82DE9E522D}"/>
              </a:ext>
            </a:extLst>
          </p:cNvPr>
          <p:cNvSpPr>
            <a:spLocks noGrp="1" noChangeArrowheads="1"/>
          </p:cNvSpPr>
          <p:nvPr>
            <p:ph type="body" idx="4294967295"/>
          </p:nvPr>
        </p:nvSpPr>
        <p:spPr>
          <a:xfrm>
            <a:off x="684213" y="1554163"/>
            <a:ext cx="7773987" cy="4683125"/>
          </a:xfrm>
        </p:spPr>
        <p:txBody>
          <a:bodyPr/>
          <a:lstStyle/>
          <a:p>
            <a:pPr algn="ctr" eaLnBrk="1" hangingPunct="1">
              <a:buFont typeface="Arial" panose="020B0604020202020204" pitchFamily="34" charset="0"/>
              <a:buNone/>
            </a:pPr>
            <a:r>
              <a:rPr lang="en-GB" altLang="en-US" sz="2000"/>
              <a:t>Roma were absent from the Nuremberg trials and it is only relatively recently that the genocide of Roma in the Holocaust has been truly recognised. Some writers feel that the genocide of Roma was forgotten after the war.  </a:t>
            </a:r>
          </a:p>
          <a:p>
            <a:pPr algn="ctr" eaLnBrk="1" hangingPunct="1">
              <a:buFont typeface="Arial" panose="020B0604020202020204" pitchFamily="34" charset="0"/>
              <a:buNone/>
            </a:pPr>
            <a:endParaRPr lang="en-GB" altLang="en-US" sz="2000"/>
          </a:p>
          <a:p>
            <a:pPr algn="ctr" eaLnBrk="1" hangingPunct="1">
              <a:buFont typeface="Arial" panose="020B0604020202020204" pitchFamily="34" charset="0"/>
              <a:buNone/>
            </a:pPr>
            <a:r>
              <a:rPr lang="en-GB" altLang="en-US" sz="2000"/>
              <a:t>In 1995 on the fiftieth anniversary of the liberation of the Buchenwald camp, a monument and a museum were established on the site.</a:t>
            </a:r>
            <a:endParaRPr lang="en-US" altLang="en-US"/>
          </a:p>
        </p:txBody>
      </p:sp>
      <p:sp>
        <p:nvSpPr>
          <p:cNvPr id="16391" name="AutoShape 7">
            <a:hlinkClick r:id="rId3"/>
            <a:extLst>
              <a:ext uri="{FF2B5EF4-FFF2-40B4-BE49-F238E27FC236}">
                <a16:creationId xmlns:a16="http://schemas.microsoft.com/office/drawing/2014/main" id="{24B307A2-C1D5-5E5B-8103-05FE3727AC17}"/>
              </a:ext>
            </a:extLst>
          </p:cNvPr>
          <p:cNvSpPr>
            <a:spLocks noChangeArrowheads="1"/>
          </p:cNvSpPr>
          <p:nvPr/>
        </p:nvSpPr>
        <p:spPr bwMode="auto">
          <a:xfrm>
            <a:off x="4419600" y="5334000"/>
            <a:ext cx="431800" cy="431800"/>
          </a:xfrm>
          <a:prstGeom prst="star5">
            <a:avLst/>
          </a:prstGeom>
          <a:solidFill>
            <a:srgbClr val="3333CC"/>
          </a:solidFill>
          <a:ln w="9525">
            <a:solidFill>
              <a:schemeClr val="tx1"/>
            </a:solidFill>
            <a:miter lim="800000"/>
            <a:headEnd/>
            <a:tailEnd/>
          </a:ln>
          <a:effectLst/>
        </p:spPr>
        <p:txBody>
          <a:bodyPr wrap="none" anchor="ctr"/>
          <a:lstStyle/>
          <a:p>
            <a:pPr algn="ctr">
              <a:defRPr/>
            </a:pPr>
            <a:endParaRPr lang="en-US" sz="2400" dirty="0">
              <a:latin typeface="Times New Roman" charset="0"/>
              <a:cs typeface="Times New Roman"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1">
            <a:extLst>
              <a:ext uri="{FF2B5EF4-FFF2-40B4-BE49-F238E27FC236}">
                <a16:creationId xmlns:a16="http://schemas.microsoft.com/office/drawing/2014/main" id="{0CFE1F61-DE7A-B9F6-D7FC-A966D73FE5E6}"/>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0C4C65-B75C-4CEA-B7D4-E87998E6D7F8}" type="slidenum">
              <a:rPr lang="en-GB" altLang="en-US">
                <a:solidFill>
                  <a:schemeClr val="bg1"/>
                </a:solidFill>
              </a:rPr>
              <a:pPr/>
              <a:t>13</a:t>
            </a:fld>
            <a:endParaRPr lang="en-GB" altLang="en-US">
              <a:solidFill>
                <a:schemeClr val="bg1"/>
              </a:solidFill>
            </a:endParaRPr>
          </a:p>
        </p:txBody>
      </p:sp>
      <p:sp>
        <p:nvSpPr>
          <p:cNvPr id="18435" name="Rectangle 2">
            <a:extLst>
              <a:ext uri="{FF2B5EF4-FFF2-40B4-BE49-F238E27FC236}">
                <a16:creationId xmlns:a16="http://schemas.microsoft.com/office/drawing/2014/main" id="{2610A14A-B0F6-7B75-95E3-1B0EA76E93A4}"/>
              </a:ext>
            </a:extLst>
          </p:cNvPr>
          <p:cNvSpPr>
            <a:spLocks noGrp="1" noChangeArrowheads="1"/>
          </p:cNvSpPr>
          <p:nvPr>
            <p:ph type="title" idx="4294967295"/>
          </p:nvPr>
        </p:nvSpPr>
        <p:spPr>
          <a:xfrm>
            <a:off x="428625" y="642938"/>
            <a:ext cx="7858125" cy="719137"/>
          </a:xfrm>
        </p:spPr>
        <p:txBody>
          <a:bodyPr/>
          <a:lstStyle/>
          <a:p>
            <a:pPr eaLnBrk="1" hangingPunct="1"/>
            <a:r>
              <a:rPr lang="en-GB" altLang="en-US" sz="2400"/>
              <a:t>Porrajmos</a:t>
            </a:r>
            <a:endParaRPr lang="en-US" altLang="en-US" sz="2400"/>
          </a:p>
        </p:txBody>
      </p:sp>
      <p:sp>
        <p:nvSpPr>
          <p:cNvPr id="18436" name="Rectangle 4">
            <a:extLst>
              <a:ext uri="{FF2B5EF4-FFF2-40B4-BE49-F238E27FC236}">
                <a16:creationId xmlns:a16="http://schemas.microsoft.com/office/drawing/2014/main" id="{A33DC95E-98F6-579D-8DFD-C7A0AF4C9527}"/>
              </a:ext>
            </a:extLst>
          </p:cNvPr>
          <p:cNvSpPr>
            <a:spLocks noGrp="1" noChangeArrowheads="1"/>
          </p:cNvSpPr>
          <p:nvPr>
            <p:ph type="body" idx="4294967295"/>
          </p:nvPr>
        </p:nvSpPr>
        <p:spPr>
          <a:xfrm>
            <a:off x="285750" y="1052513"/>
            <a:ext cx="7848600" cy="5140325"/>
          </a:xfrm>
        </p:spPr>
        <p:txBody>
          <a:bodyPr/>
          <a:lstStyle/>
          <a:p>
            <a:pPr algn="ctr" eaLnBrk="1" hangingPunct="1">
              <a:lnSpc>
                <a:spcPct val="90000"/>
              </a:lnSpc>
              <a:buFont typeface="Arial" panose="020B0604020202020204" pitchFamily="34" charset="0"/>
              <a:buNone/>
            </a:pPr>
            <a:endParaRPr lang="en-GB" altLang="en-US" sz="900"/>
          </a:p>
          <a:p>
            <a:pPr algn="ctr" eaLnBrk="1" hangingPunct="1">
              <a:lnSpc>
                <a:spcPct val="90000"/>
              </a:lnSpc>
              <a:buFont typeface="Arial" panose="020B0604020202020204" pitchFamily="34" charset="0"/>
              <a:buNone/>
            </a:pPr>
            <a:r>
              <a:rPr lang="en-GB" altLang="en-US" sz="1300"/>
              <a:t>The great devouring of our people,</a:t>
            </a:r>
          </a:p>
          <a:p>
            <a:pPr algn="ctr" eaLnBrk="1" hangingPunct="1">
              <a:lnSpc>
                <a:spcPct val="90000"/>
              </a:lnSpc>
              <a:buFont typeface="Arial" panose="020B0604020202020204" pitchFamily="34" charset="0"/>
              <a:buNone/>
            </a:pPr>
            <a:r>
              <a:rPr lang="en-GB" altLang="en-US" sz="1300"/>
              <a:t>Can be sometimes be overlooked,</a:t>
            </a:r>
          </a:p>
          <a:p>
            <a:pPr algn="ctr" eaLnBrk="1" hangingPunct="1">
              <a:lnSpc>
                <a:spcPct val="90000"/>
              </a:lnSpc>
              <a:buFont typeface="Arial" panose="020B0604020202020204" pitchFamily="34" charset="0"/>
              <a:buNone/>
            </a:pPr>
            <a:r>
              <a:rPr lang="en-GB" altLang="en-US" sz="1300"/>
              <a:t>Because the Nazis kept no records,</a:t>
            </a:r>
          </a:p>
          <a:p>
            <a:pPr algn="ctr" eaLnBrk="1" hangingPunct="1">
              <a:lnSpc>
                <a:spcPct val="90000"/>
              </a:lnSpc>
              <a:buFont typeface="Arial" panose="020B0604020202020204" pitchFamily="34" charset="0"/>
              <a:buNone/>
            </a:pPr>
            <a:r>
              <a:rPr lang="en-GB" altLang="en-US" sz="1300"/>
              <a:t>No figures in their books.</a:t>
            </a:r>
          </a:p>
          <a:p>
            <a:pPr algn="ctr" eaLnBrk="1" hangingPunct="1">
              <a:lnSpc>
                <a:spcPct val="90000"/>
              </a:lnSpc>
              <a:buFont typeface="Arial" panose="020B0604020202020204" pitchFamily="34" charset="0"/>
              <a:buNone/>
            </a:pPr>
            <a:r>
              <a:rPr lang="en-GB" altLang="en-US" sz="1300"/>
              <a:t>They brought the people from their homes,</a:t>
            </a:r>
          </a:p>
          <a:p>
            <a:pPr algn="ctr" eaLnBrk="1" hangingPunct="1">
              <a:lnSpc>
                <a:spcPct val="90000"/>
              </a:lnSpc>
              <a:buFont typeface="Arial" panose="020B0604020202020204" pitchFamily="34" charset="0"/>
              <a:buNone/>
            </a:pPr>
            <a:r>
              <a:rPr lang="en-GB" altLang="en-US" sz="1300"/>
              <a:t>And bundled them into trains;</a:t>
            </a:r>
          </a:p>
          <a:p>
            <a:pPr algn="ctr" eaLnBrk="1" hangingPunct="1">
              <a:lnSpc>
                <a:spcPct val="90000"/>
              </a:lnSpc>
              <a:buFont typeface="Arial" panose="020B0604020202020204" pitchFamily="34" charset="0"/>
              <a:buNone/>
            </a:pPr>
            <a:r>
              <a:rPr lang="en-GB" altLang="en-US" sz="1300"/>
              <a:t>men, women and children,</a:t>
            </a:r>
          </a:p>
          <a:p>
            <a:pPr algn="ctr" eaLnBrk="1" hangingPunct="1">
              <a:lnSpc>
                <a:spcPct val="90000"/>
              </a:lnSpc>
              <a:buFont typeface="Arial" panose="020B0604020202020204" pitchFamily="34" charset="0"/>
              <a:buNone/>
            </a:pPr>
            <a:r>
              <a:rPr lang="en-GB" altLang="en-US" sz="1300"/>
              <a:t>Never to be seen again.</a:t>
            </a:r>
          </a:p>
          <a:p>
            <a:pPr algn="ctr" eaLnBrk="1" hangingPunct="1">
              <a:lnSpc>
                <a:spcPct val="90000"/>
              </a:lnSpc>
              <a:buFont typeface="Arial" panose="020B0604020202020204" pitchFamily="34" charset="0"/>
              <a:buNone/>
            </a:pPr>
            <a:r>
              <a:rPr lang="en-GB" altLang="en-US" sz="1300"/>
              <a:t>They walked into camps </a:t>
            </a:r>
          </a:p>
          <a:p>
            <a:pPr algn="ctr" eaLnBrk="1" hangingPunct="1">
              <a:lnSpc>
                <a:spcPct val="90000"/>
              </a:lnSpc>
              <a:buFont typeface="Arial" panose="020B0604020202020204" pitchFamily="34" charset="0"/>
              <a:buNone/>
            </a:pPr>
            <a:r>
              <a:rPr lang="en-GB" altLang="en-US" sz="1300"/>
              <a:t>And were separated,</a:t>
            </a:r>
          </a:p>
          <a:p>
            <a:pPr algn="ctr" eaLnBrk="1" hangingPunct="1">
              <a:lnSpc>
                <a:spcPct val="90000"/>
              </a:lnSpc>
              <a:buFont typeface="Arial" panose="020B0604020202020204" pitchFamily="34" charset="0"/>
              <a:buNone/>
            </a:pPr>
            <a:r>
              <a:rPr lang="en-GB" altLang="en-US" sz="1300"/>
              <a:t>From kin and from friends.</a:t>
            </a:r>
          </a:p>
          <a:p>
            <a:pPr algn="ctr" eaLnBrk="1" hangingPunct="1">
              <a:lnSpc>
                <a:spcPct val="90000"/>
              </a:lnSpc>
              <a:buFont typeface="Arial" panose="020B0604020202020204" pitchFamily="34" charset="0"/>
              <a:buNone/>
            </a:pPr>
            <a:r>
              <a:rPr lang="en-GB" altLang="en-US" sz="1300"/>
              <a:t>Walking to their deaths,</a:t>
            </a:r>
          </a:p>
          <a:p>
            <a:pPr algn="ctr" eaLnBrk="1" hangingPunct="1">
              <a:lnSpc>
                <a:spcPct val="90000"/>
              </a:lnSpc>
              <a:buFont typeface="Arial" panose="020B0604020202020204" pitchFamily="34" charset="0"/>
              <a:buNone/>
            </a:pPr>
            <a:r>
              <a:rPr lang="en-GB" altLang="en-US" sz="1300"/>
              <a:t>Only ashes remain.</a:t>
            </a:r>
          </a:p>
          <a:p>
            <a:pPr algn="ctr" eaLnBrk="1" hangingPunct="1">
              <a:lnSpc>
                <a:spcPct val="90000"/>
              </a:lnSpc>
              <a:buFont typeface="Arial" panose="020B0604020202020204" pitchFamily="34" charset="0"/>
              <a:buNone/>
            </a:pPr>
            <a:r>
              <a:rPr lang="en-GB" altLang="en-US" sz="1300"/>
              <a:t>They made us wear black triangles,</a:t>
            </a:r>
          </a:p>
          <a:p>
            <a:pPr algn="ctr" eaLnBrk="1" hangingPunct="1">
              <a:lnSpc>
                <a:spcPct val="90000"/>
              </a:lnSpc>
              <a:buFont typeface="Arial" panose="020B0604020202020204" pitchFamily="34" charset="0"/>
              <a:buNone/>
            </a:pPr>
            <a:r>
              <a:rPr lang="en-GB" altLang="en-US" sz="1300"/>
              <a:t>And made us separate.</a:t>
            </a:r>
          </a:p>
          <a:p>
            <a:pPr algn="ctr" eaLnBrk="1" hangingPunct="1">
              <a:lnSpc>
                <a:spcPct val="90000"/>
              </a:lnSpc>
              <a:buFont typeface="Arial" panose="020B0604020202020204" pitchFamily="34" charset="0"/>
              <a:buNone/>
            </a:pPr>
            <a:r>
              <a:rPr lang="en-GB" altLang="en-US" sz="1300"/>
              <a:t>But some of us survived</a:t>
            </a:r>
          </a:p>
          <a:p>
            <a:pPr algn="ctr" eaLnBrk="1" hangingPunct="1">
              <a:lnSpc>
                <a:spcPct val="90000"/>
              </a:lnSpc>
              <a:buFont typeface="Arial" panose="020B0604020202020204" pitchFamily="34" charset="0"/>
              <a:buNone/>
            </a:pPr>
            <a:r>
              <a:rPr lang="en-GB" altLang="en-US" sz="1300"/>
              <a:t>To tell the dreadful tale.</a:t>
            </a:r>
          </a:p>
          <a:p>
            <a:pPr algn="ctr" eaLnBrk="1" hangingPunct="1">
              <a:lnSpc>
                <a:spcPct val="90000"/>
              </a:lnSpc>
              <a:buFont typeface="Arial" panose="020B0604020202020204" pitchFamily="34" charset="0"/>
              <a:buNone/>
            </a:pPr>
            <a:r>
              <a:rPr lang="en-GB" altLang="en-US" sz="1300"/>
              <a:t>The Nazis hated our ways,</a:t>
            </a:r>
          </a:p>
          <a:p>
            <a:pPr algn="ctr" eaLnBrk="1" hangingPunct="1">
              <a:lnSpc>
                <a:spcPct val="90000"/>
              </a:lnSpc>
              <a:buFont typeface="Arial" panose="020B0604020202020204" pitchFamily="34" charset="0"/>
              <a:buNone/>
            </a:pPr>
            <a:r>
              <a:rPr lang="en-GB" altLang="en-US" sz="1300"/>
              <a:t>Our culture and our history.</a:t>
            </a:r>
          </a:p>
          <a:p>
            <a:pPr algn="ctr" eaLnBrk="1" hangingPunct="1">
              <a:lnSpc>
                <a:spcPct val="90000"/>
              </a:lnSpc>
              <a:buFont typeface="Arial" panose="020B0604020202020204" pitchFamily="34" charset="0"/>
              <a:buNone/>
            </a:pPr>
            <a:r>
              <a:rPr lang="en-GB" altLang="en-US" sz="1300"/>
              <a:t>They tried to destroy us,</a:t>
            </a:r>
          </a:p>
          <a:p>
            <a:pPr algn="ctr" eaLnBrk="1" hangingPunct="1">
              <a:lnSpc>
                <a:spcPct val="90000"/>
              </a:lnSpc>
              <a:buFont typeface="Arial" panose="020B0604020202020204" pitchFamily="34" charset="0"/>
              <a:buNone/>
            </a:pPr>
            <a:r>
              <a:rPr lang="en-GB" altLang="en-US" sz="1300"/>
              <a:t>But we still remain.</a:t>
            </a:r>
          </a:p>
          <a:p>
            <a:pPr algn="r" eaLnBrk="1" hangingPunct="1">
              <a:lnSpc>
                <a:spcPct val="90000"/>
              </a:lnSpc>
              <a:buFont typeface="Arial" panose="020B0604020202020204" pitchFamily="34" charset="0"/>
              <a:buNone/>
            </a:pPr>
            <a:r>
              <a:rPr lang="en-GB" altLang="en-US" sz="1200"/>
              <a:t>York Pupils, KS3 and KS4.</a:t>
            </a:r>
          </a:p>
          <a:p>
            <a:pPr algn="ctr" eaLnBrk="1" hangingPunct="1">
              <a:lnSpc>
                <a:spcPct val="90000"/>
              </a:lnSpc>
              <a:buFont typeface="Arial" panose="020B0604020202020204" pitchFamily="34" charset="0"/>
              <a:buNone/>
            </a:pPr>
            <a:endParaRPr lang="en-GB" altLang="en-US" sz="1500">
              <a:solidFill>
                <a:srgbClr val="FF0000"/>
              </a:solidFill>
            </a:endParaRPr>
          </a:p>
          <a:p>
            <a:pPr algn="ctr" eaLnBrk="1" hangingPunct="1">
              <a:lnSpc>
                <a:spcPct val="90000"/>
              </a:lnSpc>
              <a:buFont typeface="Arial" panose="020B0604020202020204" pitchFamily="34" charset="0"/>
              <a:buNone/>
            </a:pPr>
            <a:endParaRPr lang="en-US" altLang="en-US" sz="1500">
              <a:solidFill>
                <a:srgbClr val="FF0000"/>
              </a:solidFill>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1">
            <a:extLst>
              <a:ext uri="{FF2B5EF4-FFF2-40B4-BE49-F238E27FC236}">
                <a16:creationId xmlns:a16="http://schemas.microsoft.com/office/drawing/2014/main" id="{93D8D7E1-D520-3D0A-C90E-F8DBA4C9EB54}"/>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FED0B3F-B312-4715-BB5D-5564A6F2D8A1}" type="slidenum">
              <a:rPr lang="en-GB" altLang="en-US">
                <a:solidFill>
                  <a:schemeClr val="bg1"/>
                </a:solidFill>
              </a:rPr>
              <a:pPr/>
              <a:t>14</a:t>
            </a:fld>
            <a:endParaRPr lang="en-GB" altLang="en-US">
              <a:solidFill>
                <a:schemeClr val="bg1"/>
              </a:solidFill>
            </a:endParaRPr>
          </a:p>
        </p:txBody>
      </p:sp>
      <p:sp>
        <p:nvSpPr>
          <p:cNvPr id="19459" name="Rectangle 1026">
            <a:extLst>
              <a:ext uri="{FF2B5EF4-FFF2-40B4-BE49-F238E27FC236}">
                <a16:creationId xmlns:a16="http://schemas.microsoft.com/office/drawing/2014/main" id="{5EEEDB0B-AC39-5435-C8D9-1C8701C00C50}"/>
              </a:ext>
            </a:extLst>
          </p:cNvPr>
          <p:cNvSpPr>
            <a:spLocks noGrp="1" noChangeArrowheads="1"/>
          </p:cNvSpPr>
          <p:nvPr>
            <p:ph type="title" idx="4294967295"/>
          </p:nvPr>
        </p:nvSpPr>
        <p:spPr/>
        <p:txBody>
          <a:bodyPr/>
          <a:lstStyle/>
          <a:p>
            <a:pPr eaLnBrk="1" hangingPunct="1"/>
            <a:r>
              <a:rPr lang="en-GB" altLang="en-US" sz="2400"/>
              <a:t>Final thoughts from an Auschwitz survivor</a:t>
            </a:r>
            <a:endParaRPr lang="en-US" altLang="en-US" sz="2400"/>
          </a:p>
        </p:txBody>
      </p:sp>
      <p:sp>
        <p:nvSpPr>
          <p:cNvPr id="23555" name="Rectangle 1027">
            <a:extLst>
              <a:ext uri="{FF2B5EF4-FFF2-40B4-BE49-F238E27FC236}">
                <a16:creationId xmlns:a16="http://schemas.microsoft.com/office/drawing/2014/main" id="{1CA0FAD7-613B-A4CE-2CD8-4159BEBB41F0}"/>
              </a:ext>
            </a:extLst>
          </p:cNvPr>
          <p:cNvSpPr>
            <a:spLocks noGrp="1" noChangeArrowheads="1"/>
          </p:cNvSpPr>
          <p:nvPr>
            <p:ph type="body" idx="4294967295"/>
          </p:nvPr>
        </p:nvSpPr>
        <p:spPr/>
        <p:txBody>
          <a:bodyPr/>
          <a:lstStyle/>
          <a:p>
            <a:pPr algn="ctr" eaLnBrk="1" hangingPunct="1">
              <a:lnSpc>
                <a:spcPct val="90000"/>
              </a:lnSpc>
              <a:buFont typeface="Arial" charset="0"/>
              <a:buNone/>
              <a:defRPr/>
            </a:pPr>
            <a:r>
              <a:rPr lang="en-GB" sz="2400" dirty="0">
                <a:effectLst>
                  <a:outerShdw blurRad="38100" dist="38100" dir="2700000" algn="tl">
                    <a:srgbClr val="C0C0C0"/>
                  </a:outerShdw>
                </a:effectLst>
              </a:rPr>
              <a:t> </a:t>
            </a:r>
            <a:r>
              <a:rPr lang="en-GB" sz="2400" dirty="0"/>
              <a:t>‘</a:t>
            </a:r>
            <a:r>
              <a:rPr lang="en-GB" sz="2000" dirty="0"/>
              <a:t>Other people suffered in the war. Soldiers (sic) had weapons and were free. We in the camps were forced to accept everything; we were completely powerless…(sic) because of our so-called “racial origin.” </a:t>
            </a:r>
          </a:p>
          <a:p>
            <a:pPr algn="ctr" eaLnBrk="1" hangingPunct="1">
              <a:lnSpc>
                <a:spcPct val="90000"/>
              </a:lnSpc>
              <a:buFont typeface="Arial" charset="0"/>
              <a:buNone/>
              <a:defRPr/>
            </a:pPr>
            <a:r>
              <a:rPr lang="en-GB" sz="2000" dirty="0"/>
              <a:t>Is this my fault? Is this the fault of my parents?</a:t>
            </a:r>
          </a:p>
          <a:p>
            <a:pPr algn="ctr" eaLnBrk="1" hangingPunct="1">
              <a:lnSpc>
                <a:spcPct val="90000"/>
              </a:lnSpc>
              <a:buFont typeface="Arial" charset="0"/>
              <a:buNone/>
              <a:defRPr/>
            </a:pPr>
            <a:r>
              <a:rPr lang="en-GB" sz="2000" dirty="0"/>
              <a:t>No </a:t>
            </a:r>
            <a:r>
              <a:rPr lang="en-GB" sz="2000" dirty="0" err="1"/>
              <a:t>Sinto</a:t>
            </a:r>
            <a:r>
              <a:rPr lang="en-GB" sz="2000" dirty="0"/>
              <a:t>, no individual, should ever had to suffer what we suffered.’</a:t>
            </a:r>
          </a:p>
          <a:p>
            <a:pPr algn="r" eaLnBrk="1" hangingPunct="1">
              <a:lnSpc>
                <a:spcPct val="90000"/>
              </a:lnSpc>
              <a:buFont typeface="Arial" charset="0"/>
              <a:buNone/>
              <a:defRPr/>
            </a:pPr>
            <a:endParaRPr lang="en-GB" sz="2000" dirty="0"/>
          </a:p>
          <a:p>
            <a:pPr algn="r" eaLnBrk="1" hangingPunct="1">
              <a:lnSpc>
                <a:spcPct val="90000"/>
              </a:lnSpc>
              <a:buFont typeface="Arial" charset="0"/>
              <a:buNone/>
              <a:defRPr/>
            </a:pPr>
            <a:r>
              <a:rPr lang="en-GB" sz="2000" dirty="0"/>
              <a:t>Walter Winter </a:t>
            </a:r>
          </a:p>
        </p:txBody>
      </p:sp>
      <p:sp>
        <p:nvSpPr>
          <p:cNvPr id="19461" name="Rectangle 6">
            <a:extLst>
              <a:ext uri="{FF2B5EF4-FFF2-40B4-BE49-F238E27FC236}">
                <a16:creationId xmlns:a16="http://schemas.microsoft.com/office/drawing/2014/main" id="{752B5113-4C14-FC6B-8674-F954BCE86B33}"/>
              </a:ext>
            </a:extLst>
          </p:cNvPr>
          <p:cNvSpPr>
            <a:spLocks noChangeArrowheads="1"/>
          </p:cNvSpPr>
          <p:nvPr/>
        </p:nvSpPr>
        <p:spPr bwMode="auto">
          <a:xfrm>
            <a:off x="455613" y="5624513"/>
            <a:ext cx="807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buFont typeface="Arial" panose="020B0604020202020204" pitchFamily="34" charset="0"/>
              <a:buNone/>
            </a:pPr>
            <a:r>
              <a:rPr lang="en-US" altLang="en-US" sz="1000"/>
              <a:t>Extract from Winter Time: Memoirs of a German Sinto who survived Auschwitz by Walter Winter (2004). © University of Hertfordshire Press. Used with kind permission.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9CF5DD0-A3F3-0E28-EAFF-B879937CBD59}"/>
              </a:ext>
            </a:extLst>
          </p:cNvPr>
          <p:cNvSpPr>
            <a:spLocks noGrp="1" noChangeArrowheads="1"/>
          </p:cNvSpPr>
          <p:nvPr>
            <p:ph type="title" idx="4294967295"/>
          </p:nvPr>
        </p:nvSpPr>
        <p:spPr/>
        <p:txBody>
          <a:bodyPr/>
          <a:lstStyle/>
          <a:p>
            <a:r>
              <a:rPr lang="en-GB" altLang="en-US" sz="2400"/>
              <a:t>Acknowledgements</a:t>
            </a:r>
            <a:endParaRPr lang="en-US" altLang="en-US" sz="2400"/>
          </a:p>
        </p:txBody>
      </p:sp>
      <p:sp>
        <p:nvSpPr>
          <p:cNvPr id="20483" name="Rectangle 3">
            <a:extLst>
              <a:ext uri="{FF2B5EF4-FFF2-40B4-BE49-F238E27FC236}">
                <a16:creationId xmlns:a16="http://schemas.microsoft.com/office/drawing/2014/main" id="{9BAF0EF0-A046-2DB5-3E36-A070C95BC4C6}"/>
              </a:ext>
            </a:extLst>
          </p:cNvPr>
          <p:cNvSpPr>
            <a:spLocks noGrp="1" noChangeArrowheads="1"/>
          </p:cNvSpPr>
          <p:nvPr>
            <p:ph type="body" idx="4294967295"/>
          </p:nvPr>
        </p:nvSpPr>
        <p:spPr/>
        <p:txBody>
          <a:bodyPr/>
          <a:lstStyle/>
          <a:p>
            <a:r>
              <a:rPr lang="en-US" altLang="en-US" sz="2000"/>
              <a:t>Extracts from Mein Kampf, A. Hilter (1925). Used with kind permission of The Random House Group Ltd.</a:t>
            </a:r>
          </a:p>
          <a:p>
            <a:r>
              <a:rPr lang="en-US" altLang="en-US" sz="2000"/>
              <a:t>A group of Gypsy prisoners, awaiting instructions from their German captors, sit in an open area near the fence in the Belzec concentration camp – United States Holocaust Memorial Museum, courtesy of Archiwum Dokumentacji Mechanicznej. "The views or opinions expressed in this guided resource, and the context in which the images are used, do not necessarily reflect the views or policy of, nor imply approval or endorsement by, The United States Holocaust Memorial Museum.“</a:t>
            </a:r>
          </a:p>
          <a:p>
            <a:r>
              <a:rPr lang="en-US" altLang="en-US" sz="2000"/>
              <a:t>Extract from Winter Time: Memoirs of a German Sinto who survived Auschwitz by Walter Winter (2004). © University of Hertfordshire Press. Used with kind permission.</a:t>
            </a:r>
          </a:p>
        </p:txBody>
      </p:sp>
      <p:sp>
        <p:nvSpPr>
          <p:cNvPr id="20484" name="Rectangle 11">
            <a:extLst>
              <a:ext uri="{FF2B5EF4-FFF2-40B4-BE49-F238E27FC236}">
                <a16:creationId xmlns:a16="http://schemas.microsoft.com/office/drawing/2014/main" id="{72774DE1-7DDA-4805-1E34-22765CE8C266}"/>
              </a:ext>
            </a:extLst>
          </p:cNvPr>
          <p:cNvSpPr txBox="1">
            <a:spLocks noGrp="1" noChangeArrowheads="1"/>
          </p:cNvSpPr>
          <p:nvPr/>
        </p:nvSpPr>
        <p:spPr bwMode="auto">
          <a:xfrm>
            <a:off x="7885113" y="6278563"/>
            <a:ext cx="6937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10A68AC9-A714-48A7-A274-95CDA28F4F07}" type="slidenum">
              <a:rPr lang="en-GB" altLang="en-US" sz="1200">
                <a:solidFill>
                  <a:schemeClr val="bg1"/>
                </a:solidFill>
              </a:rPr>
              <a:pPr algn="ctr"/>
              <a:t>15</a:t>
            </a:fld>
            <a:endParaRPr lang="en-GB" altLang="en-US" sz="120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4">
            <a:extLst>
              <a:ext uri="{FF2B5EF4-FFF2-40B4-BE49-F238E27FC236}">
                <a16:creationId xmlns:a16="http://schemas.microsoft.com/office/drawing/2014/main" id="{8371505D-2A73-B541-88A7-46575D43BFE9}"/>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B618FA-E54E-4817-84C9-75C3529F2E10}" type="slidenum">
              <a:rPr lang="en-GB" altLang="en-US">
                <a:solidFill>
                  <a:schemeClr val="bg1"/>
                </a:solidFill>
              </a:rPr>
              <a:pPr/>
              <a:t>16</a:t>
            </a:fld>
            <a:endParaRPr lang="en-GB" altLang="en-US">
              <a:solidFill>
                <a:schemeClr val="bg1"/>
              </a:solidFill>
            </a:endParaRPr>
          </a:p>
        </p:txBody>
      </p:sp>
      <p:sp>
        <p:nvSpPr>
          <p:cNvPr id="21507" name="Rectangle 14">
            <a:extLst>
              <a:ext uri="{FF2B5EF4-FFF2-40B4-BE49-F238E27FC236}">
                <a16:creationId xmlns:a16="http://schemas.microsoft.com/office/drawing/2014/main" id="{CD5CF314-55F9-B917-F954-49507B648839}"/>
              </a:ext>
            </a:extLst>
          </p:cNvPr>
          <p:cNvSpPr txBox="1">
            <a:spLocks noGrp="1" noChangeArrowheads="1"/>
          </p:cNvSpPr>
          <p:nvPr/>
        </p:nvSpPr>
        <p:spPr bwMode="auto">
          <a:xfrm>
            <a:off x="7885113" y="6269038"/>
            <a:ext cx="693737"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fld id="{EFE788EA-4D2C-4C1D-A030-889EE6129065}" type="slidenum">
              <a:rPr lang="en-GB" altLang="en-US" sz="1200">
                <a:solidFill>
                  <a:schemeClr val="bg1"/>
                </a:solidFill>
              </a:rPr>
              <a:pPr algn="ctr"/>
              <a:t>16</a:t>
            </a:fld>
            <a:endParaRPr lang="en-GB" altLang="en-US" sz="120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1">
            <a:extLst>
              <a:ext uri="{FF2B5EF4-FFF2-40B4-BE49-F238E27FC236}">
                <a16:creationId xmlns:a16="http://schemas.microsoft.com/office/drawing/2014/main" id="{B5293B96-975F-9083-19B0-1CC334D3716A}"/>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1A63B70-C4B7-4370-9F0A-D525A3C76476}" type="slidenum">
              <a:rPr lang="en-GB" altLang="en-US">
                <a:solidFill>
                  <a:schemeClr val="bg1"/>
                </a:solidFill>
              </a:rPr>
              <a:pPr/>
              <a:t>2</a:t>
            </a:fld>
            <a:endParaRPr lang="en-GB" altLang="en-US">
              <a:solidFill>
                <a:schemeClr val="bg1"/>
              </a:solidFill>
            </a:endParaRPr>
          </a:p>
        </p:txBody>
      </p:sp>
      <p:sp>
        <p:nvSpPr>
          <p:cNvPr id="7171" name="Rectangle 2">
            <a:extLst>
              <a:ext uri="{FF2B5EF4-FFF2-40B4-BE49-F238E27FC236}">
                <a16:creationId xmlns:a16="http://schemas.microsoft.com/office/drawing/2014/main" id="{CBACB92D-B17E-3719-D9EB-0875D85DDB60}"/>
              </a:ext>
            </a:extLst>
          </p:cNvPr>
          <p:cNvSpPr>
            <a:spLocks noGrp="1" noChangeArrowheads="1"/>
          </p:cNvSpPr>
          <p:nvPr>
            <p:ph type="title" idx="4294967295"/>
          </p:nvPr>
        </p:nvSpPr>
        <p:spPr/>
        <p:txBody>
          <a:bodyPr/>
          <a:lstStyle/>
          <a:p>
            <a:r>
              <a:rPr lang="en-US" altLang="en-US" sz="2400" b="1"/>
              <a:t>Roma and Sinti</a:t>
            </a:r>
          </a:p>
        </p:txBody>
      </p:sp>
      <p:sp>
        <p:nvSpPr>
          <p:cNvPr id="7172" name="Rectangle 4">
            <a:extLst>
              <a:ext uri="{FF2B5EF4-FFF2-40B4-BE49-F238E27FC236}">
                <a16:creationId xmlns:a16="http://schemas.microsoft.com/office/drawing/2014/main" id="{06603466-DEA2-D7B1-D2DE-8E72ED8E8FC9}"/>
              </a:ext>
            </a:extLst>
          </p:cNvPr>
          <p:cNvSpPr>
            <a:spLocks noChangeArrowheads="1"/>
          </p:cNvSpPr>
          <p:nvPr/>
        </p:nvSpPr>
        <p:spPr bwMode="auto">
          <a:xfrm>
            <a:off x="971550" y="1773238"/>
            <a:ext cx="65532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400">
                <a:cs typeface="Times New Roman" panose="02020603050405020304" pitchFamily="18" charset="0"/>
              </a:rPr>
              <a:t>In 1939, about a million Roma lived in Europe. About half of all European Roma lived in Eastern</a:t>
            </a:r>
            <a:r>
              <a:rPr lang="en-US" altLang="en-US" sz="2400">
                <a:solidFill>
                  <a:srgbClr val="FF0000"/>
                </a:solidFill>
                <a:cs typeface="Times New Roman" panose="02020603050405020304" pitchFamily="18" charset="0"/>
              </a:rPr>
              <a:t> </a:t>
            </a:r>
            <a:r>
              <a:rPr lang="en-US" altLang="en-US" sz="2400">
                <a:cs typeface="Times New Roman" panose="02020603050405020304" pitchFamily="18" charset="0"/>
              </a:rPr>
              <a:t>Europe. In Greater Germany there were about 30,000 Roma, most of whom held German citizenship. Relatively few Roma lived in Western</a:t>
            </a:r>
            <a:r>
              <a:rPr lang="en-US" altLang="en-US" sz="2400">
                <a:solidFill>
                  <a:srgbClr val="FF0000"/>
                </a:solidFill>
                <a:cs typeface="Times New Roman" panose="02020603050405020304" pitchFamily="18" charset="0"/>
              </a:rPr>
              <a:t> </a:t>
            </a:r>
            <a:r>
              <a:rPr lang="en-US" altLang="en-US" sz="2400">
                <a:cs typeface="Times New Roman" panose="02020603050405020304" pitchFamily="18" charset="0"/>
              </a:rPr>
              <a:t>Europe. </a:t>
            </a:r>
          </a:p>
          <a:p>
            <a:pPr eaLnBrk="1" hangingPunct="1"/>
            <a:endParaRPr lang="en-US" altLang="en-US" sz="2400">
              <a:cs typeface="Times New Roman" panose="02020603050405020304" pitchFamily="18" charset="0"/>
            </a:endParaRPr>
          </a:p>
          <a:p>
            <a:pPr eaLnBrk="1" hangingPunct="1"/>
            <a:r>
              <a:rPr lang="en-US" altLang="en-US" sz="2400">
                <a:cs typeface="Times New Roman" panose="02020603050405020304" pitchFamily="18" charset="0"/>
              </a:rPr>
              <a:t>It is very difficult to be accurate as Roma and Sinti had learned not to be counted or photographed, as classification had previously brought about persecution</a:t>
            </a:r>
            <a:r>
              <a:rPr lang="en-US" altLang="en-US" sz="2000">
                <a:cs typeface="Times New Roman" panose="02020603050405020304" pitchFamily="18" charset="0"/>
              </a:rPr>
              <a:t>. </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1">
            <a:extLst>
              <a:ext uri="{FF2B5EF4-FFF2-40B4-BE49-F238E27FC236}">
                <a16:creationId xmlns:a16="http://schemas.microsoft.com/office/drawing/2014/main" id="{C2285A02-2E11-0F10-C7E7-5FEE057FE068}"/>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23E2CD-BB95-40DE-B314-52B8E3600E5A}" type="slidenum">
              <a:rPr lang="en-GB" altLang="en-US">
                <a:solidFill>
                  <a:schemeClr val="bg1"/>
                </a:solidFill>
              </a:rPr>
              <a:pPr/>
              <a:t>3</a:t>
            </a:fld>
            <a:endParaRPr lang="en-GB" altLang="en-US">
              <a:solidFill>
                <a:schemeClr val="bg1"/>
              </a:solidFill>
            </a:endParaRPr>
          </a:p>
        </p:txBody>
      </p:sp>
      <p:sp>
        <p:nvSpPr>
          <p:cNvPr id="8195" name="Rectangle 2">
            <a:extLst>
              <a:ext uri="{FF2B5EF4-FFF2-40B4-BE49-F238E27FC236}">
                <a16:creationId xmlns:a16="http://schemas.microsoft.com/office/drawing/2014/main" id="{D8C6D733-2066-D645-60BE-CEFF72CCB954}"/>
              </a:ext>
            </a:extLst>
          </p:cNvPr>
          <p:cNvSpPr>
            <a:spLocks noGrp="1" noChangeArrowheads="1"/>
          </p:cNvSpPr>
          <p:nvPr>
            <p:ph type="body" idx="4294967295"/>
          </p:nvPr>
        </p:nvSpPr>
        <p:spPr>
          <a:xfrm>
            <a:off x="684213" y="1125538"/>
            <a:ext cx="7056437" cy="4092575"/>
          </a:xfrm>
        </p:spPr>
        <p:txBody>
          <a:bodyPr/>
          <a:lstStyle/>
          <a:p>
            <a:pPr>
              <a:lnSpc>
                <a:spcPct val="80000"/>
              </a:lnSpc>
              <a:buFont typeface="Arial" panose="020B0604020202020204" pitchFamily="34" charset="0"/>
              <a:buNone/>
            </a:pPr>
            <a:r>
              <a:rPr lang="en-US" altLang="en-US" sz="2400"/>
              <a:t>	For centuries Roma and Gypsies had been badly treated in Europe </a:t>
            </a:r>
            <a:r>
              <a:rPr lang="en-GB" altLang="en-US" sz="2000"/>
              <a:t>–</a:t>
            </a:r>
            <a:r>
              <a:rPr lang="en-US" altLang="en-US" sz="2400"/>
              <a:t> a people judged to be of foreign appearance, language and customs. </a:t>
            </a:r>
          </a:p>
          <a:p>
            <a:pPr>
              <a:lnSpc>
                <a:spcPct val="80000"/>
              </a:lnSpc>
              <a:buFont typeface="Arial" panose="020B0604020202020204" pitchFamily="34" charset="0"/>
              <a:buNone/>
            </a:pPr>
            <a:endParaRPr lang="en-US" altLang="en-US" sz="2400"/>
          </a:p>
          <a:p>
            <a:pPr>
              <a:lnSpc>
                <a:spcPct val="80000"/>
              </a:lnSpc>
              <a:buFont typeface="Arial" panose="020B0604020202020204" pitchFamily="34" charset="0"/>
              <a:buNone/>
            </a:pPr>
            <a:r>
              <a:rPr lang="en-US" altLang="en-US" sz="2400"/>
              <a:t>	A Bavarian law of July 16, 1926, outlined measures for ‘Combating Gypsies, Vagabonds, and the Work Shy’ and required the systematic registration of all Sinti and Roma. The law prohibited Gypsies from ‘roaming about or camping in bands,’ and those ‘Gypsies unable to prove regular employment’ risked being sent to forced labour for up to two years. This law became the norm in 1929.</a:t>
            </a:r>
          </a:p>
          <a:p>
            <a:pPr>
              <a:lnSpc>
                <a:spcPct val="80000"/>
              </a:lnSpc>
              <a:buFont typeface="Arial" panose="020B0604020202020204" pitchFamily="34" charset="0"/>
              <a:buNone/>
            </a:pPr>
            <a:endParaRPr lang="en-US" altLang="en-US" sz="240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1">
            <a:extLst>
              <a:ext uri="{FF2B5EF4-FFF2-40B4-BE49-F238E27FC236}">
                <a16:creationId xmlns:a16="http://schemas.microsoft.com/office/drawing/2014/main" id="{EA8B889D-6641-1529-3740-65DF583DED85}"/>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A5327BF-0C61-4D40-BB0F-7428B931D772}" type="slidenum">
              <a:rPr lang="en-GB" altLang="en-US">
                <a:solidFill>
                  <a:schemeClr val="bg1"/>
                </a:solidFill>
              </a:rPr>
              <a:pPr/>
              <a:t>4</a:t>
            </a:fld>
            <a:endParaRPr lang="en-GB" altLang="en-US">
              <a:solidFill>
                <a:schemeClr val="bg1"/>
              </a:solidFill>
            </a:endParaRPr>
          </a:p>
        </p:txBody>
      </p:sp>
      <p:sp>
        <p:nvSpPr>
          <p:cNvPr id="9219" name="Rectangle 2">
            <a:extLst>
              <a:ext uri="{FF2B5EF4-FFF2-40B4-BE49-F238E27FC236}">
                <a16:creationId xmlns:a16="http://schemas.microsoft.com/office/drawing/2014/main" id="{BB9A2132-449E-0B81-B419-B1E01BD36B58}"/>
              </a:ext>
            </a:extLst>
          </p:cNvPr>
          <p:cNvSpPr>
            <a:spLocks noGrp="1" noChangeArrowheads="1"/>
          </p:cNvSpPr>
          <p:nvPr>
            <p:ph type="title" idx="4294967295"/>
          </p:nvPr>
        </p:nvSpPr>
        <p:spPr/>
        <p:txBody>
          <a:bodyPr/>
          <a:lstStyle/>
          <a:p>
            <a:r>
              <a:rPr lang="en-GB" altLang="en-US" sz="2400" b="1"/>
              <a:t>The situation in Germany following World War One</a:t>
            </a:r>
          </a:p>
        </p:txBody>
      </p:sp>
      <p:sp>
        <p:nvSpPr>
          <p:cNvPr id="6151" name="Rectangle 7">
            <a:extLst>
              <a:ext uri="{FF2B5EF4-FFF2-40B4-BE49-F238E27FC236}">
                <a16:creationId xmlns:a16="http://schemas.microsoft.com/office/drawing/2014/main" id="{117827C6-031E-38BB-D957-FCFD8549D7E6}"/>
              </a:ext>
            </a:extLst>
          </p:cNvPr>
          <p:cNvSpPr>
            <a:spLocks noGrp="1" noChangeArrowheads="1"/>
          </p:cNvSpPr>
          <p:nvPr>
            <p:ph type="body" sz="half" idx="4294967295"/>
          </p:nvPr>
        </p:nvSpPr>
        <p:spPr>
          <a:xfrm>
            <a:off x="457200" y="1736725"/>
            <a:ext cx="8229600" cy="4389438"/>
          </a:xfrm>
        </p:spPr>
        <p:txBody>
          <a:bodyPr/>
          <a:lstStyle/>
          <a:p>
            <a:pPr>
              <a:lnSpc>
                <a:spcPct val="90000"/>
              </a:lnSpc>
              <a:buFont typeface="Arial" charset="0"/>
              <a:buNone/>
              <a:defRPr/>
            </a:pPr>
            <a:r>
              <a:rPr lang="en-GB" sz="2400" dirty="0"/>
              <a:t>	Following</a:t>
            </a:r>
            <a:r>
              <a:rPr lang="en-GB" sz="2400" dirty="0">
                <a:solidFill>
                  <a:srgbClr val="3333CC"/>
                </a:solidFill>
              </a:rPr>
              <a:t> </a:t>
            </a:r>
            <a:r>
              <a:rPr lang="en-GB" sz="2400" dirty="0"/>
              <a:t>the First World War, the terms of the treaty of Versailles created a drain on the resources of Germany. The grinding poverty, which resulted in Germany, produced anger and resentment.</a:t>
            </a:r>
          </a:p>
          <a:p>
            <a:pPr>
              <a:lnSpc>
                <a:spcPct val="90000"/>
              </a:lnSpc>
              <a:buFont typeface="Arial" charset="0"/>
              <a:buNone/>
              <a:defRPr/>
            </a:pPr>
            <a:endParaRPr lang="en-GB" sz="2400" dirty="0"/>
          </a:p>
          <a:p>
            <a:pPr>
              <a:lnSpc>
                <a:spcPct val="90000"/>
              </a:lnSpc>
              <a:buFont typeface="Arial" charset="0"/>
              <a:buNone/>
              <a:defRPr/>
            </a:pPr>
            <a:r>
              <a:rPr lang="en-GB" sz="2400" dirty="0"/>
              <a:t>	Hitler offered scapegoats to blame; the non-Aryan people or the ‘enemies within.’   </a:t>
            </a:r>
          </a:p>
          <a:p>
            <a:pPr>
              <a:lnSpc>
                <a:spcPct val="90000"/>
              </a:lnSpc>
              <a:buFont typeface="Arial" charset="0"/>
              <a:buNone/>
              <a:defRPr/>
            </a:pPr>
            <a:endParaRPr lang="en-GB" sz="2400" dirty="0"/>
          </a:p>
          <a:p>
            <a:pPr>
              <a:lnSpc>
                <a:spcPct val="90000"/>
              </a:lnSpc>
              <a:buFont typeface="Arial" charset="0"/>
              <a:buNone/>
              <a:defRPr/>
            </a:pPr>
            <a:r>
              <a:rPr lang="en-GB" sz="2400" dirty="0"/>
              <a:t>	The people included were primarily Jewish people and Roma and </a:t>
            </a:r>
            <a:r>
              <a:rPr lang="en-GB" sz="2400" dirty="0" err="1"/>
              <a:t>Sinti</a:t>
            </a:r>
            <a:r>
              <a:rPr lang="en-GB" sz="2400" dirty="0"/>
              <a:t>.</a:t>
            </a:r>
            <a:r>
              <a:rPr lang="en-GB" sz="2400" b="1" dirty="0">
                <a:effectLst>
                  <a:outerShdw blurRad="38100" dist="38100" dir="2700000" algn="tl">
                    <a:srgbClr val="C0C0C0"/>
                  </a:outerShdw>
                </a:effectLst>
              </a:rPr>
              <a:t>  </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1">
            <a:extLst>
              <a:ext uri="{FF2B5EF4-FFF2-40B4-BE49-F238E27FC236}">
                <a16:creationId xmlns:a16="http://schemas.microsoft.com/office/drawing/2014/main" id="{15067A25-C957-4F38-6011-DDDE595FAEA8}"/>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FBD22C-D973-4ACE-A374-DF1AA925F8D7}" type="slidenum">
              <a:rPr lang="en-GB" altLang="en-US">
                <a:solidFill>
                  <a:schemeClr val="bg1"/>
                </a:solidFill>
              </a:rPr>
              <a:pPr/>
              <a:t>5</a:t>
            </a:fld>
            <a:endParaRPr lang="en-GB" altLang="en-US">
              <a:solidFill>
                <a:schemeClr val="bg1"/>
              </a:solidFill>
            </a:endParaRPr>
          </a:p>
        </p:txBody>
      </p:sp>
      <p:sp>
        <p:nvSpPr>
          <p:cNvPr id="10243" name="Rectangle 2">
            <a:extLst>
              <a:ext uri="{FF2B5EF4-FFF2-40B4-BE49-F238E27FC236}">
                <a16:creationId xmlns:a16="http://schemas.microsoft.com/office/drawing/2014/main" id="{50CC0587-7343-C7EB-5012-7B2A3686D75B}"/>
              </a:ext>
            </a:extLst>
          </p:cNvPr>
          <p:cNvSpPr>
            <a:spLocks noGrp="1" noChangeArrowheads="1"/>
          </p:cNvSpPr>
          <p:nvPr>
            <p:ph type="title" idx="4294967295"/>
          </p:nvPr>
        </p:nvSpPr>
        <p:spPr>
          <a:xfrm>
            <a:off x="323850" y="260350"/>
            <a:ext cx="7772400" cy="1268413"/>
          </a:xfrm>
        </p:spPr>
        <p:txBody>
          <a:bodyPr/>
          <a:lstStyle/>
          <a:p>
            <a:pPr eaLnBrk="1" hangingPunct="1"/>
            <a:r>
              <a:rPr lang="en-GB" altLang="en-US" sz="2400" b="1"/>
              <a:t>The philosophy of the Nazi Party</a:t>
            </a:r>
            <a:endParaRPr lang="en-US" altLang="en-US" sz="2400" b="1"/>
          </a:p>
        </p:txBody>
      </p:sp>
      <p:sp>
        <p:nvSpPr>
          <p:cNvPr id="10244" name="Text Box 12">
            <a:extLst>
              <a:ext uri="{FF2B5EF4-FFF2-40B4-BE49-F238E27FC236}">
                <a16:creationId xmlns:a16="http://schemas.microsoft.com/office/drawing/2014/main" id="{6F487443-56BD-E875-9E9E-EED0A2557A47}"/>
              </a:ext>
            </a:extLst>
          </p:cNvPr>
          <p:cNvSpPr txBox="1">
            <a:spLocks noChangeArrowheads="1"/>
          </p:cNvSpPr>
          <p:nvPr/>
        </p:nvSpPr>
        <p:spPr bwMode="auto">
          <a:xfrm>
            <a:off x="322263" y="1117600"/>
            <a:ext cx="8786812" cy="472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cs typeface="Times New Roman" panose="02020603050405020304" pitchFamily="18" charset="0"/>
              </a:rPr>
              <a:t>This went beyond racism to the total destruction of ‘alien races’.</a:t>
            </a:r>
          </a:p>
          <a:p>
            <a:pPr eaLnBrk="1" hangingPunct="1">
              <a:spcBef>
                <a:spcPct val="50000"/>
              </a:spcBef>
            </a:pPr>
            <a:r>
              <a:rPr lang="en-GB" altLang="en-US" sz="2000">
                <a:cs typeface="Times New Roman" panose="02020603050405020304" pitchFamily="18" charset="0"/>
              </a:rPr>
              <a:t>Adolf Hitler underpinned his beliefs in </a:t>
            </a:r>
            <a:r>
              <a:rPr lang="en-GB" altLang="en-US" sz="2000" i="1">
                <a:cs typeface="Times New Roman" panose="02020603050405020304" pitchFamily="18" charset="0"/>
              </a:rPr>
              <a:t>Mein Kampf</a:t>
            </a:r>
            <a:r>
              <a:rPr lang="en-GB" altLang="en-US" sz="2000">
                <a:cs typeface="Times New Roman" panose="02020603050405020304" pitchFamily="18" charset="0"/>
              </a:rPr>
              <a:t> (My Struggle), 1925. He linked racial purity to the laws of nature: in that only the strongest survived. </a:t>
            </a:r>
            <a:endParaRPr lang="en-US" altLang="en-US" sz="2000">
              <a:cs typeface="Times New Roman" panose="02020603050405020304" pitchFamily="18" charset="0"/>
            </a:endParaRPr>
          </a:p>
          <a:p>
            <a:pPr eaLnBrk="1" hangingPunct="1">
              <a:spcBef>
                <a:spcPct val="50000"/>
              </a:spcBef>
            </a:pPr>
            <a:r>
              <a:rPr lang="en-US" altLang="en-US" sz="2000">
                <a:solidFill>
                  <a:srgbClr val="003399"/>
                </a:solidFill>
                <a:cs typeface="Times New Roman" panose="02020603050405020304" pitchFamily="18" charset="0"/>
              </a:rPr>
              <a:t>‘No more than Nature desires the mating of weaker with stronger individuals, even less does she desire the blending of a higher with a lower race, since, if she did, her whole work of higher breeding, over perhaps hundreds of thousands of years, might be ruined with one blow.’</a:t>
            </a:r>
            <a:r>
              <a:rPr lang="en-US" altLang="en-US" sz="2000">
                <a:cs typeface="Times New Roman" panose="02020603050405020304" pitchFamily="18" charset="0"/>
              </a:rPr>
              <a:t> </a:t>
            </a:r>
          </a:p>
          <a:p>
            <a:pPr eaLnBrk="1" hangingPunct="1">
              <a:spcBef>
                <a:spcPct val="50000"/>
              </a:spcBef>
            </a:pPr>
            <a:r>
              <a:rPr lang="en-GB" altLang="en-US" sz="2000">
                <a:cs typeface="Times New Roman" panose="02020603050405020304" pitchFamily="18" charset="0"/>
              </a:rPr>
              <a:t>Furthermore, Hitler not only called for racial discrimination but for the total destruction of inferior races and the consequences of equality.</a:t>
            </a:r>
            <a:endParaRPr lang="en-US" altLang="en-US" sz="2000">
              <a:cs typeface="Times New Roman" panose="02020603050405020304" pitchFamily="18" charset="0"/>
            </a:endParaRPr>
          </a:p>
          <a:p>
            <a:pPr eaLnBrk="1" hangingPunct="1">
              <a:spcBef>
                <a:spcPct val="50000"/>
              </a:spcBef>
            </a:pPr>
            <a:r>
              <a:rPr lang="en-US" altLang="en-US" sz="2000">
                <a:cs typeface="Times New Roman" panose="02020603050405020304" pitchFamily="18" charset="0"/>
              </a:rPr>
              <a:t>‘</a:t>
            </a:r>
            <a:r>
              <a:rPr lang="en-US" altLang="en-US" sz="2000">
                <a:solidFill>
                  <a:srgbClr val="003399"/>
                </a:solidFill>
                <a:cs typeface="Times New Roman" panose="02020603050405020304" pitchFamily="18" charset="0"/>
              </a:rPr>
              <a:t>Historical experience offers countless proofs of this. It shows with terrifying clarity that in every mingling of Aryan blood with that of lower peoples the result was the end of the cultured people.’</a:t>
            </a:r>
          </a:p>
          <a:p>
            <a:pPr eaLnBrk="1" hangingPunct="1">
              <a:spcBef>
                <a:spcPct val="50000"/>
              </a:spcBef>
            </a:pPr>
            <a:r>
              <a:rPr lang="en-GB" altLang="en-US" sz="1600">
                <a:solidFill>
                  <a:srgbClr val="003399"/>
                </a:solidFill>
                <a:cs typeface="Times New Roman" panose="02020603050405020304" pitchFamily="18" charset="0"/>
              </a:rPr>
              <a:t>Volume One, Chapter XI, </a:t>
            </a:r>
            <a:r>
              <a:rPr lang="en-GB" altLang="en-US" sz="1600" i="1">
                <a:solidFill>
                  <a:srgbClr val="003399"/>
                </a:solidFill>
                <a:cs typeface="Times New Roman" panose="02020603050405020304" pitchFamily="18" charset="0"/>
              </a:rPr>
              <a:t>Mein Kampf,</a:t>
            </a:r>
            <a:r>
              <a:rPr lang="en-GB" altLang="en-US" sz="1600">
                <a:solidFill>
                  <a:srgbClr val="003399"/>
                </a:solidFill>
                <a:cs typeface="Times New Roman" panose="02020603050405020304" pitchFamily="18" charset="0"/>
              </a:rPr>
              <a:t> Adolf Hitler</a:t>
            </a:r>
            <a:endParaRPr lang="en-US" altLang="en-US" sz="2200">
              <a:cs typeface="Times New Roman" panose="02020603050405020304" pitchFamily="18" charset="0"/>
            </a:endParaRPr>
          </a:p>
        </p:txBody>
      </p:sp>
      <p:sp>
        <p:nvSpPr>
          <p:cNvPr id="10245" name="Rectangle 6">
            <a:extLst>
              <a:ext uri="{FF2B5EF4-FFF2-40B4-BE49-F238E27FC236}">
                <a16:creationId xmlns:a16="http://schemas.microsoft.com/office/drawing/2014/main" id="{C67E361B-3867-ABE0-B95B-A68DEEAA8469}"/>
              </a:ext>
            </a:extLst>
          </p:cNvPr>
          <p:cNvSpPr>
            <a:spLocks noChangeArrowheads="1"/>
          </p:cNvSpPr>
          <p:nvPr/>
        </p:nvSpPr>
        <p:spPr bwMode="auto">
          <a:xfrm>
            <a:off x="323850" y="5876925"/>
            <a:ext cx="60356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20000"/>
              </a:spcBef>
              <a:buFont typeface="Arial" panose="020B0604020202020204" pitchFamily="34" charset="0"/>
              <a:buNone/>
            </a:pPr>
            <a:r>
              <a:rPr lang="en-US" altLang="en-US" sz="1000"/>
              <a:t>Extracts from Mein Kampf, A. Hilter (1925). Used with kind permission of The Random House Group Ltd.</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1">
            <a:extLst>
              <a:ext uri="{FF2B5EF4-FFF2-40B4-BE49-F238E27FC236}">
                <a16:creationId xmlns:a16="http://schemas.microsoft.com/office/drawing/2014/main" id="{3C7DC8DF-B0E1-10B6-EBBF-F20DBA8853A5}"/>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493A2E-F7FC-47E2-8637-798E254616B2}" type="slidenum">
              <a:rPr lang="en-GB" altLang="en-US">
                <a:solidFill>
                  <a:schemeClr val="bg1"/>
                </a:solidFill>
              </a:rPr>
              <a:pPr/>
              <a:t>6</a:t>
            </a:fld>
            <a:endParaRPr lang="en-GB" altLang="en-US">
              <a:solidFill>
                <a:schemeClr val="bg1"/>
              </a:solidFill>
            </a:endParaRPr>
          </a:p>
        </p:txBody>
      </p:sp>
      <p:sp>
        <p:nvSpPr>
          <p:cNvPr id="11267" name="Rectangle 1026">
            <a:extLst>
              <a:ext uri="{FF2B5EF4-FFF2-40B4-BE49-F238E27FC236}">
                <a16:creationId xmlns:a16="http://schemas.microsoft.com/office/drawing/2014/main" id="{D89FB565-ADF2-6C92-9F69-6F9F8CCC6C01}"/>
              </a:ext>
            </a:extLst>
          </p:cNvPr>
          <p:cNvSpPr>
            <a:spLocks noGrp="1" noChangeArrowheads="1"/>
          </p:cNvSpPr>
          <p:nvPr>
            <p:ph type="title" idx="4294967295"/>
          </p:nvPr>
        </p:nvSpPr>
        <p:spPr/>
        <p:txBody>
          <a:bodyPr/>
          <a:lstStyle/>
          <a:p>
            <a:pPr eaLnBrk="1" hangingPunct="1"/>
            <a:r>
              <a:rPr lang="en-GB" altLang="en-US"/>
              <a:t>How did the Holocaust happen?</a:t>
            </a:r>
            <a:endParaRPr lang="en-US" altLang="en-US"/>
          </a:p>
        </p:txBody>
      </p:sp>
      <p:sp>
        <p:nvSpPr>
          <p:cNvPr id="11268" name="Rectangle 1027">
            <a:extLst>
              <a:ext uri="{FF2B5EF4-FFF2-40B4-BE49-F238E27FC236}">
                <a16:creationId xmlns:a16="http://schemas.microsoft.com/office/drawing/2014/main" id="{657E1261-B5A0-FC62-357C-FA9F64692545}"/>
              </a:ext>
            </a:extLst>
          </p:cNvPr>
          <p:cNvSpPr>
            <a:spLocks noGrp="1" noChangeArrowheads="1"/>
          </p:cNvSpPr>
          <p:nvPr>
            <p:ph type="body" idx="4294967295"/>
          </p:nvPr>
        </p:nvSpPr>
        <p:spPr/>
        <p:txBody>
          <a:bodyPr/>
          <a:lstStyle/>
          <a:p>
            <a:pPr eaLnBrk="1" hangingPunct="1">
              <a:buFont typeface="Arial" panose="020B0604020202020204" pitchFamily="34" charset="0"/>
              <a:buNone/>
            </a:pPr>
            <a:r>
              <a:rPr lang="en-GB" altLang="en-US" sz="2400"/>
              <a:t>	Once Hitler and the Nazi party had seized power in Germany, a series of laws were introduced which made life difficult for the Jewish and Roma communities. </a:t>
            </a:r>
          </a:p>
          <a:p>
            <a:pPr eaLnBrk="1" hangingPunct="1">
              <a:buFont typeface="Arial" panose="020B0604020202020204" pitchFamily="34" charset="0"/>
              <a:buNone/>
            </a:pPr>
            <a:r>
              <a:rPr lang="en-GB" altLang="en-US" sz="2400"/>
              <a:t>	</a:t>
            </a:r>
          </a:p>
          <a:p>
            <a:pPr eaLnBrk="1" hangingPunct="1">
              <a:buFont typeface="Arial" panose="020B0604020202020204" pitchFamily="34" charset="0"/>
              <a:buNone/>
            </a:pPr>
            <a:r>
              <a:rPr lang="en-GB" altLang="en-US" sz="2400"/>
              <a:t>	Many of these laws built upon existing anti-Roma legislation which  had been in existence since the Middle Ages. These laws eventually sent the Roma/Sinti communities into the death camps.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1">
            <a:extLst>
              <a:ext uri="{FF2B5EF4-FFF2-40B4-BE49-F238E27FC236}">
                <a16:creationId xmlns:a16="http://schemas.microsoft.com/office/drawing/2014/main" id="{842645A3-CEB8-E533-F584-848B8B9F5058}"/>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0E7DBB9-7864-4379-97A5-DEA1A55F2ABC}" type="slidenum">
              <a:rPr lang="en-GB" altLang="en-US">
                <a:solidFill>
                  <a:schemeClr val="bg1"/>
                </a:solidFill>
              </a:rPr>
              <a:pPr/>
              <a:t>7</a:t>
            </a:fld>
            <a:endParaRPr lang="en-GB" altLang="en-US">
              <a:solidFill>
                <a:schemeClr val="bg1"/>
              </a:solidFill>
            </a:endParaRPr>
          </a:p>
        </p:txBody>
      </p:sp>
      <p:sp>
        <p:nvSpPr>
          <p:cNvPr id="12291" name="Rectangle 4">
            <a:extLst>
              <a:ext uri="{FF2B5EF4-FFF2-40B4-BE49-F238E27FC236}">
                <a16:creationId xmlns:a16="http://schemas.microsoft.com/office/drawing/2014/main" id="{BE8FA71E-0ACD-42E2-DA23-B7B828D4ABCD}"/>
              </a:ext>
            </a:extLst>
          </p:cNvPr>
          <p:cNvSpPr>
            <a:spLocks noGrp="1" noChangeArrowheads="1"/>
          </p:cNvSpPr>
          <p:nvPr>
            <p:ph type="title" idx="4294967295"/>
          </p:nvPr>
        </p:nvSpPr>
        <p:spPr>
          <a:xfrm>
            <a:off x="455613" y="620713"/>
            <a:ext cx="8134350" cy="836612"/>
          </a:xfrm>
        </p:spPr>
        <p:txBody>
          <a:bodyPr/>
          <a:lstStyle/>
          <a:p>
            <a:pPr eaLnBrk="1" hangingPunct="1"/>
            <a:r>
              <a:rPr lang="en-GB" altLang="en-US" sz="2800"/>
              <a:t>The laws which led to the holocaust</a:t>
            </a:r>
            <a:endParaRPr lang="en-US" altLang="en-US" sz="2800"/>
          </a:p>
        </p:txBody>
      </p:sp>
      <p:sp>
        <p:nvSpPr>
          <p:cNvPr id="12292" name="Text Box 30">
            <a:extLst>
              <a:ext uri="{FF2B5EF4-FFF2-40B4-BE49-F238E27FC236}">
                <a16:creationId xmlns:a16="http://schemas.microsoft.com/office/drawing/2014/main" id="{5E0B0124-8749-7CCF-0F10-5D21614C17F2}"/>
              </a:ext>
            </a:extLst>
          </p:cNvPr>
          <p:cNvSpPr txBox="1">
            <a:spLocks noChangeArrowheads="1"/>
          </p:cNvSpPr>
          <p:nvPr/>
        </p:nvSpPr>
        <p:spPr bwMode="auto">
          <a:xfrm>
            <a:off x="455613" y="2667000"/>
            <a:ext cx="609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n-US" altLang="en-US" sz="1200">
              <a:latin typeface="Times New Roman" panose="02020603050405020304" pitchFamily="18" charset="0"/>
              <a:cs typeface="Times New Roman" panose="02020603050405020304" pitchFamily="18" charset="0"/>
            </a:endParaRPr>
          </a:p>
        </p:txBody>
      </p:sp>
      <p:sp>
        <p:nvSpPr>
          <p:cNvPr id="12293" name="Text Box 37">
            <a:extLst>
              <a:ext uri="{FF2B5EF4-FFF2-40B4-BE49-F238E27FC236}">
                <a16:creationId xmlns:a16="http://schemas.microsoft.com/office/drawing/2014/main" id="{29F86D4C-6A47-9A83-8FFE-A60EF1F9CDC5}"/>
              </a:ext>
            </a:extLst>
          </p:cNvPr>
          <p:cNvSpPr txBox="1">
            <a:spLocks noChangeArrowheads="1"/>
          </p:cNvSpPr>
          <p:nvPr/>
        </p:nvSpPr>
        <p:spPr bwMode="auto">
          <a:xfrm>
            <a:off x="455613" y="3200400"/>
            <a:ext cx="4038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endParaRPr lang="en-US" altLang="en-US" sz="1200" b="1">
              <a:latin typeface="Times New Roman" panose="02020603050405020304" pitchFamily="18" charset="0"/>
              <a:cs typeface="Times New Roman" panose="02020603050405020304" pitchFamily="18" charset="0"/>
            </a:endParaRPr>
          </a:p>
        </p:txBody>
      </p:sp>
      <p:sp>
        <p:nvSpPr>
          <p:cNvPr id="12294" name="Rectangle 18">
            <a:extLst>
              <a:ext uri="{FF2B5EF4-FFF2-40B4-BE49-F238E27FC236}">
                <a16:creationId xmlns:a16="http://schemas.microsoft.com/office/drawing/2014/main" id="{99AFD6DB-B303-FFD4-2939-AD83BA0ABCF0}"/>
              </a:ext>
            </a:extLst>
          </p:cNvPr>
          <p:cNvSpPr>
            <a:spLocks noChangeArrowheads="1"/>
          </p:cNvSpPr>
          <p:nvPr/>
        </p:nvSpPr>
        <p:spPr bwMode="auto">
          <a:xfrm>
            <a:off x="455613" y="1374775"/>
            <a:ext cx="8208962"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Tx/>
              <a:buChar char="•"/>
            </a:pPr>
            <a:r>
              <a:rPr lang="en-GB" altLang="en-US" b="1"/>
              <a:t>1933:</a:t>
            </a:r>
            <a:r>
              <a:rPr lang="en-GB" altLang="en-US"/>
              <a:t> ‘Lebensunwertesleben’ (lives not deserving life) establishes sterilisation for specific ethnic groups.</a:t>
            </a:r>
          </a:p>
          <a:p>
            <a:pPr eaLnBrk="1" hangingPunct="1"/>
            <a:r>
              <a:rPr lang="en-GB" altLang="en-US"/>
              <a:t>	18th–25th September: The Reich minister calls for the arrest of all Roma Travellers.</a:t>
            </a:r>
            <a:endParaRPr lang="en-US" altLang="en-US"/>
          </a:p>
        </p:txBody>
      </p:sp>
      <p:sp>
        <p:nvSpPr>
          <p:cNvPr id="12295" name="Rectangle 19">
            <a:extLst>
              <a:ext uri="{FF2B5EF4-FFF2-40B4-BE49-F238E27FC236}">
                <a16:creationId xmlns:a16="http://schemas.microsoft.com/office/drawing/2014/main" id="{0638AC42-192F-17BA-3F40-8419D2537D15}"/>
              </a:ext>
            </a:extLst>
          </p:cNvPr>
          <p:cNvSpPr>
            <a:spLocks noChangeArrowheads="1"/>
          </p:cNvSpPr>
          <p:nvPr/>
        </p:nvSpPr>
        <p:spPr bwMode="auto">
          <a:xfrm>
            <a:off x="455613" y="2630488"/>
            <a:ext cx="8148637"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Char char="•"/>
            </a:pPr>
            <a:r>
              <a:rPr lang="en-GB" altLang="en-US" b="1"/>
              <a:t>1934:</a:t>
            </a:r>
            <a:r>
              <a:rPr lang="en-GB" altLang="en-US"/>
              <a:t> January: The first Roma are sent to concentration camps for processing and sterilisation.</a:t>
            </a:r>
            <a:br>
              <a:rPr lang="en-GB" altLang="en-US"/>
            </a:br>
            <a:r>
              <a:rPr lang="en-GB" altLang="en-US"/>
              <a:t>July: German nationals are forbidden to marry ‘Jews, Negroes and Roma’. September 8th: Travellers are refused the right to trade in Dusseldorf.</a:t>
            </a:r>
            <a:br>
              <a:rPr lang="en-GB" altLang="en-US"/>
            </a:br>
            <a:r>
              <a:rPr lang="en-GB" altLang="en-US"/>
              <a:t>September 17th: National citizenship Law relegates Jews and Roma Travellers to second class citizens with no civil rights.</a:t>
            </a:r>
            <a:endParaRPr lang="en-US" altLang="en-US"/>
          </a:p>
        </p:txBody>
      </p:sp>
      <p:sp>
        <p:nvSpPr>
          <p:cNvPr id="12296" name="Rectangle 21">
            <a:extLst>
              <a:ext uri="{FF2B5EF4-FFF2-40B4-BE49-F238E27FC236}">
                <a16:creationId xmlns:a16="http://schemas.microsoft.com/office/drawing/2014/main" id="{874ABEE6-4A14-0639-2172-AEBDD08A1D2B}"/>
              </a:ext>
            </a:extLst>
          </p:cNvPr>
          <p:cNvSpPr>
            <a:spLocks noChangeArrowheads="1"/>
          </p:cNvSpPr>
          <p:nvPr/>
        </p:nvSpPr>
        <p:spPr bwMode="auto">
          <a:xfrm>
            <a:off x="455613" y="4435475"/>
            <a:ext cx="5200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7800" indent="-1778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Char char="•"/>
            </a:pPr>
            <a:r>
              <a:rPr lang="en-GB" altLang="en-US" b="1"/>
              <a:t>1936: </a:t>
            </a:r>
            <a:r>
              <a:rPr lang="en-GB" altLang="en-US"/>
              <a:t>March 17th: Roma lose their right to vote.</a:t>
            </a:r>
            <a:endParaRPr lang="en-US" altLang="en-US"/>
          </a:p>
        </p:txBody>
      </p:sp>
      <p:sp>
        <p:nvSpPr>
          <p:cNvPr id="12297" name="Rectangle 22">
            <a:extLst>
              <a:ext uri="{FF2B5EF4-FFF2-40B4-BE49-F238E27FC236}">
                <a16:creationId xmlns:a16="http://schemas.microsoft.com/office/drawing/2014/main" id="{F4090539-CF8F-1D90-2A30-C37A31562CEE}"/>
              </a:ext>
            </a:extLst>
          </p:cNvPr>
          <p:cNvSpPr>
            <a:spLocks noChangeArrowheads="1"/>
          </p:cNvSpPr>
          <p:nvPr/>
        </p:nvSpPr>
        <p:spPr bwMode="auto">
          <a:xfrm>
            <a:off x="455613" y="4868863"/>
            <a:ext cx="5124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7800" indent="-1778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Char char="•"/>
            </a:pPr>
            <a:r>
              <a:rPr lang="en-GB" altLang="en-US" b="1"/>
              <a:t>1941: </a:t>
            </a:r>
            <a:r>
              <a:rPr lang="en-GB" altLang="en-US"/>
              <a:t>Roma children are banned from schools.</a:t>
            </a:r>
            <a:endParaRPr lang="en-US" altLang="en-US"/>
          </a:p>
        </p:txBody>
      </p:sp>
      <p:sp>
        <p:nvSpPr>
          <p:cNvPr id="12298" name="Rectangle 23">
            <a:extLst>
              <a:ext uri="{FF2B5EF4-FFF2-40B4-BE49-F238E27FC236}">
                <a16:creationId xmlns:a16="http://schemas.microsoft.com/office/drawing/2014/main" id="{6E6FF2C2-BE9D-B6A3-6AE7-6969974EC68E}"/>
              </a:ext>
            </a:extLst>
          </p:cNvPr>
          <p:cNvSpPr>
            <a:spLocks noChangeArrowheads="1"/>
          </p:cNvSpPr>
          <p:nvPr/>
        </p:nvSpPr>
        <p:spPr bwMode="auto">
          <a:xfrm>
            <a:off x="455613" y="5300663"/>
            <a:ext cx="7689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7800" indent="-1778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Char char="•"/>
            </a:pPr>
            <a:r>
              <a:rPr lang="en-GB" altLang="en-US" b="1"/>
              <a:t>1944: </a:t>
            </a:r>
            <a:r>
              <a:rPr lang="en-GB" altLang="en-US"/>
              <a:t>Himmler orders the execution of all Roma in concentration camps.</a:t>
            </a:r>
          </a:p>
        </p:txBody>
      </p:sp>
      <p:sp>
        <p:nvSpPr>
          <p:cNvPr id="12299" name="Rectangle 24">
            <a:extLst>
              <a:ext uri="{FF2B5EF4-FFF2-40B4-BE49-F238E27FC236}">
                <a16:creationId xmlns:a16="http://schemas.microsoft.com/office/drawing/2014/main" id="{6BFA2A61-6C7F-9FC8-9987-C7F3EA227BD8}"/>
              </a:ext>
            </a:extLst>
          </p:cNvPr>
          <p:cNvSpPr>
            <a:spLocks noChangeArrowheads="1"/>
          </p:cNvSpPr>
          <p:nvPr/>
        </p:nvSpPr>
        <p:spPr bwMode="auto">
          <a:xfrm>
            <a:off x="455613" y="5734050"/>
            <a:ext cx="6902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7800" indent="-1778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FontTx/>
              <a:buChar char="•"/>
            </a:pPr>
            <a:r>
              <a:rPr lang="en-GB" altLang="en-US" b="1"/>
              <a:t>1942: </a:t>
            </a:r>
            <a:r>
              <a:rPr lang="en-GB" altLang="en-US"/>
              <a:t>Roma are removed from the jurisdiction of German courts.</a:t>
            </a:r>
            <a:endParaRPr lang="en-US" alt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1">
            <a:extLst>
              <a:ext uri="{FF2B5EF4-FFF2-40B4-BE49-F238E27FC236}">
                <a16:creationId xmlns:a16="http://schemas.microsoft.com/office/drawing/2014/main" id="{9904CCB3-A0D5-C68D-4111-5E66C93C138A}"/>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DE1417-204A-4DB0-BF7F-1F302E667D00}" type="slidenum">
              <a:rPr lang="en-GB" altLang="en-US">
                <a:solidFill>
                  <a:schemeClr val="bg1"/>
                </a:solidFill>
              </a:rPr>
              <a:pPr/>
              <a:t>8</a:t>
            </a:fld>
            <a:endParaRPr lang="en-GB" altLang="en-US">
              <a:solidFill>
                <a:schemeClr val="bg1"/>
              </a:solidFill>
            </a:endParaRPr>
          </a:p>
        </p:txBody>
      </p:sp>
      <p:sp>
        <p:nvSpPr>
          <p:cNvPr id="13315" name="Title 1">
            <a:extLst>
              <a:ext uri="{FF2B5EF4-FFF2-40B4-BE49-F238E27FC236}">
                <a16:creationId xmlns:a16="http://schemas.microsoft.com/office/drawing/2014/main" id="{A5D8E6A5-06A4-E44D-F8EC-B21C1718E79E}"/>
              </a:ext>
            </a:extLst>
          </p:cNvPr>
          <p:cNvSpPr>
            <a:spLocks noGrp="1"/>
          </p:cNvSpPr>
          <p:nvPr>
            <p:ph type="title" idx="4294967295"/>
          </p:nvPr>
        </p:nvSpPr>
        <p:spPr/>
        <p:txBody>
          <a:bodyPr/>
          <a:lstStyle/>
          <a:p>
            <a:r>
              <a:rPr lang="en-GB" altLang="en-US" sz="2400" b="1"/>
              <a:t>Citizenship Law</a:t>
            </a:r>
            <a:endParaRPr lang="en-US" altLang="en-US" sz="2400" b="1"/>
          </a:p>
        </p:txBody>
      </p:sp>
      <p:sp>
        <p:nvSpPr>
          <p:cNvPr id="13316" name="Content Placeholder 2">
            <a:extLst>
              <a:ext uri="{FF2B5EF4-FFF2-40B4-BE49-F238E27FC236}">
                <a16:creationId xmlns:a16="http://schemas.microsoft.com/office/drawing/2014/main" id="{EB595FCA-4068-2EA2-4B08-4AAFC2D88870}"/>
              </a:ext>
            </a:extLst>
          </p:cNvPr>
          <p:cNvSpPr>
            <a:spLocks noGrp="1"/>
          </p:cNvSpPr>
          <p:nvPr>
            <p:ph idx="4294967295"/>
          </p:nvPr>
        </p:nvSpPr>
        <p:spPr/>
        <p:txBody>
          <a:bodyPr/>
          <a:lstStyle/>
          <a:p>
            <a:pPr>
              <a:buFont typeface="Arial" panose="020B0604020202020204" pitchFamily="34" charset="0"/>
              <a:buNone/>
            </a:pPr>
            <a:r>
              <a:rPr lang="en-GB" altLang="en-US" sz="2000"/>
              <a:t>	By 1943 the Citizenship Law omitted any mention of Roma, as the Nazis believed that they would not exist for much longer.</a:t>
            </a:r>
          </a:p>
          <a:p>
            <a:pPr>
              <a:buFont typeface="Arial" panose="020B0604020202020204" pitchFamily="34" charset="0"/>
              <a:buNone/>
            </a:pPr>
            <a:endParaRPr lang="en-GB" altLang="en-US" sz="2000"/>
          </a:p>
          <a:p>
            <a:pPr>
              <a:buFont typeface="Arial" panose="020B0604020202020204" pitchFamily="34" charset="0"/>
              <a:buNone/>
            </a:pPr>
            <a:r>
              <a:rPr lang="en-GB" altLang="en-US" sz="2000"/>
              <a:t>	The order to send Roma to Auschwitz was passed on December 16th 1942 and Himmler ordered their extermination in 1944.</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1">
            <a:extLst>
              <a:ext uri="{FF2B5EF4-FFF2-40B4-BE49-F238E27FC236}">
                <a16:creationId xmlns:a16="http://schemas.microsoft.com/office/drawing/2014/main" id="{22283ACD-C171-8F63-6459-66DA46682C9A}"/>
              </a:ext>
            </a:extLst>
          </p:cNvPr>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1ADB89C-4071-4B0A-8D41-541BD9B04047}" type="slidenum">
              <a:rPr lang="en-GB" altLang="en-US">
                <a:solidFill>
                  <a:schemeClr val="bg1"/>
                </a:solidFill>
              </a:rPr>
              <a:pPr/>
              <a:t>9</a:t>
            </a:fld>
            <a:endParaRPr lang="en-GB" altLang="en-US">
              <a:solidFill>
                <a:schemeClr val="bg1"/>
              </a:solidFill>
            </a:endParaRPr>
          </a:p>
        </p:txBody>
      </p:sp>
      <p:sp>
        <p:nvSpPr>
          <p:cNvPr id="14339" name="Rectangle 2">
            <a:extLst>
              <a:ext uri="{FF2B5EF4-FFF2-40B4-BE49-F238E27FC236}">
                <a16:creationId xmlns:a16="http://schemas.microsoft.com/office/drawing/2014/main" id="{BA31CBD1-CF6C-2C36-7C72-77DEE2AD11D4}"/>
              </a:ext>
            </a:extLst>
          </p:cNvPr>
          <p:cNvSpPr>
            <a:spLocks noGrp="1" noChangeArrowheads="1"/>
          </p:cNvSpPr>
          <p:nvPr>
            <p:ph type="title" idx="4294967295"/>
          </p:nvPr>
        </p:nvSpPr>
        <p:spPr>
          <a:xfrm>
            <a:off x="831850" y="765175"/>
            <a:ext cx="7772400" cy="792163"/>
          </a:xfrm>
        </p:spPr>
        <p:txBody>
          <a:bodyPr/>
          <a:lstStyle/>
          <a:p>
            <a:pPr eaLnBrk="1" hangingPunct="1"/>
            <a:r>
              <a:rPr lang="en-GB" altLang="en-US" sz="2400"/>
              <a:t>Life in the concentration camps</a:t>
            </a:r>
            <a:endParaRPr lang="en-US" altLang="en-US" sz="2400"/>
          </a:p>
        </p:txBody>
      </p:sp>
      <p:sp>
        <p:nvSpPr>
          <p:cNvPr id="14340" name="Rectangle 3">
            <a:extLst>
              <a:ext uri="{FF2B5EF4-FFF2-40B4-BE49-F238E27FC236}">
                <a16:creationId xmlns:a16="http://schemas.microsoft.com/office/drawing/2014/main" id="{10D51526-76CF-A50F-A184-BBE3D06255AB}"/>
              </a:ext>
            </a:extLst>
          </p:cNvPr>
          <p:cNvSpPr>
            <a:spLocks noGrp="1" noChangeArrowheads="1"/>
          </p:cNvSpPr>
          <p:nvPr>
            <p:ph type="body" idx="4294967295"/>
          </p:nvPr>
        </p:nvSpPr>
        <p:spPr>
          <a:xfrm>
            <a:off x="755650" y="1412875"/>
            <a:ext cx="4464050" cy="2736850"/>
          </a:xfrm>
        </p:spPr>
        <p:txBody>
          <a:bodyPr/>
          <a:lstStyle/>
          <a:p>
            <a:pPr algn="ctr" eaLnBrk="1" hangingPunct="1">
              <a:lnSpc>
                <a:spcPct val="90000"/>
              </a:lnSpc>
              <a:buFont typeface="Arial" panose="020B0604020202020204" pitchFamily="34" charset="0"/>
              <a:buNone/>
            </a:pPr>
            <a:r>
              <a:rPr lang="en-GB" altLang="en-US" sz="2000"/>
              <a:t>At Auschwitz – Birkenau there was a separate camp set up for Roma. In this camp the majority of inhabitants died. Those who were not gassed died as a result of  poor conditions and hard labour.</a:t>
            </a:r>
            <a:endParaRPr lang="en-US" altLang="en-US" sz="2000"/>
          </a:p>
        </p:txBody>
      </p:sp>
      <p:sp>
        <p:nvSpPr>
          <p:cNvPr id="14341" name="Text Box 6">
            <a:extLst>
              <a:ext uri="{FF2B5EF4-FFF2-40B4-BE49-F238E27FC236}">
                <a16:creationId xmlns:a16="http://schemas.microsoft.com/office/drawing/2014/main" id="{E348E777-7B68-DB0D-0C4D-23EA699E8BAA}"/>
              </a:ext>
            </a:extLst>
          </p:cNvPr>
          <p:cNvSpPr txBox="1">
            <a:spLocks noChangeArrowheads="1"/>
          </p:cNvSpPr>
          <p:nvPr/>
        </p:nvSpPr>
        <p:spPr bwMode="auto">
          <a:xfrm>
            <a:off x="5580063" y="4005263"/>
            <a:ext cx="338455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400">
                <a:cs typeface="Times New Roman" panose="02020603050405020304" pitchFamily="18" charset="0"/>
              </a:rPr>
              <a:t>The camp closed on August 2</a:t>
            </a:r>
            <a:r>
              <a:rPr lang="en-GB" altLang="en-US" sz="2400"/>
              <a:t>–</a:t>
            </a:r>
            <a:r>
              <a:rPr lang="en-GB" altLang="en-US" sz="2400">
                <a:cs typeface="Times New Roman" panose="02020603050405020304" pitchFamily="18" charset="0"/>
              </a:rPr>
              <a:t>3,1944  when around 3000 Roma men were gassed.</a:t>
            </a:r>
            <a:endParaRPr lang="en-US" altLang="en-US" sz="2400">
              <a:cs typeface="Times New Roman" panose="02020603050405020304" pitchFamily="18" charset="0"/>
            </a:endParaRPr>
          </a:p>
        </p:txBody>
      </p:sp>
      <p:sp>
        <p:nvSpPr>
          <p:cNvPr id="14342" name="AutoShape 11">
            <a:extLst>
              <a:ext uri="{FF2B5EF4-FFF2-40B4-BE49-F238E27FC236}">
                <a16:creationId xmlns:a16="http://schemas.microsoft.com/office/drawing/2014/main" id="{35A82DC3-BCF8-A176-EA3E-6C0F2B25BC26}"/>
              </a:ext>
            </a:extLst>
          </p:cNvPr>
          <p:cNvSpPr>
            <a:spLocks noChangeArrowheads="1"/>
          </p:cNvSpPr>
          <p:nvPr/>
        </p:nvSpPr>
        <p:spPr bwMode="auto">
          <a:xfrm>
            <a:off x="928688" y="3143250"/>
            <a:ext cx="4392612" cy="2879725"/>
          </a:xfrm>
          <a:prstGeom prst="triangle">
            <a:avLst>
              <a:gd name="adj" fmla="val 50000"/>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sz="2400">
              <a:cs typeface="Times New Roman" panose="02020603050405020304" pitchFamily="18" charset="0"/>
            </a:endParaRPr>
          </a:p>
        </p:txBody>
      </p:sp>
      <p:sp>
        <p:nvSpPr>
          <p:cNvPr id="14343" name="Text Box 12">
            <a:extLst>
              <a:ext uri="{FF2B5EF4-FFF2-40B4-BE49-F238E27FC236}">
                <a16:creationId xmlns:a16="http://schemas.microsoft.com/office/drawing/2014/main" id="{C945A87D-9956-8392-71D3-9D1BF8DB858A}"/>
              </a:ext>
            </a:extLst>
          </p:cNvPr>
          <p:cNvSpPr txBox="1">
            <a:spLocks noChangeArrowheads="1"/>
          </p:cNvSpPr>
          <p:nvPr/>
        </p:nvSpPr>
        <p:spPr bwMode="auto">
          <a:xfrm>
            <a:off x="1692275" y="5229225"/>
            <a:ext cx="792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endParaRPr lang="en-US" altLang="en-US" sz="2400">
              <a:cs typeface="Times New Roman" panose="02020603050405020304" pitchFamily="18" charset="0"/>
            </a:endParaRPr>
          </a:p>
        </p:txBody>
      </p:sp>
      <p:sp>
        <p:nvSpPr>
          <p:cNvPr id="14344" name="Text Box 13">
            <a:extLst>
              <a:ext uri="{FF2B5EF4-FFF2-40B4-BE49-F238E27FC236}">
                <a16:creationId xmlns:a16="http://schemas.microsoft.com/office/drawing/2014/main" id="{767D6C74-8CD2-DE47-BFA8-349AEF356233}"/>
              </a:ext>
            </a:extLst>
          </p:cNvPr>
          <p:cNvSpPr txBox="1">
            <a:spLocks noChangeArrowheads="1"/>
          </p:cNvSpPr>
          <p:nvPr/>
        </p:nvSpPr>
        <p:spPr bwMode="auto">
          <a:xfrm>
            <a:off x="2214563" y="3857625"/>
            <a:ext cx="1871662"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200">
                <a:solidFill>
                  <a:srgbClr val="FFFFFF"/>
                </a:solidFill>
                <a:cs typeface="Times New Roman" panose="02020603050405020304" pitchFamily="18" charset="0"/>
              </a:rPr>
              <a:t>Travellers had to wear black triangles on their uniforms</a:t>
            </a:r>
            <a:endParaRPr lang="en-US" altLang="en-US" sz="2200">
              <a:solidFill>
                <a:srgbClr val="FFFFFF"/>
              </a:solidFill>
              <a:cs typeface="Times New Roman" panose="02020603050405020304" pitchFamily="18" charset="0"/>
            </a:endParaRPr>
          </a:p>
        </p:txBody>
      </p:sp>
      <p:sp>
        <p:nvSpPr>
          <p:cNvPr id="14345" name="Text Box 8">
            <a:extLst>
              <a:ext uri="{FF2B5EF4-FFF2-40B4-BE49-F238E27FC236}">
                <a16:creationId xmlns:a16="http://schemas.microsoft.com/office/drawing/2014/main" id="{0017A3EC-4E51-CA48-7997-22824CD0E6E4}"/>
              </a:ext>
            </a:extLst>
          </p:cNvPr>
          <p:cNvSpPr txBox="1">
            <a:spLocks noChangeArrowheads="1"/>
          </p:cNvSpPr>
          <p:nvPr/>
        </p:nvSpPr>
        <p:spPr bwMode="auto">
          <a:xfrm>
            <a:off x="6156325" y="1484313"/>
            <a:ext cx="2663825"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pPr>
            <a:r>
              <a:rPr lang="en-GB" altLang="en-US" sz="2400">
                <a:cs typeface="Times New Roman" panose="02020603050405020304" pitchFamily="18" charset="0"/>
              </a:rPr>
              <a:t>Children were used in medical experiments by the SS physicians.</a:t>
            </a:r>
          </a:p>
        </p:txBody>
      </p:sp>
    </p:spTree>
  </p:cSld>
  <p:clrMapOvr>
    <a:masterClrMapping/>
  </p:clrMapOvr>
  <p:transition/>
</p:sld>
</file>

<file path=ppt/theme/theme1.xml><?xml version="1.0" encoding="utf-8"?>
<a:theme xmlns:a="http://schemas.openxmlformats.org/drawingml/2006/main" name="NSPowerpointTemplate20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487</TotalTime>
  <Words>1568</Words>
  <Application>Microsoft Office PowerPoint</Application>
  <PresentationFormat>On-screen Show (4:3)</PresentationFormat>
  <Paragraphs>126</Paragraphs>
  <Slides>16</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Times New Roman</vt:lpstr>
      <vt:lpstr>NSPowerpointTemplate2009</vt:lpstr>
      <vt:lpstr>3_Office Theme</vt:lpstr>
      <vt:lpstr>Gypsies and the Holocaust</vt:lpstr>
      <vt:lpstr>Roma and Sinti</vt:lpstr>
      <vt:lpstr>PowerPoint Presentation</vt:lpstr>
      <vt:lpstr>The situation in Germany following World War One</vt:lpstr>
      <vt:lpstr>The philosophy of the Nazi Party</vt:lpstr>
      <vt:lpstr>How did the Holocaust happen?</vt:lpstr>
      <vt:lpstr>The laws which led to the holocaust</vt:lpstr>
      <vt:lpstr>Citizenship Law</vt:lpstr>
      <vt:lpstr>Life in the concentration camps</vt:lpstr>
      <vt:lpstr>Resistance in the concentration camps</vt:lpstr>
      <vt:lpstr>PowerPoint Presentation</vt:lpstr>
      <vt:lpstr>After the Holocaust</vt:lpstr>
      <vt:lpstr>Porrajmos</vt:lpstr>
      <vt:lpstr>Final thoughts from an Auschwitz survivor</vt:lpstr>
      <vt:lpstr>Acknowledgements</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Gypsies and the Holocaust</dc:title>
  <dc:creator>National Strategies</dc:creator>
  <cp:lastModifiedBy>Chris Price</cp:lastModifiedBy>
  <cp:revision>30</cp:revision>
  <dcterms:created xsi:type="dcterms:W3CDTF">2009-06-10T14:59:52Z</dcterms:created>
  <dcterms:modified xsi:type="dcterms:W3CDTF">2023-10-06T13:33:19Z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Subject">
    <vt:lpwstr/>
  </property>
  <property fmtid="{D5CDD505-2E9C-101B-9397-08002B2CF9AE}" pid="4" name="Keywords">
    <vt:lpwstr/>
  </property>
  <property fmtid="{D5CDD505-2E9C-101B-9397-08002B2CF9AE}" pid="5" name="_Author">
    <vt:lpwstr> Matt Hennessey</vt:lpwstr>
  </property>
  <property fmtid="{D5CDD505-2E9C-101B-9397-08002B2CF9AE}" pid="6" name="_Category">
    <vt:lpwstr/>
  </property>
  <property fmtid="{D5CDD505-2E9C-101B-9397-08002B2CF9AE}" pid="7" name="Slides">
    <vt:lpwstr>3</vt:lpwstr>
  </property>
  <property fmtid="{D5CDD505-2E9C-101B-9397-08002B2CF9AE}" pid="8" name="Categories">
    <vt:lpwstr/>
  </property>
  <property fmtid="{D5CDD505-2E9C-101B-9397-08002B2CF9AE}" pid="9" name="Approval Level">
    <vt:lpwstr/>
  </property>
  <property fmtid="{D5CDD505-2E9C-101B-9397-08002B2CF9AE}" pid="10" name="_Comments">
    <vt:lpwstr/>
  </property>
  <property fmtid="{D5CDD505-2E9C-101B-9397-08002B2CF9AE}" pid="11" name="Assigned To">
    <vt:lpwstr/>
  </property>
  <property fmtid="{D5CDD505-2E9C-101B-9397-08002B2CF9AE}" pid="12" name="MSIP_Label_2b28a9a6-133a-4796-ad7d-6b90f7583680_Enabled">
    <vt:lpwstr>true</vt:lpwstr>
  </property>
  <property fmtid="{D5CDD505-2E9C-101B-9397-08002B2CF9AE}" pid="13" name="MSIP_Label_2b28a9a6-133a-4796-ad7d-6b90f7583680_SetDate">
    <vt:lpwstr>2023-10-06T13:33:15Z</vt:lpwstr>
  </property>
  <property fmtid="{D5CDD505-2E9C-101B-9397-08002B2CF9AE}" pid="14" name="MSIP_Label_2b28a9a6-133a-4796-ad7d-6b90f7583680_Method">
    <vt:lpwstr>Standard</vt:lpwstr>
  </property>
  <property fmtid="{D5CDD505-2E9C-101B-9397-08002B2CF9AE}" pid="15" name="MSIP_Label_2b28a9a6-133a-4796-ad7d-6b90f7583680_Name">
    <vt:lpwstr>Private</vt:lpwstr>
  </property>
  <property fmtid="{D5CDD505-2E9C-101B-9397-08002B2CF9AE}" pid="16" name="MSIP_Label_2b28a9a6-133a-4796-ad7d-6b90f7583680_SiteId">
    <vt:lpwstr>996ee15c-0b3e-4a6f-8e65-120a9a51821a</vt:lpwstr>
  </property>
  <property fmtid="{D5CDD505-2E9C-101B-9397-08002B2CF9AE}" pid="17" name="MSIP_Label_2b28a9a6-133a-4796-ad7d-6b90f7583680_ActionId">
    <vt:lpwstr>7ae0a516-f66c-4669-aa5a-392b752b30c5</vt:lpwstr>
  </property>
  <property fmtid="{D5CDD505-2E9C-101B-9397-08002B2CF9AE}" pid="18" name="MSIP_Label_2b28a9a6-133a-4796-ad7d-6b90f7583680_ContentBits">
    <vt:lpwstr>2</vt:lpwstr>
  </property>
  <property fmtid="{D5CDD505-2E9C-101B-9397-08002B2CF9AE}" pid="19" name="ClassificationContentMarkingFooterLocations">
    <vt:lpwstr>NSPowerpointTemplate2009:3\3_Office Theme:3</vt:lpwstr>
  </property>
  <property fmtid="{D5CDD505-2E9C-101B-9397-08002B2CF9AE}" pid="20" name="ClassificationContentMarkingFooterText">
    <vt:lpwstr>Private: Information that contains a small amount of sensitive data which is essential to communicate with an individual but doesn’t require to be sent via secure methods.</vt:lpwstr>
  </property>
</Properties>
</file>