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2" r:id="rId3"/>
    <p:sldId id="257" r:id="rId4"/>
    <p:sldId id="258" r:id="rId5"/>
    <p:sldId id="270" r:id="rId6"/>
    <p:sldId id="271" r:id="rId7"/>
    <p:sldId id="272" r:id="rId8"/>
    <p:sldId id="273" r:id="rId9"/>
    <p:sldId id="274" r:id="rId10"/>
    <p:sldId id="267" r:id="rId11"/>
    <p:sldId id="268" r:id="rId12"/>
    <p:sldId id="263" r:id="rId13"/>
    <p:sldId id="264" r:id="rId14"/>
    <p:sldId id="265" r:id="rId15"/>
    <p:sldId id="266" r:id="rId16"/>
    <p:sldId id="260" r:id="rId17"/>
    <p:sldId id="26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57BB0B-88FE-DA40-AB23-5EB588EB4494}" type="datetimeFigureOut">
              <a:rPr lang="en-US" smtClean="0"/>
              <a:pPr/>
              <a:t>10/10/2023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8917C8-4224-7348-B57B-833B750FD7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r>
              <a:rPr lang="en-GB" dirty="0"/>
              <a:t>The extent to which pupils can make the appropriate language choices for any given context will influence their success at school</a:t>
            </a:r>
          </a:p>
        </p:txBody>
      </p:sp>
      <p:sp>
        <p:nvSpPr>
          <p:cNvPr id="51204" name="Slide Number Placeholder 3"/>
          <p:cNvSpPr>
            <a:spLocks noGrp="1"/>
          </p:cNvSpPr>
          <p:nvPr>
            <p:ph type="sldNum" sz="quarter" idx="5"/>
          </p:nvPr>
        </p:nvSpPr>
        <p:spPr bwMode="auto">
          <a:noFill/>
          <a:ln>
            <a:miter lim="800000"/>
            <a:headEnd/>
            <a:tailEnd/>
          </a:ln>
        </p:spPr>
        <p:txBody>
          <a:bodyPr/>
          <a:lstStyle/>
          <a:p>
            <a:fld id="{5319A521-EC3D-C345-80D9-FB5D1F6C0B78}" type="slidenum">
              <a:rPr lang="en-GB"/>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917C8-4224-7348-B57B-833B750FD73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Text 1: Language does little work since shared</a:t>
            </a:r>
            <a:r>
              <a:rPr lang="en-US" baseline="0" dirty="0"/>
              <a:t> ‘here and now’ context provides much of the meaning</a:t>
            </a:r>
          </a:p>
          <a:p>
            <a:r>
              <a:rPr lang="en-US" baseline="0" dirty="0"/>
              <a:t>Text 2: Language has to reconstruct some of the context</a:t>
            </a:r>
          </a:p>
          <a:p>
            <a:r>
              <a:rPr lang="en-US" baseline="0" dirty="0"/>
              <a:t>Text 3: Language has to construct all of the context</a:t>
            </a:r>
            <a:endParaRPr lang="en-US" dirty="0"/>
          </a:p>
        </p:txBody>
      </p:sp>
      <p:sp>
        <p:nvSpPr>
          <p:cNvPr id="4" name="Slide Number Placeholder 3"/>
          <p:cNvSpPr>
            <a:spLocks noGrp="1"/>
          </p:cNvSpPr>
          <p:nvPr>
            <p:ph type="sldNum" sz="quarter" idx="10"/>
          </p:nvPr>
        </p:nvSpPr>
        <p:spPr/>
        <p:txBody>
          <a:bodyPr/>
          <a:lstStyle/>
          <a:p>
            <a:fld id="{398917C8-4224-7348-B57B-833B750FD739}"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A7F7FB9-3098-2E48-9F8B-8E702B31645F}" type="slidenum">
              <a:rPr lang="en-GB" sz="1200">
                <a:solidFill>
                  <a:srgbClr val="000000"/>
                </a:solidFill>
                <a:latin typeface="Calibri" pitchFamily="1" charset="0"/>
              </a:rPr>
              <a:pPr algn="r"/>
              <a:t>9</a:t>
            </a:fld>
            <a:endParaRPr lang="en-GB" sz="1200">
              <a:solidFill>
                <a:srgbClr val="000000"/>
              </a:solidFill>
              <a:latin typeface="Calibri" pitchFamily="1" charset="0"/>
            </a:endParaRPr>
          </a:p>
        </p:txBody>
      </p:sp>
      <p:sp>
        <p:nvSpPr>
          <p:cNvPr id="358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E2AF26A5-7536-BE47-8719-D259B9EB27C8}" type="slidenum">
              <a:rPr lang="en-US" sz="1200">
                <a:solidFill>
                  <a:srgbClr val="000000"/>
                </a:solidFill>
                <a:latin typeface="Calibri" pitchFamily="1" charset="0"/>
              </a:rPr>
              <a:pPr algn="r"/>
              <a:t>9</a:t>
            </a:fld>
            <a:endParaRPr lang="en-US" sz="1200">
              <a:solidFill>
                <a:srgbClr val="000000"/>
              </a:solidFill>
              <a:latin typeface="Calibri" pitchFamily="1" charset="0"/>
            </a:endParaRPr>
          </a:p>
        </p:txBody>
      </p:sp>
      <p:sp>
        <p:nvSpPr>
          <p:cNvPr id="358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5" name="Rectangle 3"/>
          <p:cNvSpPr>
            <a:spLocks noGrp="1" noChangeArrowheads="1"/>
          </p:cNvSpPr>
          <p:nvPr>
            <p:ph type="body" idx="1"/>
          </p:nvPr>
        </p:nvSpPr>
        <p:spPr bwMode="auto">
          <a:noFill/>
        </p:spPr>
        <p:txBody>
          <a:bodyPr/>
          <a:lstStyle/>
          <a:p>
            <a:pPr eaLnBrk="1" hangingPunct="1">
              <a:spcBef>
                <a:spcPct val="0"/>
              </a:spcBef>
            </a:pPr>
            <a:r>
              <a:rPr lang="en-US">
                <a:ea typeface="ＭＳ Ｐゴシック" pitchFamily="1" charset="-128"/>
                <a:cs typeface="ＭＳ Ｐゴシック" pitchFamily="1" charset="-128"/>
              </a:rPr>
              <a:t>The micro scaffolding is the teacher explaining the shift in genre from exploratory talk to more formal presentational talk and modeling what that looks like.  In geography, we are constantly saying, that’s a good answer, now can you tell me that again but as you would write it.</a:t>
            </a:r>
          </a:p>
          <a:p>
            <a:pPr eaLnBrk="1" hangingPunct="1">
              <a:spcBef>
                <a:spcPct val="0"/>
              </a:spcBef>
            </a:pPr>
            <a:endParaRPr lang="en-US">
              <a:ea typeface="ＭＳ Ｐゴシック" pitchFamily="1" charset="-128"/>
              <a:cs typeface="ＭＳ Ｐゴシック" pitchFamily="1" charset="-128"/>
            </a:endParaRPr>
          </a:p>
          <a:p>
            <a:pPr eaLnBrk="1" hangingPunct="1">
              <a:spcBef>
                <a:spcPct val="0"/>
              </a:spcBef>
            </a:pPr>
            <a:r>
              <a:rPr lang="en-US">
                <a:ea typeface="ＭＳ Ｐゴシック" pitchFamily="1" charset="-128"/>
                <a:cs typeface="ＭＳ Ｐゴシック" pitchFamily="1" charset="-128"/>
              </a:rPr>
              <a:t>Ask participants where they would place each of those examples on the mode coninuum.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98917C8-4224-7348-B57B-833B750FD739}"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Opinion line</a:t>
            </a:r>
          </a:p>
          <a:p>
            <a:pPr marL="228600" indent="-228600">
              <a:buAutoNum type="arabicPeriod"/>
            </a:pPr>
            <a:r>
              <a:rPr lang="en-US" dirty="0"/>
              <a:t>Odd one out</a:t>
            </a:r>
          </a:p>
          <a:p>
            <a:pPr marL="228600" indent="-228600">
              <a:buAutoNum type="arabicPeriod"/>
            </a:pPr>
            <a:r>
              <a:rPr lang="en-US" dirty="0"/>
              <a:t>Plus –minus-interesting</a:t>
            </a:r>
          </a:p>
          <a:p>
            <a:pPr marL="228600" indent="-228600">
              <a:buAutoNum type="arabicPeriod"/>
            </a:pPr>
            <a:r>
              <a:rPr lang="en-US" dirty="0"/>
              <a:t>Concept cartoons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98917C8-4224-7348-B57B-833B750FD739}"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4" name="Date Placeholder 3"/>
          <p:cNvSpPr>
            <a:spLocks noGrp="1"/>
          </p:cNvSpPr>
          <p:nvPr>
            <p:ph type="dt" sz="half" idx="10"/>
          </p:nvPr>
        </p:nvSpPr>
        <p:spPr/>
        <p:txBody>
          <a:bodyPr/>
          <a:lstStyle/>
          <a:p>
            <a:fld id="{196F663E-5ED1-47B2-8DFB-BADDA486BF96}" type="datetimeFigureOut">
              <a:rPr lang="en-GB" smtClean="0"/>
              <a:pPr/>
              <a:t>10/10/2023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BC41667-7291-42E8-B00B-345BA5840895}" type="slidenum">
              <a:rPr/>
              <a:pPr/>
              <a:t>‹#›</a:t>
            </a:fld>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GB"/>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A9212C8-75A1-E74A-9F10-B6C2C7165A78}"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23B86-7A6E-7A4E-8203-09534109F9F3}"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10"/>
          </p:nvPr>
        </p:nvSpPr>
        <p:spPr/>
        <p:txBody>
          <a:bodyPr/>
          <a:lstStyle/>
          <a:p>
            <a:fld id="{6A9212C8-75A1-E74A-9F10-B6C2C7165A78}"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23B86-7A6E-7A4E-8203-09534109F9F3}"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10"/>
          </p:nvPr>
        </p:nvSpPr>
        <p:spPr>
          <a:xfrm>
            <a:off x="7556499" y="6356350"/>
            <a:ext cx="1148229" cy="365125"/>
          </a:xfrm>
        </p:spPr>
        <p:txBody>
          <a:bodyPr/>
          <a:lstStyle/>
          <a:p>
            <a:fld id="{6A9212C8-75A1-E74A-9F10-B6C2C7165A78}"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23B86-7A6E-7A4E-8203-09534109F9F3}"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10"/>
          </p:nvPr>
        </p:nvSpPr>
        <p:spPr/>
        <p:txBody>
          <a:bodyPr/>
          <a:lstStyle/>
          <a:p>
            <a:fld id="{6A9212C8-75A1-E74A-9F10-B6C2C7165A78}" type="datetimeFigureOut">
              <a:rPr lang="en-US" smtClean="0"/>
              <a:pPr/>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23B86-7A6E-7A4E-8203-09534109F9F3}"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GB"/>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a:p>
        </p:txBody>
      </p:sp>
      <p:sp>
        <p:nvSpPr>
          <p:cNvPr id="4" name="Date Placeholder 3"/>
          <p:cNvSpPr>
            <a:spLocks noGrp="1"/>
          </p:cNvSpPr>
          <p:nvPr>
            <p:ph type="dt" sz="half" idx="10"/>
          </p:nvPr>
        </p:nvSpPr>
        <p:spPr/>
        <p:txBody>
          <a:bodyPr/>
          <a:lstStyle/>
          <a:p>
            <a:fld id="{6A9212C8-75A1-E74A-9F10-B6C2C7165A78}" type="datetimeFigureOut">
              <a:rPr lang="en-US" smtClean="0"/>
              <a:pPr/>
              <a:t>10/10/2023</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GB"/>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GB"/>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2AAB499-F5DE-4BE5-BB26-90CC428051F7}" type="datetime1">
              <a:rPr lang="en-GB" smtClean="0"/>
              <a:pPr/>
              <a:t>10/10/2023</a:t>
            </a:fld>
            <a:endParaRPr/>
          </a:p>
        </p:txBody>
      </p:sp>
      <p:sp>
        <p:nvSpPr>
          <p:cNvPr id="5" name="Footer Placeholder 4"/>
          <p:cNvSpPr>
            <a:spLocks noGrp="1"/>
          </p:cNvSpPr>
          <p:nvPr>
            <p:ph type="ftr" sz="quarter" idx="11"/>
          </p:nvPr>
        </p:nvSpPr>
        <p:spPr/>
        <p:txBody>
          <a:bodyPr/>
          <a:lstStyle/>
          <a:p>
            <a:r>
              <a:t>Sample footer text</a:t>
            </a:r>
          </a:p>
        </p:txBody>
      </p:sp>
      <p:sp>
        <p:nvSpPr>
          <p:cNvPr id="6" name="Slide Number Placeholder 5"/>
          <p:cNvSpPr>
            <a:spLocks noGrp="1"/>
          </p:cNvSpPr>
          <p:nvPr>
            <p:ph type="sldNum" sz="quarter" idx="12"/>
          </p:nvPr>
        </p:nvSpPr>
        <p:spPr/>
        <p:txBody>
          <a:bodyPr/>
          <a:lstStyle/>
          <a:p>
            <a:fld id="{EBF5CD18-686B-47A9-AFD5-66CE5FA52A66}" type="slidenum">
              <a:rPr smtClean="0"/>
              <a:pPr/>
              <a:t>‹#›</a:t>
            </a:fld>
            <a:endParaRPr/>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Date Placeholder 4"/>
          <p:cNvSpPr>
            <a:spLocks noGrp="1"/>
          </p:cNvSpPr>
          <p:nvPr>
            <p:ph type="dt" sz="half" idx="10"/>
          </p:nvPr>
        </p:nvSpPr>
        <p:spPr/>
        <p:txBody>
          <a:bodyPr/>
          <a:lstStyle/>
          <a:p>
            <a:fld id="{6A9212C8-75A1-E74A-9F10-B6C2C7165A78}"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23B86-7A6E-7A4E-8203-09534109F9F3}"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7" name="Date Placeholder 6"/>
          <p:cNvSpPr>
            <a:spLocks noGrp="1"/>
          </p:cNvSpPr>
          <p:nvPr>
            <p:ph type="dt" sz="half" idx="10"/>
          </p:nvPr>
        </p:nvSpPr>
        <p:spPr/>
        <p:txBody>
          <a:bodyPr/>
          <a:lstStyle/>
          <a:p>
            <a:fld id="{6A9212C8-75A1-E74A-9F10-B6C2C7165A78}" type="datetimeFigureOut">
              <a:rPr lang="en-US" smtClean="0"/>
              <a:pPr/>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23B86-7A6E-7A4E-8203-09534109F9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6A9212C8-75A1-E74A-9F10-B6C2C7165A78}" type="datetimeFigureOut">
              <a:rPr lang="en-US" smtClean="0"/>
              <a:pPr/>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23B86-7A6E-7A4E-8203-09534109F9F3}"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212C8-75A1-E74A-9F10-B6C2C7165A78}" type="datetimeFigureOut">
              <a:rPr lang="en-US" smtClean="0"/>
              <a:pPr/>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23B86-7A6E-7A4E-8203-09534109F9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GB"/>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A9212C8-75A1-E74A-9F10-B6C2C7165A78}" type="datetimeFigureOut">
              <a:rPr lang="en-US" smtClean="0"/>
              <a:pPr/>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519841-B96A-4DD9-B158-9961937F6A4E}"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212C8-75A1-E74A-9F10-B6C2C7165A78}" type="datetimeFigureOut">
              <a:rPr lang="en-US" smtClean="0"/>
              <a:pPr/>
              <a:t>10/10/2023</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48B23B86-7A6E-7A4E-8203-09534109F9F3}" type="slidenum">
              <a:rPr lang="en-US" smtClean="0"/>
              <a:pPr/>
              <a:t>‹#›</a:t>
            </a:fld>
            <a:endParaRPr lang="en-US"/>
          </a:p>
        </p:txBody>
      </p:sp>
      <p:sp>
        <p:nvSpPr>
          <p:cNvPr id="8" name="TextBox 7">
            <a:extLst>
              <a:ext uri="{FF2B5EF4-FFF2-40B4-BE49-F238E27FC236}">
                <a16:creationId xmlns:a16="http://schemas.microsoft.com/office/drawing/2014/main" id="{CF8BA781-91C5-4676-1BF0-5D1206A527CF}"/>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localhost\Users\martynpendergast\Desktop\Oxfordshire\sc_eal_abwhole_l1.wmv"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tce.org.uk/research/romtopics/rom_teachingandlearning/case_jun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1630456"/>
            <a:ext cx="4572000" cy="2080932"/>
          </a:xfrm>
        </p:spPr>
        <p:txBody>
          <a:bodyPr>
            <a:normAutofit/>
          </a:bodyPr>
          <a:lstStyle/>
          <a:p>
            <a:pPr algn="l"/>
            <a:br>
              <a:rPr lang="en-US" sz="3200" dirty="0"/>
            </a:br>
            <a:r>
              <a:rPr lang="en-US" sz="3200" dirty="0"/>
              <a:t>Learning through talk</a:t>
            </a:r>
          </a:p>
        </p:txBody>
      </p:sp>
      <p:sp>
        <p:nvSpPr>
          <p:cNvPr id="3" name="Subtitle 2"/>
          <p:cNvSpPr>
            <a:spLocks noGrp="1"/>
          </p:cNvSpPr>
          <p:nvPr>
            <p:ph type="subTitle" idx="1"/>
          </p:nvPr>
        </p:nvSpPr>
        <p:spPr>
          <a:xfrm>
            <a:off x="3851920" y="5105400"/>
            <a:ext cx="4987280" cy="1600200"/>
          </a:xfrm>
        </p:spPr>
        <p:txBody>
          <a:bodyPr>
            <a:normAutofit fontScale="92500" lnSpcReduction="10000"/>
          </a:bodyPr>
          <a:lstStyle/>
          <a:p>
            <a:r>
              <a:rPr lang="en-US" sz="2600" dirty="0">
                <a:solidFill>
                  <a:schemeClr val="tx1"/>
                </a:solidFill>
              </a:rPr>
              <a:t>Martyn Pendergast</a:t>
            </a:r>
          </a:p>
          <a:p>
            <a:endParaRPr lang="en-US" dirty="0">
              <a:solidFill>
                <a:schemeClr val="tx1"/>
              </a:solidFill>
            </a:endParaRPr>
          </a:p>
          <a:p>
            <a:r>
              <a:rPr lang="en-US" dirty="0">
                <a:solidFill>
                  <a:schemeClr val="tx1"/>
                </a:solidFill>
              </a:rPr>
              <a:t>Wokingham</a:t>
            </a:r>
          </a:p>
          <a:p>
            <a:r>
              <a:rPr lang="en-US" dirty="0">
                <a:solidFill>
                  <a:schemeClr val="tx1"/>
                </a:solidFill>
              </a:rPr>
              <a:t>23</a:t>
            </a:r>
            <a:r>
              <a:rPr lang="en-US" baseline="30000" dirty="0">
                <a:solidFill>
                  <a:schemeClr val="tx1"/>
                </a:solidFill>
              </a:rPr>
              <a:t>rd</a:t>
            </a:r>
            <a:r>
              <a:rPr lang="en-US" dirty="0">
                <a:solidFill>
                  <a:schemeClr val="tx1"/>
                </a:solidFill>
              </a:rPr>
              <a:t> April 2012</a:t>
            </a:r>
          </a:p>
          <a:p>
            <a:endParaRPr lang="en-US" dirty="0"/>
          </a:p>
          <a:p>
            <a:endParaRPr lang="en-US" dirty="0"/>
          </a:p>
        </p:txBody>
      </p:sp>
      <p:pic>
        <p:nvPicPr>
          <p:cNvPr id="5" name="Picture 4"/>
          <p:cNvPicPr>
            <a:picLocks noChangeAspect="1"/>
          </p:cNvPicPr>
          <p:nvPr/>
        </p:nvPicPr>
        <p:blipFill>
          <a:blip r:embed="rId2"/>
          <a:stretch>
            <a:fillRect/>
          </a:stretch>
        </p:blipFill>
        <p:spPr>
          <a:xfrm>
            <a:off x="457200" y="762001"/>
            <a:ext cx="3657599" cy="29493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76"/>
            <a:ext cx="8229600" cy="1143000"/>
          </a:xfrm>
        </p:spPr>
        <p:txBody>
          <a:bodyPr>
            <a:normAutofit/>
          </a:bodyPr>
          <a:lstStyle/>
          <a:p>
            <a:r>
              <a:rPr lang="en-GB" sz="4000" dirty="0"/>
              <a:t>How did they get there?</a:t>
            </a:r>
          </a:p>
        </p:txBody>
      </p:sp>
      <p:pic>
        <p:nvPicPr>
          <p:cNvPr id="5" name="sc_eal_abwhole_l1.wmv">
            <a:hlinkClick r:id="" action="ppaction://media"/>
          </p:cNvPr>
          <p:cNvPicPr>
            <a:picLocks noGrp="1"/>
          </p:cNvPicPr>
          <p:nvPr>
            <p:ph idx="1"/>
            <a:videoFile r:link="rId1"/>
          </p:nvPr>
        </p:nvPicPr>
        <p:blipFill>
          <a:blip r:embed="rId4"/>
          <a:stretch>
            <a:fillRect/>
          </a:stretch>
        </p:blipFill>
        <p:spPr>
          <a:xfrm>
            <a:off x="685800" y="1123950"/>
            <a:ext cx="7620000" cy="5715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507419" y="332656"/>
            <a:ext cx="8223250" cy="709613"/>
          </a:xfrm>
        </p:spPr>
        <p:txBody>
          <a:bodyPr/>
          <a:lstStyle/>
          <a:p>
            <a:r>
              <a:rPr lang="en-GB" sz="3600" b="1" dirty="0"/>
              <a:t>A teaching and learning sequence</a:t>
            </a:r>
            <a:endParaRPr lang="en-GB" sz="3600" dirty="0"/>
          </a:p>
        </p:txBody>
      </p:sp>
      <p:grpSp>
        <p:nvGrpSpPr>
          <p:cNvPr id="2" name="Group 4"/>
          <p:cNvGrpSpPr>
            <a:grpSpLocks noChangeAspect="1"/>
          </p:cNvGrpSpPr>
          <p:nvPr/>
        </p:nvGrpSpPr>
        <p:grpSpPr bwMode="auto">
          <a:xfrm>
            <a:off x="395288" y="1341438"/>
            <a:ext cx="8154987" cy="4970462"/>
            <a:chOff x="2264" y="7190"/>
            <a:chExt cx="7200" cy="4238"/>
          </a:xfrm>
        </p:grpSpPr>
        <p:sp>
          <p:nvSpPr>
            <p:cNvPr id="40964" name="AutoShape 5"/>
            <p:cNvSpPr>
              <a:spLocks noChangeAspect="1" noChangeArrowheads="1"/>
            </p:cNvSpPr>
            <p:nvPr/>
          </p:nvSpPr>
          <p:spPr bwMode="auto">
            <a:xfrm>
              <a:off x="2264" y="7190"/>
              <a:ext cx="7200" cy="4238"/>
            </a:xfrm>
            <a:prstGeom prst="rect">
              <a:avLst/>
            </a:prstGeom>
            <a:noFill/>
            <a:ln w="9525">
              <a:noFill/>
              <a:miter lim="800000"/>
              <a:headEnd/>
              <a:tailEnd/>
            </a:ln>
          </p:spPr>
          <p:txBody>
            <a:bodyPr/>
            <a:lstStyle/>
            <a:p>
              <a:endParaRPr lang="en-US" sz="1800"/>
            </a:p>
          </p:txBody>
        </p:sp>
        <p:sp>
          <p:nvSpPr>
            <p:cNvPr id="40965" name="Text Box 6"/>
            <p:cNvSpPr txBox="1">
              <a:spLocks noChangeArrowheads="1"/>
            </p:cNvSpPr>
            <p:nvPr/>
          </p:nvSpPr>
          <p:spPr bwMode="auto">
            <a:xfrm>
              <a:off x="2363" y="7737"/>
              <a:ext cx="1380" cy="957"/>
            </a:xfrm>
            <a:prstGeom prst="rect">
              <a:avLst/>
            </a:prstGeom>
            <a:solidFill>
              <a:srgbClr val="FFFFFF"/>
            </a:solidFill>
            <a:ln w="9525">
              <a:solidFill>
                <a:srgbClr val="000000"/>
              </a:solidFill>
              <a:miter lim="800000"/>
              <a:headEnd/>
              <a:tailEnd/>
            </a:ln>
          </p:spPr>
          <p:txBody>
            <a:bodyPr/>
            <a:lstStyle/>
            <a:p>
              <a:pPr algn="ctr"/>
              <a:endParaRPr lang="en-GB" sz="1800"/>
            </a:p>
            <a:p>
              <a:pPr algn="ctr"/>
              <a:r>
                <a:rPr lang="en-GB" sz="1800"/>
                <a:t>Exploratory talk</a:t>
              </a:r>
            </a:p>
          </p:txBody>
        </p:sp>
        <p:sp>
          <p:nvSpPr>
            <p:cNvPr id="40966" name="Text Box 7"/>
            <p:cNvSpPr txBox="1">
              <a:spLocks noChangeArrowheads="1"/>
            </p:cNvSpPr>
            <p:nvPr/>
          </p:nvSpPr>
          <p:spPr bwMode="auto">
            <a:xfrm>
              <a:off x="4828" y="7737"/>
              <a:ext cx="1380" cy="957"/>
            </a:xfrm>
            <a:prstGeom prst="rect">
              <a:avLst/>
            </a:prstGeom>
            <a:solidFill>
              <a:srgbClr val="FFFFFF"/>
            </a:solidFill>
            <a:ln w="9525">
              <a:solidFill>
                <a:srgbClr val="000000"/>
              </a:solidFill>
              <a:miter lim="800000"/>
              <a:headEnd/>
              <a:tailEnd/>
            </a:ln>
          </p:spPr>
          <p:txBody>
            <a:bodyPr/>
            <a:lstStyle/>
            <a:p>
              <a:endParaRPr lang="en-GB" sz="1800"/>
            </a:p>
            <a:p>
              <a:pPr algn="ctr"/>
              <a:r>
                <a:rPr lang="en-GB" sz="1800"/>
                <a:t>Report back to class </a:t>
              </a:r>
            </a:p>
          </p:txBody>
        </p:sp>
        <p:sp>
          <p:nvSpPr>
            <p:cNvPr id="40967" name="Text Box 8"/>
            <p:cNvSpPr txBox="1">
              <a:spLocks noChangeArrowheads="1"/>
            </p:cNvSpPr>
            <p:nvPr/>
          </p:nvSpPr>
          <p:spPr bwMode="auto">
            <a:xfrm>
              <a:off x="7294" y="7737"/>
              <a:ext cx="1380" cy="957"/>
            </a:xfrm>
            <a:prstGeom prst="rect">
              <a:avLst/>
            </a:prstGeom>
            <a:solidFill>
              <a:srgbClr val="FFFFFF"/>
            </a:solidFill>
            <a:ln w="9525">
              <a:solidFill>
                <a:srgbClr val="000000"/>
              </a:solidFill>
              <a:miter lim="800000"/>
              <a:headEnd/>
              <a:tailEnd/>
            </a:ln>
          </p:spPr>
          <p:txBody>
            <a:bodyPr/>
            <a:lstStyle/>
            <a:p>
              <a:endParaRPr lang="en-GB" sz="1800"/>
            </a:p>
            <a:p>
              <a:pPr algn="ctr"/>
              <a:r>
                <a:rPr lang="en-GB" sz="1800"/>
                <a:t>Write recount text</a:t>
              </a:r>
            </a:p>
          </p:txBody>
        </p:sp>
        <p:sp>
          <p:nvSpPr>
            <p:cNvPr id="40968" name="Text Box 9"/>
            <p:cNvSpPr txBox="1">
              <a:spLocks noChangeArrowheads="1"/>
            </p:cNvSpPr>
            <p:nvPr/>
          </p:nvSpPr>
          <p:spPr bwMode="auto">
            <a:xfrm>
              <a:off x="3053" y="9377"/>
              <a:ext cx="1380" cy="957"/>
            </a:xfrm>
            <a:prstGeom prst="rect">
              <a:avLst/>
            </a:prstGeom>
            <a:solidFill>
              <a:srgbClr val="FFFFFF"/>
            </a:solidFill>
            <a:ln w="9525">
              <a:solidFill>
                <a:srgbClr val="000000"/>
              </a:solidFill>
              <a:miter lim="800000"/>
              <a:headEnd/>
              <a:tailEnd/>
            </a:ln>
          </p:spPr>
          <p:txBody>
            <a:bodyPr/>
            <a:lstStyle/>
            <a:p>
              <a:endParaRPr lang="en-GB" sz="1800"/>
            </a:p>
            <a:p>
              <a:pPr algn="ctr"/>
              <a:r>
                <a:rPr lang="en-GB" sz="1800"/>
                <a:t>Active reading</a:t>
              </a:r>
            </a:p>
          </p:txBody>
        </p:sp>
        <p:sp>
          <p:nvSpPr>
            <p:cNvPr id="40969" name="Text Box 10"/>
            <p:cNvSpPr txBox="1">
              <a:spLocks noChangeArrowheads="1"/>
            </p:cNvSpPr>
            <p:nvPr/>
          </p:nvSpPr>
          <p:spPr bwMode="auto">
            <a:xfrm>
              <a:off x="5420" y="9377"/>
              <a:ext cx="1380" cy="957"/>
            </a:xfrm>
            <a:prstGeom prst="rect">
              <a:avLst/>
            </a:prstGeom>
            <a:solidFill>
              <a:srgbClr val="FFFFFF"/>
            </a:solidFill>
            <a:ln w="9525">
              <a:solidFill>
                <a:srgbClr val="000000"/>
              </a:solidFill>
              <a:miter lim="800000"/>
              <a:headEnd/>
              <a:tailEnd/>
            </a:ln>
          </p:spPr>
          <p:txBody>
            <a:bodyPr anchor="ctr"/>
            <a:lstStyle/>
            <a:p>
              <a:pPr algn="ctr"/>
              <a:r>
                <a:rPr lang="en-GB" sz="1800"/>
                <a:t>Speaking as an expert (formal)</a:t>
              </a:r>
            </a:p>
          </p:txBody>
        </p:sp>
        <p:sp>
          <p:nvSpPr>
            <p:cNvPr id="40970" name="Text Box 11"/>
            <p:cNvSpPr txBox="1">
              <a:spLocks noChangeArrowheads="1"/>
            </p:cNvSpPr>
            <p:nvPr/>
          </p:nvSpPr>
          <p:spPr bwMode="auto">
            <a:xfrm>
              <a:off x="7689" y="9377"/>
              <a:ext cx="1380" cy="957"/>
            </a:xfrm>
            <a:prstGeom prst="rect">
              <a:avLst/>
            </a:prstGeom>
            <a:solidFill>
              <a:srgbClr val="FFFFFF"/>
            </a:solidFill>
            <a:ln w="9525">
              <a:solidFill>
                <a:srgbClr val="000000"/>
              </a:solidFill>
              <a:miter lim="800000"/>
              <a:headEnd/>
              <a:tailEnd/>
            </a:ln>
          </p:spPr>
          <p:txBody>
            <a:bodyPr anchor="ctr"/>
            <a:lstStyle/>
            <a:p>
              <a:pPr algn="ctr"/>
              <a:r>
                <a:rPr lang="en-GB" sz="1800"/>
                <a:t>Analytical or discursive text</a:t>
              </a:r>
            </a:p>
          </p:txBody>
        </p:sp>
        <p:sp>
          <p:nvSpPr>
            <p:cNvPr id="40971" name="Line 12"/>
            <p:cNvSpPr>
              <a:spLocks noChangeShapeType="1"/>
            </p:cNvSpPr>
            <p:nvPr/>
          </p:nvSpPr>
          <p:spPr bwMode="auto">
            <a:xfrm>
              <a:off x="3743" y="8147"/>
              <a:ext cx="1085" cy="0"/>
            </a:xfrm>
            <a:prstGeom prst="line">
              <a:avLst/>
            </a:prstGeom>
            <a:noFill/>
            <a:ln w="38100">
              <a:solidFill>
                <a:srgbClr val="000000"/>
              </a:solidFill>
              <a:round/>
              <a:headEnd/>
              <a:tailEnd type="triangle" w="med" len="med"/>
            </a:ln>
          </p:spPr>
          <p:txBody>
            <a:bodyPr/>
            <a:lstStyle/>
            <a:p>
              <a:endParaRPr lang="en-GB"/>
            </a:p>
          </p:txBody>
        </p:sp>
        <p:sp>
          <p:nvSpPr>
            <p:cNvPr id="40972" name="Line 13"/>
            <p:cNvSpPr>
              <a:spLocks noChangeShapeType="1"/>
            </p:cNvSpPr>
            <p:nvPr/>
          </p:nvSpPr>
          <p:spPr bwMode="auto">
            <a:xfrm>
              <a:off x="6209" y="8147"/>
              <a:ext cx="1085" cy="0"/>
            </a:xfrm>
            <a:prstGeom prst="line">
              <a:avLst/>
            </a:prstGeom>
            <a:noFill/>
            <a:ln w="38100">
              <a:solidFill>
                <a:srgbClr val="000000"/>
              </a:solidFill>
              <a:round/>
              <a:headEnd/>
              <a:tailEnd type="triangle" w="med" len="med"/>
            </a:ln>
          </p:spPr>
          <p:txBody>
            <a:bodyPr/>
            <a:lstStyle/>
            <a:p>
              <a:endParaRPr lang="en-GB"/>
            </a:p>
          </p:txBody>
        </p:sp>
        <p:cxnSp>
          <p:nvCxnSpPr>
            <p:cNvPr id="40973" name="AutoShape 14"/>
            <p:cNvCxnSpPr>
              <a:cxnSpLocks noChangeShapeType="1"/>
            </p:cNvCxnSpPr>
            <p:nvPr/>
          </p:nvCxnSpPr>
          <p:spPr bwMode="auto">
            <a:xfrm flipH="1">
              <a:off x="2461" y="8216"/>
              <a:ext cx="6213" cy="751"/>
            </a:xfrm>
            <a:prstGeom prst="bentConnector3">
              <a:avLst>
                <a:gd name="adj1" fmla="val -4750"/>
              </a:avLst>
            </a:prstGeom>
            <a:noFill/>
            <a:ln w="38100">
              <a:solidFill>
                <a:srgbClr val="000000"/>
              </a:solidFill>
              <a:miter lim="800000"/>
              <a:headEnd/>
              <a:tailEnd/>
            </a:ln>
          </p:spPr>
        </p:cxnSp>
        <p:cxnSp>
          <p:nvCxnSpPr>
            <p:cNvPr id="40974" name="AutoShape 15"/>
            <p:cNvCxnSpPr>
              <a:cxnSpLocks noChangeShapeType="1"/>
            </p:cNvCxnSpPr>
            <p:nvPr/>
          </p:nvCxnSpPr>
          <p:spPr bwMode="auto">
            <a:xfrm rot="16200000" flipH="1">
              <a:off x="2312" y="9109"/>
              <a:ext cx="889" cy="592"/>
            </a:xfrm>
            <a:prstGeom prst="bentConnector2">
              <a:avLst/>
            </a:prstGeom>
            <a:noFill/>
            <a:ln w="38100">
              <a:solidFill>
                <a:srgbClr val="000000"/>
              </a:solidFill>
              <a:miter lim="800000"/>
              <a:headEnd/>
              <a:tailEnd type="triangle" w="med" len="med"/>
            </a:ln>
          </p:spPr>
        </p:cxnSp>
        <p:sp>
          <p:nvSpPr>
            <p:cNvPr id="40975" name="Line 16"/>
            <p:cNvSpPr>
              <a:spLocks noChangeShapeType="1"/>
            </p:cNvSpPr>
            <p:nvPr/>
          </p:nvSpPr>
          <p:spPr bwMode="auto">
            <a:xfrm>
              <a:off x="4434" y="9787"/>
              <a:ext cx="986" cy="0"/>
            </a:xfrm>
            <a:prstGeom prst="line">
              <a:avLst/>
            </a:prstGeom>
            <a:noFill/>
            <a:ln w="38100">
              <a:solidFill>
                <a:srgbClr val="000000"/>
              </a:solidFill>
              <a:round/>
              <a:headEnd/>
              <a:tailEnd type="triangle" w="med" len="med"/>
            </a:ln>
          </p:spPr>
          <p:txBody>
            <a:bodyPr/>
            <a:lstStyle/>
            <a:p>
              <a:endParaRPr lang="en-GB"/>
            </a:p>
          </p:txBody>
        </p:sp>
        <p:sp>
          <p:nvSpPr>
            <p:cNvPr id="40976" name="Line 17"/>
            <p:cNvSpPr>
              <a:spLocks noChangeShapeType="1"/>
            </p:cNvSpPr>
            <p:nvPr/>
          </p:nvSpPr>
          <p:spPr bwMode="auto">
            <a:xfrm>
              <a:off x="6801" y="9787"/>
              <a:ext cx="888" cy="0"/>
            </a:xfrm>
            <a:prstGeom prst="line">
              <a:avLst/>
            </a:prstGeom>
            <a:noFill/>
            <a:ln w="38100">
              <a:solidFill>
                <a:srgbClr val="000000"/>
              </a:solidFill>
              <a:round/>
              <a:headEnd/>
              <a:tailEnd type="triangle" w="med" len="med"/>
            </a:ln>
          </p:spPr>
          <p:txBody>
            <a:bodyPr/>
            <a:lstStyle/>
            <a:p>
              <a:endParaRPr lang="en-GB"/>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GB" sz="3600" b="1"/>
              <a:t>Exploratory talk</a:t>
            </a:r>
          </a:p>
        </p:txBody>
      </p:sp>
      <p:sp>
        <p:nvSpPr>
          <p:cNvPr id="38915" name="Rectangle 3"/>
          <p:cNvSpPr>
            <a:spLocks noGrp="1" noChangeArrowheads="1"/>
          </p:cNvSpPr>
          <p:nvPr>
            <p:ph type="body" idx="4294967295"/>
          </p:nvPr>
        </p:nvSpPr>
        <p:spPr/>
        <p:txBody>
          <a:bodyPr/>
          <a:lstStyle/>
          <a:p>
            <a:pPr marL="0" indent="0">
              <a:lnSpc>
                <a:spcPct val="80000"/>
              </a:lnSpc>
              <a:buFontTx/>
              <a:buNone/>
            </a:pPr>
            <a:r>
              <a:rPr lang="en-GB" sz="2800" i="1"/>
              <a:t>Exploratory talk is that in which partners engage critically but constructively with each other’s ideas. Relevant information is offered for joint consideration. Proposals may be challenged and counter-challenged, but if so reasons are given and alternatives offered. Agreement is sought as a basis for progress. Knowledge is made publicly accountable and reasoning is visible in the talk.</a:t>
            </a:r>
            <a:r>
              <a:rPr lang="en-GB" sz="1400" i="1"/>
              <a:t> </a:t>
            </a:r>
          </a:p>
          <a:p>
            <a:pPr marL="0" indent="0">
              <a:lnSpc>
                <a:spcPct val="80000"/>
              </a:lnSpc>
              <a:buFontTx/>
              <a:buNone/>
            </a:pPr>
            <a:endParaRPr lang="en-GB" sz="1400"/>
          </a:p>
          <a:p>
            <a:pPr marL="0" indent="0">
              <a:lnSpc>
                <a:spcPct val="80000"/>
              </a:lnSpc>
              <a:buFontTx/>
              <a:buNone/>
            </a:pPr>
            <a:endParaRPr lang="en-GB" sz="900"/>
          </a:p>
          <a:p>
            <a:pPr marL="0" indent="0">
              <a:lnSpc>
                <a:spcPct val="80000"/>
              </a:lnSpc>
              <a:buFontTx/>
              <a:buNone/>
            </a:pPr>
            <a:r>
              <a:rPr lang="en-GB" sz="1400"/>
              <a:t>Mercer, N. </a:t>
            </a:r>
            <a:r>
              <a:rPr lang="en-GB" sz="1400" i="1"/>
              <a:t>Words and Minds: How We Use Language To Think Together</a:t>
            </a:r>
            <a:r>
              <a:rPr lang="en-US" sz="1400"/>
              <a:t> </a:t>
            </a:r>
            <a:r>
              <a:rPr lang="en-GB" sz="1400"/>
              <a:t>(2000), London: Routledge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p:txBody>
          <a:bodyPr/>
          <a:lstStyle/>
          <a:p>
            <a:r>
              <a:rPr lang="en-GB" sz="3200" b="1" dirty="0"/>
              <a:t>How can we encourage pupils to talk productively</a:t>
            </a:r>
            <a:r>
              <a:rPr lang="en-GB" sz="3200" dirty="0"/>
              <a:t>?</a:t>
            </a:r>
            <a:endParaRPr lang="en-GB" sz="2800" dirty="0"/>
          </a:p>
        </p:txBody>
      </p:sp>
      <p:sp>
        <p:nvSpPr>
          <p:cNvPr id="39939" name="Rectangle 3"/>
          <p:cNvSpPr>
            <a:spLocks noGrp="1" noChangeArrowheads="1"/>
          </p:cNvSpPr>
          <p:nvPr>
            <p:ph type="body" idx="4294967295"/>
          </p:nvPr>
        </p:nvSpPr>
        <p:spPr>
          <a:xfrm>
            <a:off x="395536" y="2332037"/>
            <a:ext cx="8229600" cy="4525963"/>
          </a:xfrm>
        </p:spPr>
        <p:txBody>
          <a:bodyPr/>
          <a:lstStyle/>
          <a:p>
            <a:pPr marL="381000" indent="-381000">
              <a:lnSpc>
                <a:spcPct val="80000"/>
              </a:lnSpc>
            </a:pPr>
            <a:r>
              <a:rPr lang="en-GB" sz="2800" dirty="0"/>
              <a:t>Rules for group talk </a:t>
            </a:r>
          </a:p>
          <a:p>
            <a:pPr marL="381000" indent="-381000">
              <a:lnSpc>
                <a:spcPct val="80000"/>
              </a:lnSpc>
            </a:pPr>
            <a:r>
              <a:rPr lang="en-GB" sz="2800" dirty="0"/>
              <a:t>Assigning roles</a:t>
            </a:r>
            <a:r>
              <a:rPr lang="en-GB" sz="2800" i="1" dirty="0"/>
              <a:t> </a:t>
            </a:r>
          </a:p>
          <a:p>
            <a:pPr marL="381000" indent="-381000">
              <a:lnSpc>
                <a:spcPct val="80000"/>
              </a:lnSpc>
            </a:pPr>
            <a:r>
              <a:rPr lang="en-GB" sz="2800" dirty="0"/>
              <a:t>Concrete preparation</a:t>
            </a:r>
          </a:p>
          <a:p>
            <a:pPr marL="381000" indent="-381000">
              <a:lnSpc>
                <a:spcPct val="80000"/>
              </a:lnSpc>
            </a:pPr>
            <a:r>
              <a:rPr lang="en-GB" sz="2800" dirty="0"/>
              <a:t>Cognitive conflict (asking the right question)</a:t>
            </a:r>
          </a:p>
          <a:p>
            <a:pPr marL="381000" indent="-381000">
              <a:lnSpc>
                <a:spcPct val="80000"/>
              </a:lnSpc>
            </a:pPr>
            <a:r>
              <a:rPr lang="en-GB" sz="2800" dirty="0"/>
              <a:t>Collaboration</a:t>
            </a:r>
          </a:p>
          <a:p>
            <a:pPr marL="381000" indent="-381000">
              <a:lnSpc>
                <a:spcPct val="80000"/>
              </a:lnSpc>
            </a:pPr>
            <a:r>
              <a:rPr lang="en-GB" sz="2800" dirty="0" err="1"/>
              <a:t>Metacognition</a:t>
            </a:r>
            <a:endParaRPr lang="en-GB" sz="2800" dirty="0"/>
          </a:p>
          <a:p>
            <a:pPr marL="381000" indent="-381000">
              <a:lnSpc>
                <a:spcPct val="80000"/>
              </a:lnSpc>
            </a:pPr>
            <a:endParaRPr lang="en-GB" sz="2400" b="1" dirty="0"/>
          </a:p>
          <a:p>
            <a:pPr marL="381000" indent="-381000">
              <a:lnSpc>
                <a:spcPct val="80000"/>
              </a:lnSpc>
              <a:buFontTx/>
              <a:buNone/>
            </a:pPr>
            <a:r>
              <a:rPr lang="en-GB" sz="1400" dirty="0"/>
              <a:t>(Adapted from ‘Improving learning through cognitive intervention’ GTCE</a:t>
            </a:r>
          </a:p>
          <a:p>
            <a:pPr marL="381000" indent="-381000">
              <a:lnSpc>
                <a:spcPct val="80000"/>
              </a:lnSpc>
              <a:buFontTx/>
              <a:buNone/>
            </a:pPr>
            <a:r>
              <a:rPr lang="en-GB" sz="1400" dirty="0">
                <a:hlinkClick r:id="rId3"/>
              </a:rPr>
              <a:t>www.gtce.org.uk/research/romtopics/rom_teachingandlearning/case_jun01/</a:t>
            </a:r>
            <a:r>
              <a:rPr lang="en-GB" sz="1400"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79512" y="0"/>
            <a:ext cx="9144000" cy="1143000"/>
          </a:xfrm>
        </p:spPr>
        <p:txBody>
          <a:bodyPr/>
          <a:lstStyle/>
          <a:p>
            <a:r>
              <a:rPr lang="en-GB" sz="3600" b="1" dirty="0"/>
              <a:t>Bloom’s revised taxonomy</a:t>
            </a:r>
          </a:p>
        </p:txBody>
      </p:sp>
      <p:graphicFrame>
        <p:nvGraphicFramePr>
          <p:cNvPr id="40963" name="Object 4"/>
          <p:cNvGraphicFramePr>
            <a:graphicFrameLocks noGrp="1" noChangeAspect="1"/>
          </p:cNvGraphicFramePr>
          <p:nvPr>
            <p:ph idx="4294967295"/>
          </p:nvPr>
        </p:nvGraphicFramePr>
        <p:xfrm>
          <a:off x="1341438" y="2006601"/>
          <a:ext cx="5810250" cy="4376737"/>
        </p:xfrm>
        <a:graphic>
          <a:graphicData uri="http://schemas.openxmlformats.org/presentationml/2006/ole">
            <mc:AlternateContent xmlns:mc="http://schemas.openxmlformats.org/markup-compatibility/2006">
              <mc:Choice xmlns:v="urn:schemas-microsoft-com:vml" Requires="v">
                <p:oleObj spid="_x0000_s2050" name="Document" r:id="rId3" imgW="2705100" imgH="2032000" progId="Word.Document.8">
                  <p:embed/>
                </p:oleObj>
              </mc:Choice>
              <mc:Fallback>
                <p:oleObj name="Document" r:id="rId3" imgW="2705100" imgH="203200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1438" y="2006601"/>
                        <a:ext cx="5810250" cy="437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8" name="Text Box 8"/>
          <p:cNvSpPr txBox="1">
            <a:spLocks noChangeArrowheads="1"/>
          </p:cNvSpPr>
          <p:nvPr/>
        </p:nvSpPr>
        <p:spPr bwMode="auto">
          <a:xfrm>
            <a:off x="4211960" y="6383338"/>
            <a:ext cx="4824412" cy="361950"/>
          </a:xfrm>
          <a:prstGeom prst="rect">
            <a:avLst/>
          </a:prstGeom>
          <a:noFill/>
          <a:ln w="9525" algn="ctr">
            <a:noFill/>
            <a:miter lim="800000"/>
            <a:headEnd/>
            <a:tailEnd/>
          </a:ln>
          <a:effectLst/>
        </p:spPr>
        <p:txBody>
          <a:bodyPr lIns="360000" tIns="180000">
            <a:spAutoFit/>
          </a:bodyPr>
          <a:lstStyle/>
          <a:p>
            <a:pPr>
              <a:spcBef>
                <a:spcPct val="50000"/>
              </a:spcBef>
            </a:pPr>
            <a:r>
              <a:rPr lang="en-GB" sz="900" dirty="0"/>
              <a:t>Original and New terms based on Pohl By </a:t>
            </a:r>
            <a:r>
              <a:rPr lang="en-GB" sz="900" dirty="0" err="1"/>
              <a:t>Kurwongbah</a:t>
            </a:r>
            <a:r>
              <a:rPr lang="en-GB" sz="900" dirty="0"/>
              <a:t> State School, Australia</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355600" y="188640"/>
            <a:ext cx="8536880" cy="1143000"/>
          </a:xfrm>
        </p:spPr>
        <p:txBody>
          <a:bodyPr/>
          <a:lstStyle/>
          <a:p>
            <a:r>
              <a:rPr lang="en-GB" sz="3600" b="1" dirty="0"/>
              <a:t>Activities to promote exploratory talk</a:t>
            </a:r>
          </a:p>
        </p:txBody>
      </p:sp>
      <p:sp>
        <p:nvSpPr>
          <p:cNvPr id="47107" name="Rectangle 3"/>
          <p:cNvSpPr>
            <a:spLocks noGrp="1" noChangeArrowheads="1"/>
          </p:cNvSpPr>
          <p:nvPr>
            <p:ph type="body" idx="4294967295"/>
          </p:nvPr>
        </p:nvSpPr>
        <p:spPr>
          <a:xfrm>
            <a:off x="395288" y="1916113"/>
            <a:ext cx="8229600" cy="1368871"/>
          </a:xfrm>
        </p:spPr>
        <p:txBody>
          <a:bodyPr>
            <a:normAutofit fontScale="40000" lnSpcReduction="20000"/>
          </a:bodyPr>
          <a:lstStyle/>
          <a:p>
            <a:pPr marL="0" indent="0">
              <a:lnSpc>
                <a:spcPct val="120000"/>
              </a:lnSpc>
              <a:buFontTx/>
              <a:buNone/>
            </a:pPr>
            <a:r>
              <a:rPr lang="en-GB" sz="5900" dirty="0"/>
              <a:t>In pairs or threes, try out a number of exploratory talk tasks. After you have finished each task, consider:</a:t>
            </a:r>
          </a:p>
          <a:p>
            <a:pPr marL="0" indent="0">
              <a:lnSpc>
                <a:spcPct val="80000"/>
              </a:lnSpc>
              <a:buFontTx/>
              <a:buNone/>
            </a:pPr>
            <a:endParaRPr lang="en-GB" sz="5900" dirty="0"/>
          </a:p>
          <a:p>
            <a:pPr marL="0" indent="0">
              <a:lnSpc>
                <a:spcPct val="80000"/>
              </a:lnSpc>
              <a:buFontTx/>
              <a:buNone/>
            </a:pPr>
            <a:endParaRPr lang="en-GB" sz="700" dirty="0"/>
          </a:p>
          <a:p>
            <a:pPr marL="0" indent="0">
              <a:lnSpc>
                <a:spcPct val="80000"/>
              </a:lnSpc>
              <a:buFontTx/>
              <a:buNone/>
            </a:pPr>
            <a:endParaRPr lang="en-GB" sz="700" dirty="0"/>
          </a:p>
          <a:p>
            <a:pPr marL="0" indent="0">
              <a:lnSpc>
                <a:spcPct val="80000"/>
              </a:lnSpc>
              <a:buFontTx/>
              <a:buNone/>
            </a:pPr>
            <a:endParaRPr lang="en-GB" sz="700" dirty="0"/>
          </a:p>
          <a:p>
            <a:pPr marL="0" indent="0">
              <a:lnSpc>
                <a:spcPct val="80000"/>
              </a:lnSpc>
              <a:buFontTx/>
              <a:buNone/>
            </a:pPr>
            <a:r>
              <a:rPr lang="en-GB" sz="700" dirty="0"/>
              <a:t>			</a:t>
            </a:r>
            <a:endParaRPr lang="en-GB" sz="600" dirty="0"/>
          </a:p>
        </p:txBody>
      </p:sp>
      <p:sp>
        <p:nvSpPr>
          <p:cNvPr id="47108" name="Text Box 4"/>
          <p:cNvSpPr txBox="1">
            <a:spLocks noChangeArrowheads="1"/>
          </p:cNvSpPr>
          <p:nvPr/>
        </p:nvSpPr>
        <p:spPr bwMode="auto">
          <a:xfrm>
            <a:off x="179388" y="3213100"/>
            <a:ext cx="7559675" cy="2120750"/>
          </a:xfrm>
          <a:prstGeom prst="rect">
            <a:avLst/>
          </a:prstGeom>
          <a:noFill/>
          <a:ln w="9525" algn="ctr">
            <a:noFill/>
            <a:miter lim="800000"/>
            <a:headEnd/>
            <a:tailEnd/>
          </a:ln>
          <a:effectLst/>
        </p:spPr>
        <p:txBody>
          <a:bodyPr lIns="360000" tIns="180000">
            <a:spAutoFit/>
          </a:bodyPr>
          <a:lstStyle/>
          <a:p>
            <a:pPr marL="444500" indent="-444500">
              <a:buFontTx/>
              <a:buChar char="•"/>
            </a:pPr>
            <a:r>
              <a:rPr lang="en-GB" sz="2400" dirty="0"/>
              <a:t>the thinking skills that were promoted by the activity</a:t>
            </a:r>
          </a:p>
          <a:p>
            <a:pPr marL="444500" indent="-444500">
              <a:buFontTx/>
              <a:buChar char="•"/>
            </a:pPr>
            <a:r>
              <a:rPr lang="en-GB" sz="2400" dirty="0"/>
              <a:t>how you might use the activity in your own subject.</a:t>
            </a:r>
          </a:p>
          <a:p>
            <a:pPr marL="444500" indent="-444500">
              <a:lnSpc>
                <a:spcPct val="80000"/>
              </a:lnSpc>
              <a:spcBef>
                <a:spcPct val="20000"/>
              </a:spcBef>
            </a:pPr>
            <a:endParaRPr lang="en-GB" sz="2400" dirty="0"/>
          </a:p>
          <a:p>
            <a:pPr marL="444500" indent="-444500">
              <a:lnSpc>
                <a:spcPct val="80000"/>
              </a:lnSpc>
              <a:spcBef>
                <a:spcPct val="20000"/>
              </a:spcBef>
            </a:pPr>
            <a:r>
              <a:rPr lang="en-GB" sz="2400" dirty="0"/>
              <a:t>Record your reflections on </a:t>
            </a:r>
            <a:r>
              <a:rPr lang="en-GB" sz="2400" b="1" dirty="0"/>
              <a:t>resource 4</a:t>
            </a:r>
            <a:r>
              <a:rPr lang="en-GB" sz="2400" dirty="0"/>
              <a:t> </a:t>
            </a:r>
          </a:p>
          <a:p>
            <a:pPr marL="444500" indent="-444500">
              <a:spcBef>
                <a:spcPct val="50000"/>
              </a:spcBef>
            </a:pP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pPr eaLnBrk="1" hangingPunct="1">
              <a:defRPr/>
            </a:pPr>
            <a:r>
              <a:rPr lang="en-GB" sz="2800" dirty="0"/>
              <a:t> Using </a:t>
            </a:r>
            <a:r>
              <a:rPr lang="en-GB" sz="2800" dirty="0" err="1"/>
              <a:t>dictogloss</a:t>
            </a:r>
            <a:r>
              <a:rPr lang="en-GB" sz="2800" dirty="0"/>
              <a:t> to develop writing skills in a </a:t>
            </a:r>
            <a:br>
              <a:rPr lang="en-GB" sz="2800" dirty="0"/>
            </a:br>
            <a:r>
              <a:rPr lang="en-GB" sz="2800" dirty="0"/>
              <a:t>    particular register</a:t>
            </a:r>
          </a:p>
        </p:txBody>
      </p:sp>
      <p:sp>
        <p:nvSpPr>
          <p:cNvPr id="50179" name="Content Placeholder 2"/>
          <p:cNvSpPr>
            <a:spLocks noGrp="1"/>
          </p:cNvSpPr>
          <p:nvPr>
            <p:ph idx="1"/>
          </p:nvPr>
        </p:nvSpPr>
        <p:spPr/>
        <p:txBody>
          <a:bodyPr/>
          <a:lstStyle/>
          <a:p>
            <a:pPr eaLnBrk="1" hangingPunct="1">
              <a:buFontTx/>
              <a:buNone/>
            </a:pPr>
            <a:endParaRPr lang="en-GB"/>
          </a:p>
        </p:txBody>
      </p:sp>
      <p:pic>
        <p:nvPicPr>
          <p:cNvPr id="1026" name="Picture 2" descr="american-flag-2a"/>
          <p:cNvPicPr>
            <a:picLocks noChangeAspect="1" noChangeArrowheads="1"/>
          </p:cNvPicPr>
          <p:nvPr/>
        </p:nvPicPr>
        <p:blipFill>
          <a:blip r:embed="rId3"/>
          <a:srcRect/>
          <a:stretch>
            <a:fillRect/>
          </a:stretch>
        </p:blipFill>
        <p:spPr bwMode="auto">
          <a:xfrm>
            <a:off x="6156325" y="1989138"/>
            <a:ext cx="2687638" cy="2016125"/>
          </a:xfrm>
          <a:prstGeom prst="rect">
            <a:avLst/>
          </a:prstGeom>
          <a:noFill/>
          <a:ln w="9525">
            <a:noFill/>
            <a:miter lim="800000"/>
            <a:headEnd/>
            <a:tailEnd/>
          </a:ln>
        </p:spPr>
      </p:pic>
      <p:pic>
        <p:nvPicPr>
          <p:cNvPr id="1027" name="Picture 3" descr="Barack-Obama1"/>
          <p:cNvPicPr>
            <a:picLocks noChangeAspect="1" noChangeArrowheads="1"/>
          </p:cNvPicPr>
          <p:nvPr/>
        </p:nvPicPr>
        <p:blipFill>
          <a:blip r:embed="rId4"/>
          <a:srcRect/>
          <a:stretch>
            <a:fillRect/>
          </a:stretch>
        </p:blipFill>
        <p:spPr bwMode="auto">
          <a:xfrm>
            <a:off x="1187450" y="3141663"/>
            <a:ext cx="2592388" cy="3001962"/>
          </a:xfrm>
          <a:prstGeom prst="rect">
            <a:avLst/>
          </a:prstGeom>
          <a:noFill/>
          <a:ln w="9525">
            <a:noFill/>
            <a:miter lim="800000"/>
            <a:headEnd/>
            <a:tailEnd/>
          </a:ln>
        </p:spPr>
      </p:pic>
      <p:sp>
        <p:nvSpPr>
          <p:cNvPr id="8" name="Left Arrow 7"/>
          <p:cNvSpPr/>
          <p:nvPr/>
        </p:nvSpPr>
        <p:spPr bwMode="auto">
          <a:xfrm>
            <a:off x="4140200" y="5589588"/>
            <a:ext cx="1511300" cy="811212"/>
          </a:xfrm>
          <a:prstGeom prst="lef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eaLnBrk="0" hangingPunct="0">
              <a:defRPr/>
            </a:pPr>
            <a:r>
              <a:rPr lang="en-GB" dirty="0">
                <a:latin typeface="Times New Roman" charset="0"/>
              </a:rPr>
              <a:t>Second clue</a:t>
            </a:r>
          </a:p>
        </p:txBody>
      </p:sp>
      <p:sp>
        <p:nvSpPr>
          <p:cNvPr id="9" name="Right Arrow 8"/>
          <p:cNvSpPr/>
          <p:nvPr/>
        </p:nvSpPr>
        <p:spPr bwMode="auto">
          <a:xfrm>
            <a:off x="4356100" y="2565400"/>
            <a:ext cx="1728788" cy="711199"/>
          </a:xfrm>
          <a:prstGeom prst="rightArrow">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eaLnBrk="0" hangingPunct="0">
              <a:defRPr/>
            </a:pPr>
            <a:r>
              <a:rPr lang="en-GB" dirty="0">
                <a:latin typeface="Times New Roman" charset="0"/>
              </a:rPr>
              <a:t>First clue</a:t>
            </a:r>
          </a:p>
          <a:p>
            <a:pPr eaLnBrk="0" hangingPunct="0">
              <a:defRPr/>
            </a:pPr>
            <a:endParaRPr lang="en-GB" dirty="0">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1000"/>
                                        <p:tgtEl>
                                          <p:spTgt spid="1027"/>
                                        </p:tgtEl>
                                      </p:cBhvr>
                                    </p:animEffect>
                                    <p:anim calcmode="lin" valueType="num">
                                      <p:cBhvr>
                                        <p:cTn id="16" dur="1000" fill="hold"/>
                                        <p:tgtEl>
                                          <p:spTgt spid="1027"/>
                                        </p:tgtEl>
                                        <p:attrNameLst>
                                          <p:attrName>ppt_x</p:attrName>
                                        </p:attrNameLst>
                                      </p:cBhvr>
                                      <p:tavLst>
                                        <p:tav tm="0">
                                          <p:val>
                                            <p:strVal val="#ppt_x"/>
                                          </p:val>
                                        </p:tav>
                                        <p:tav tm="100000">
                                          <p:val>
                                            <p:strVal val="#ppt_x"/>
                                          </p:val>
                                        </p:tav>
                                      </p:tavLst>
                                    </p:anim>
                                    <p:anim calcmode="lin" valueType="num">
                                      <p:cBhvr>
                                        <p:cTn id="17" dur="900" decel="100000" fill="hold"/>
                                        <p:tgtEl>
                                          <p:spTgt spid="102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3600" dirty="0"/>
              <a:t>Where does talk fit?</a:t>
            </a:r>
          </a:p>
        </p:txBody>
      </p:sp>
      <p:sp>
        <p:nvSpPr>
          <p:cNvPr id="3" name="Content Placeholder 2"/>
          <p:cNvSpPr>
            <a:spLocks noGrp="1"/>
          </p:cNvSpPr>
          <p:nvPr>
            <p:ph idx="1"/>
          </p:nvPr>
        </p:nvSpPr>
        <p:spPr>
          <a:xfrm>
            <a:off x="457200" y="1752600"/>
            <a:ext cx="8229600" cy="4953000"/>
          </a:xfrm>
        </p:spPr>
        <p:txBody>
          <a:bodyPr>
            <a:normAutofit fontScale="47500" lnSpcReduction="20000"/>
          </a:bodyPr>
          <a:lstStyle/>
          <a:p>
            <a:pPr>
              <a:buNone/>
            </a:pPr>
            <a:r>
              <a:rPr lang="en-GB" sz="4308" b="1" dirty="0"/>
              <a:t>Starters:</a:t>
            </a:r>
          </a:p>
          <a:p>
            <a:r>
              <a:rPr lang="en-GB" sz="4308" dirty="0"/>
              <a:t>Think, pair, share</a:t>
            </a:r>
          </a:p>
          <a:p>
            <a:r>
              <a:rPr lang="en-GB" sz="4308" dirty="0"/>
              <a:t>Snowball</a:t>
            </a:r>
          </a:p>
          <a:p>
            <a:r>
              <a:rPr lang="en-GB" sz="4308" dirty="0"/>
              <a:t>Say what your partner thinks</a:t>
            </a:r>
          </a:p>
          <a:p>
            <a:pPr>
              <a:buNone/>
            </a:pPr>
            <a:r>
              <a:rPr lang="en-GB" sz="4308" b="1" dirty="0"/>
              <a:t>Development</a:t>
            </a:r>
          </a:p>
          <a:p>
            <a:r>
              <a:rPr lang="en-GB" sz="4308" dirty="0"/>
              <a:t>Prompting</a:t>
            </a:r>
          </a:p>
          <a:p>
            <a:r>
              <a:rPr lang="en-GB" sz="4308" dirty="0"/>
              <a:t>Who can add more?</a:t>
            </a:r>
          </a:p>
          <a:p>
            <a:r>
              <a:rPr lang="en-GB" sz="4308" dirty="0"/>
              <a:t>Come to a consensus</a:t>
            </a:r>
          </a:p>
          <a:p>
            <a:r>
              <a:rPr lang="en-GB" sz="4308" dirty="0"/>
              <a:t>Rehearse feedback</a:t>
            </a:r>
          </a:p>
          <a:p>
            <a:r>
              <a:rPr lang="en-GB" sz="4308" dirty="0"/>
              <a:t>Success criteria/talk observer</a:t>
            </a:r>
          </a:p>
          <a:p>
            <a:endParaRPr lang="en-GB" dirty="0"/>
          </a:p>
        </p:txBody>
      </p:sp>
      <p:pic>
        <p:nvPicPr>
          <p:cNvPr id="4" name="Picture 42" descr="three students talking.jpeg"/>
          <p:cNvPicPr>
            <a:picLocks noChangeAspect="1"/>
          </p:cNvPicPr>
          <p:nvPr/>
        </p:nvPicPr>
        <p:blipFill>
          <a:blip r:embed="rId2"/>
          <a:srcRect/>
          <a:stretch>
            <a:fillRect/>
          </a:stretch>
        </p:blipFill>
        <p:spPr bwMode="auto">
          <a:xfrm>
            <a:off x="4724400" y="1752600"/>
            <a:ext cx="1549400" cy="1235075"/>
          </a:xfrm>
          <a:prstGeom prst="rect">
            <a:avLst/>
          </a:prstGeom>
          <a:noFill/>
          <a:ln w="9525">
            <a:noFill/>
            <a:miter lim="800000"/>
            <a:headEnd/>
            <a:tailEnd/>
          </a:ln>
        </p:spPr>
      </p:pic>
      <p:sp>
        <p:nvSpPr>
          <p:cNvPr id="5" name="Left Arrow 4"/>
          <p:cNvSpPr/>
          <p:nvPr/>
        </p:nvSpPr>
        <p:spPr>
          <a:xfrm>
            <a:off x="6273800" y="1752600"/>
            <a:ext cx="1152525" cy="57626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fontAlgn="auto">
              <a:spcBef>
                <a:spcPts val="0"/>
              </a:spcBef>
              <a:spcAft>
                <a:spcPts val="0"/>
              </a:spcAft>
              <a:defRPr/>
            </a:pPr>
            <a:r>
              <a:rPr lang="en-GB">
                <a:solidFill>
                  <a:srgbClr val="FFFFFF"/>
                </a:solidFill>
              </a:rPr>
              <a:t>Triads</a:t>
            </a:r>
          </a:p>
        </p:txBody>
      </p:sp>
      <p:pic>
        <p:nvPicPr>
          <p:cNvPr id="6" name="Picture 31" descr="Clip art working in pairs.gif"/>
          <p:cNvPicPr>
            <a:picLocks noChangeAspect="1"/>
          </p:cNvPicPr>
          <p:nvPr/>
        </p:nvPicPr>
        <p:blipFill>
          <a:blip r:embed="rId3"/>
          <a:srcRect/>
          <a:stretch>
            <a:fillRect/>
          </a:stretch>
        </p:blipFill>
        <p:spPr bwMode="auto">
          <a:xfrm>
            <a:off x="7356475" y="2216150"/>
            <a:ext cx="1651000" cy="1524000"/>
          </a:xfrm>
          <a:prstGeom prst="rect">
            <a:avLst/>
          </a:prstGeom>
          <a:noFill/>
          <a:ln w="9525">
            <a:noFill/>
            <a:miter lim="800000"/>
            <a:headEnd/>
            <a:tailEnd/>
          </a:ln>
        </p:spPr>
      </p:pic>
      <p:sp>
        <p:nvSpPr>
          <p:cNvPr id="7" name="TextBox 41"/>
          <p:cNvSpPr txBox="1">
            <a:spLocks noChangeArrowheads="1"/>
          </p:cNvSpPr>
          <p:nvPr/>
        </p:nvSpPr>
        <p:spPr bwMode="auto">
          <a:xfrm>
            <a:off x="7561263" y="3740150"/>
            <a:ext cx="1371600" cy="276225"/>
          </a:xfrm>
          <a:prstGeom prst="rect">
            <a:avLst/>
          </a:prstGeom>
          <a:solidFill>
            <a:srgbClr val="69FFFF"/>
          </a:solidFill>
          <a:ln w="9525">
            <a:noFill/>
            <a:miter lim="800000"/>
            <a:headEnd/>
            <a:tailEnd/>
          </a:ln>
        </p:spPr>
        <p:txBody>
          <a:bodyPr>
            <a:prstTxWarp prst="textNoShape">
              <a:avLst/>
            </a:prstTxWarp>
            <a:spAutoFit/>
          </a:bodyPr>
          <a:lstStyle/>
          <a:p>
            <a:r>
              <a:rPr lang="en-US" sz="1200" dirty="0">
                <a:solidFill>
                  <a:srgbClr val="FF6600"/>
                </a:solidFill>
              </a:rPr>
              <a:t>Talk partners</a:t>
            </a:r>
          </a:p>
        </p:txBody>
      </p:sp>
      <p:pic>
        <p:nvPicPr>
          <p:cNvPr id="8" name="Content Placeholder 22" descr="group discussion.jpg"/>
          <p:cNvPicPr>
            <a:picLocks noChangeAspect="1"/>
          </p:cNvPicPr>
          <p:nvPr/>
        </p:nvPicPr>
        <p:blipFill>
          <a:blip r:embed="rId4"/>
          <a:srcRect/>
          <a:stretch>
            <a:fillRect/>
          </a:stretch>
        </p:blipFill>
        <p:spPr>
          <a:xfrm>
            <a:off x="323850" y="193675"/>
            <a:ext cx="1450975" cy="949325"/>
          </a:xfrm>
          <a:prstGeom prst="rect">
            <a:avLst/>
          </a:prstGeom>
        </p:spPr>
      </p:pic>
      <p:sp>
        <p:nvSpPr>
          <p:cNvPr id="9" name="TextBox 40"/>
          <p:cNvSpPr txBox="1">
            <a:spLocks noChangeArrowheads="1"/>
          </p:cNvSpPr>
          <p:nvPr/>
        </p:nvSpPr>
        <p:spPr bwMode="auto">
          <a:xfrm>
            <a:off x="152400" y="1143000"/>
            <a:ext cx="2286000" cy="276225"/>
          </a:xfrm>
          <a:prstGeom prst="rect">
            <a:avLst/>
          </a:prstGeom>
          <a:solidFill>
            <a:srgbClr val="FFFF00"/>
          </a:solidFill>
          <a:ln w="9525">
            <a:noFill/>
            <a:miter lim="800000"/>
            <a:headEnd/>
            <a:tailEnd/>
          </a:ln>
        </p:spPr>
        <p:txBody>
          <a:bodyPr>
            <a:prstTxWarp prst="textNoShape">
              <a:avLst/>
            </a:prstTxWarp>
            <a:spAutoFit/>
          </a:bodyPr>
          <a:lstStyle/>
          <a:p>
            <a:r>
              <a:rPr lang="en-US" sz="1200" dirty="0">
                <a:solidFill>
                  <a:srgbClr val="FF0000"/>
                </a:solidFill>
              </a:rPr>
              <a:t>Collaborative group work</a:t>
            </a:r>
          </a:p>
        </p:txBody>
      </p:sp>
      <p:pic>
        <p:nvPicPr>
          <p:cNvPr id="10" name="Picture 3"/>
          <p:cNvPicPr>
            <a:picLocks noChangeAspect="1" noChangeArrowheads="1"/>
          </p:cNvPicPr>
          <p:nvPr/>
        </p:nvPicPr>
        <p:blipFill>
          <a:blip r:embed="rId5"/>
          <a:srcRect l="1003" r="2759" b="11728"/>
          <a:stretch>
            <a:fillRect/>
          </a:stretch>
        </p:blipFill>
        <p:spPr bwMode="auto">
          <a:xfrm>
            <a:off x="4824412" y="4581525"/>
            <a:ext cx="1449388" cy="1052513"/>
          </a:xfrm>
          <a:prstGeom prst="rect">
            <a:avLst/>
          </a:prstGeom>
          <a:noFill/>
          <a:ln w="9525">
            <a:noFill/>
            <a:miter lim="800000"/>
            <a:headEnd/>
            <a:tailEnd/>
          </a:ln>
        </p:spPr>
      </p:pic>
      <p:sp>
        <p:nvSpPr>
          <p:cNvPr id="11" name="Oval Callout 10"/>
          <p:cNvSpPr/>
          <p:nvPr/>
        </p:nvSpPr>
        <p:spPr>
          <a:xfrm>
            <a:off x="3505200" y="3308350"/>
            <a:ext cx="1657350" cy="863600"/>
          </a:xfrm>
          <a:prstGeom prst="wedgeEllipseCallout">
            <a:avLst>
              <a:gd name="adj1" fmla="val 52354"/>
              <a:gd name="adj2" fmla="val 13263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fontAlgn="auto">
              <a:spcBef>
                <a:spcPts val="0"/>
              </a:spcBef>
              <a:spcAft>
                <a:spcPts val="0"/>
              </a:spcAft>
              <a:defRPr/>
            </a:pPr>
            <a:r>
              <a:rPr lang="en-GB" sz="1200">
                <a:solidFill>
                  <a:srgbClr val="FFFFFF"/>
                </a:solidFill>
              </a:rPr>
              <a:t>Concept cartoons</a:t>
            </a:r>
          </a:p>
        </p:txBody>
      </p:sp>
      <p:pic>
        <p:nvPicPr>
          <p:cNvPr id="12" name="Picture 30" descr="pile of books.jpg"/>
          <p:cNvPicPr>
            <a:picLocks noChangeAspect="1"/>
          </p:cNvPicPr>
          <p:nvPr/>
        </p:nvPicPr>
        <p:blipFill>
          <a:blip r:embed="rId6"/>
          <a:srcRect/>
          <a:stretch>
            <a:fillRect/>
          </a:stretch>
        </p:blipFill>
        <p:spPr bwMode="auto">
          <a:xfrm>
            <a:off x="6867525" y="5445125"/>
            <a:ext cx="1117600" cy="1117600"/>
          </a:xfrm>
          <a:prstGeom prst="rect">
            <a:avLst/>
          </a:prstGeom>
          <a:noFill/>
          <a:ln w="9525">
            <a:noFill/>
            <a:miter lim="800000"/>
            <a:headEnd/>
            <a:tailEnd/>
          </a:ln>
        </p:spPr>
      </p:pic>
      <p:sp>
        <p:nvSpPr>
          <p:cNvPr id="13" name="TextBox 37"/>
          <p:cNvSpPr txBox="1">
            <a:spLocks noChangeArrowheads="1"/>
          </p:cNvSpPr>
          <p:nvPr/>
        </p:nvSpPr>
        <p:spPr bwMode="auto">
          <a:xfrm>
            <a:off x="6494463" y="6562725"/>
            <a:ext cx="2192337" cy="277812"/>
          </a:xfrm>
          <a:prstGeom prst="rect">
            <a:avLst/>
          </a:prstGeom>
          <a:solidFill>
            <a:srgbClr val="FFFF00"/>
          </a:solidFill>
          <a:ln w="9525">
            <a:noFill/>
            <a:miter lim="800000"/>
            <a:headEnd/>
            <a:tailEnd/>
          </a:ln>
        </p:spPr>
        <p:txBody>
          <a:bodyPr wrap="square">
            <a:prstTxWarp prst="textNoShape">
              <a:avLst/>
            </a:prstTxWarp>
            <a:spAutoFit/>
          </a:bodyPr>
          <a:lstStyle/>
          <a:p>
            <a:r>
              <a:rPr lang="en-US" sz="1200" dirty="0">
                <a:solidFill>
                  <a:srgbClr val="008000"/>
                </a:solidFill>
              </a:rPr>
              <a:t>Active reading strategies</a:t>
            </a:r>
          </a:p>
        </p:txBody>
      </p:sp>
      <p:pic>
        <p:nvPicPr>
          <p:cNvPr id="14" name="Picture 28" descr="traffic_light_amber.gif"/>
          <p:cNvPicPr>
            <a:picLocks noChangeAspect="1"/>
          </p:cNvPicPr>
          <p:nvPr/>
        </p:nvPicPr>
        <p:blipFill>
          <a:blip r:embed="rId7"/>
          <a:srcRect/>
          <a:stretch>
            <a:fillRect/>
          </a:stretch>
        </p:blipFill>
        <p:spPr bwMode="auto">
          <a:xfrm>
            <a:off x="6477000" y="3657600"/>
            <a:ext cx="895350" cy="1127125"/>
          </a:xfrm>
          <a:prstGeom prst="rect">
            <a:avLst/>
          </a:prstGeom>
          <a:noFill/>
          <a:ln w="9525">
            <a:noFill/>
            <a:miter lim="800000"/>
            <a:headEnd/>
            <a:tailEnd/>
          </a:ln>
        </p:spPr>
      </p:pic>
      <p:sp>
        <p:nvSpPr>
          <p:cNvPr id="15" name="TextBox 30"/>
          <p:cNvSpPr txBox="1">
            <a:spLocks noChangeArrowheads="1"/>
          </p:cNvSpPr>
          <p:nvPr/>
        </p:nvSpPr>
        <p:spPr bwMode="auto">
          <a:xfrm>
            <a:off x="7086600" y="4495800"/>
            <a:ext cx="1295400" cy="276225"/>
          </a:xfrm>
          <a:prstGeom prst="rect">
            <a:avLst/>
          </a:prstGeom>
          <a:solidFill>
            <a:srgbClr val="69FFFF"/>
          </a:solidFill>
          <a:ln w="9525">
            <a:noFill/>
            <a:miter lim="800000"/>
            <a:headEnd/>
            <a:tailEnd/>
          </a:ln>
        </p:spPr>
        <p:txBody>
          <a:bodyPr>
            <a:prstTxWarp prst="textNoShape">
              <a:avLst/>
            </a:prstTxWarp>
            <a:spAutoFit/>
          </a:bodyPr>
          <a:lstStyle/>
          <a:p>
            <a:r>
              <a:rPr lang="en-US" sz="1200">
                <a:solidFill>
                  <a:srgbClr val="FF0000"/>
                </a:solidFill>
              </a:rPr>
              <a:t>Traffic lights</a:t>
            </a:r>
          </a:p>
        </p:txBody>
      </p:sp>
      <p:sp>
        <p:nvSpPr>
          <p:cNvPr id="16" name="Flowchart: Punched Tape 24"/>
          <p:cNvSpPr/>
          <p:nvPr/>
        </p:nvSpPr>
        <p:spPr>
          <a:xfrm rot="20739875">
            <a:off x="6841213" y="319476"/>
            <a:ext cx="2016125" cy="863600"/>
          </a:xfrm>
          <a:prstGeom prst="flowChartPunchedTape">
            <a:avLst/>
          </a:prstGeom>
          <a:solidFill>
            <a:srgbClr val="FCFDC3"/>
          </a:soli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fontAlgn="auto">
              <a:spcBef>
                <a:spcPts val="0"/>
              </a:spcBef>
              <a:spcAft>
                <a:spcPts val="0"/>
              </a:spcAft>
              <a:defRPr/>
            </a:pPr>
            <a:r>
              <a:rPr lang="en-GB">
                <a:solidFill>
                  <a:schemeClr val="tx1"/>
                </a:solidFill>
              </a:rPr>
              <a:t>Making language explicit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468313" y="3500438"/>
            <a:ext cx="8229600" cy="792163"/>
          </a:xfrm>
        </p:spPr>
        <p:txBody>
          <a:bodyPr/>
          <a:lstStyle/>
          <a:p>
            <a:pPr algn="ctr">
              <a:lnSpc>
                <a:spcPct val="90000"/>
              </a:lnSpc>
              <a:buFontTx/>
              <a:buNone/>
            </a:pPr>
            <a:r>
              <a:rPr lang="en-GB" dirty="0"/>
              <a:t>‘Reading and writing float on a sea of talk’</a:t>
            </a:r>
          </a:p>
        </p:txBody>
      </p:sp>
      <p:sp>
        <p:nvSpPr>
          <p:cNvPr id="37891" name="Text Box 4"/>
          <p:cNvSpPr txBox="1">
            <a:spLocks noChangeArrowheads="1"/>
          </p:cNvSpPr>
          <p:nvPr/>
        </p:nvSpPr>
        <p:spPr bwMode="auto">
          <a:xfrm>
            <a:off x="755650" y="5661248"/>
            <a:ext cx="7416800" cy="641350"/>
          </a:xfrm>
          <a:prstGeom prst="rect">
            <a:avLst/>
          </a:prstGeom>
          <a:noFill/>
          <a:ln w="9525">
            <a:noFill/>
            <a:miter lim="800000"/>
            <a:headEnd/>
            <a:tailEnd/>
          </a:ln>
        </p:spPr>
        <p:txBody>
          <a:bodyPr>
            <a:spAutoFit/>
          </a:bodyPr>
          <a:lstStyle/>
          <a:p>
            <a:r>
              <a:rPr lang="en-GB" sz="1400"/>
              <a:t>Barnes, D., Britton, J. and Rosen, H. (eds)</a:t>
            </a:r>
            <a:r>
              <a:rPr lang="en-GB" sz="1800"/>
              <a:t> </a:t>
            </a:r>
            <a:r>
              <a:rPr lang="en-GB" sz="1400" i="1"/>
              <a:t>Language, the Learner and the School</a:t>
            </a:r>
          </a:p>
          <a:p>
            <a:r>
              <a:rPr lang="en-GB" sz="1400"/>
              <a:t>(1969), Penguin:</a:t>
            </a:r>
            <a:r>
              <a:rPr lang="en-GB" sz="1800"/>
              <a:t> </a:t>
            </a:r>
            <a:r>
              <a:rPr lang="en-GB" sz="1400"/>
              <a:t>Harmondsworth</a:t>
            </a:r>
          </a:p>
        </p:txBody>
      </p:sp>
      <p:sp>
        <p:nvSpPr>
          <p:cNvPr id="37893" name="Text Box 1029"/>
          <p:cNvSpPr txBox="1">
            <a:spLocks noChangeArrowheads="1"/>
          </p:cNvSpPr>
          <p:nvPr/>
        </p:nvSpPr>
        <p:spPr bwMode="auto">
          <a:xfrm>
            <a:off x="323528" y="292100"/>
            <a:ext cx="7620000" cy="774700"/>
          </a:xfrm>
          <a:prstGeom prst="rect">
            <a:avLst/>
          </a:prstGeom>
          <a:noFill/>
          <a:ln w="9525">
            <a:noFill/>
            <a:miter lim="800000"/>
            <a:headEnd/>
            <a:tailEnd/>
          </a:ln>
          <a:effectLst/>
        </p:spPr>
        <p:txBody>
          <a:bodyPr lIns="360000" tIns="180000">
            <a:spAutoFit/>
          </a:bodyPr>
          <a:lstStyle/>
          <a:p>
            <a:pPr>
              <a:spcBef>
                <a:spcPct val="50000"/>
              </a:spcBef>
            </a:pPr>
            <a:r>
              <a:rPr lang="en-US" sz="3600" b="1" dirty="0"/>
              <a:t>Why talk?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Making the language match the task</a:t>
            </a:r>
          </a:p>
        </p:txBody>
      </p:sp>
      <p:sp>
        <p:nvSpPr>
          <p:cNvPr id="3" name="Content Placeholder 2"/>
          <p:cNvSpPr>
            <a:spLocks noGrp="1"/>
          </p:cNvSpPr>
          <p:nvPr>
            <p:ph idx="1"/>
          </p:nvPr>
        </p:nvSpPr>
        <p:spPr/>
        <p:txBody>
          <a:bodyPr>
            <a:normAutofit fontScale="92500" lnSpcReduction="20000"/>
          </a:bodyPr>
          <a:lstStyle/>
          <a:p>
            <a:r>
              <a:rPr lang="en-US" dirty="0"/>
              <a:t>Oral language in different contexts will require students to make different language choices</a:t>
            </a:r>
          </a:p>
          <a:p>
            <a:r>
              <a:rPr lang="en-US" dirty="0"/>
              <a:t>Students engage in a variety of oral activities throughout the school day</a:t>
            </a:r>
          </a:p>
          <a:p>
            <a:r>
              <a:rPr lang="en-US" dirty="0"/>
              <a:t>Contexts of oral activities can vary  according to:</a:t>
            </a:r>
          </a:p>
          <a:p>
            <a:pPr>
              <a:buNone/>
            </a:pPr>
            <a:endParaRPr lang="en-US" dirty="0"/>
          </a:p>
          <a:p>
            <a:pPr lvl="1"/>
            <a:r>
              <a:rPr lang="en-US" dirty="0"/>
              <a:t>Purpose</a:t>
            </a:r>
          </a:p>
          <a:p>
            <a:pPr lvl="1"/>
            <a:r>
              <a:rPr lang="en-US" dirty="0"/>
              <a:t>Topic</a:t>
            </a:r>
          </a:p>
          <a:p>
            <a:pPr lvl="1"/>
            <a:r>
              <a:rPr lang="en-US" dirty="0"/>
              <a:t>Who is involved</a:t>
            </a:r>
          </a:p>
          <a:p>
            <a:pPr lvl="1"/>
            <a:r>
              <a:rPr lang="en-US" dirty="0"/>
              <a:t>How it is carried out</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rot="16200000" flipH="1">
            <a:off x="1104900" y="3390900"/>
            <a:ext cx="6858000" cy="7620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p:cNvCxnSpPr/>
          <p:nvPr/>
        </p:nvCxnSpPr>
        <p:spPr>
          <a:xfrm>
            <a:off x="0" y="2894012"/>
            <a:ext cx="9144000" cy="1588"/>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a:off x="0" y="4189412"/>
            <a:ext cx="9144000" cy="1588"/>
          </a:xfrm>
          <a:prstGeom prst="line">
            <a:avLst/>
          </a:prstGeom>
        </p:spPr>
        <p:style>
          <a:lnRef idx="2">
            <a:schemeClr val="accent4"/>
          </a:lnRef>
          <a:fillRef idx="0">
            <a:schemeClr val="accent4"/>
          </a:fillRef>
          <a:effectRef idx="1">
            <a:schemeClr val="accent4"/>
          </a:effectRef>
          <a:fontRef idx="minor">
            <a:schemeClr val="tx1"/>
          </a:fontRef>
        </p:style>
      </p:cxnSp>
      <p:pic>
        <p:nvPicPr>
          <p:cNvPr id="6" name="Picture 3" descr="hand writing.gif"/>
          <p:cNvPicPr>
            <a:picLocks noChangeAspect="1"/>
          </p:cNvPicPr>
          <p:nvPr/>
        </p:nvPicPr>
        <p:blipFill>
          <a:blip r:embed="rId3"/>
          <a:srcRect/>
          <a:stretch>
            <a:fillRect/>
          </a:stretch>
        </p:blipFill>
        <p:spPr bwMode="auto">
          <a:xfrm>
            <a:off x="3600651" y="1906588"/>
            <a:ext cx="895149" cy="685800"/>
          </a:xfrm>
          <a:prstGeom prst="rect">
            <a:avLst/>
          </a:prstGeom>
          <a:noFill/>
          <a:ln w="9525">
            <a:noFill/>
            <a:miter lim="800000"/>
            <a:headEnd/>
            <a:tailEnd/>
          </a:ln>
        </p:spPr>
      </p:pic>
      <p:cxnSp>
        <p:nvCxnSpPr>
          <p:cNvPr id="13" name="Straight Connector 12"/>
          <p:cNvCxnSpPr/>
          <p:nvPr/>
        </p:nvCxnSpPr>
        <p:spPr>
          <a:xfrm>
            <a:off x="0" y="5562600"/>
            <a:ext cx="9144000" cy="158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0" y="381000"/>
            <a:ext cx="4572001" cy="646331"/>
          </a:xfrm>
          <a:prstGeom prst="rect">
            <a:avLst/>
          </a:prstGeom>
          <a:noFill/>
        </p:spPr>
        <p:txBody>
          <a:bodyPr wrap="square" rtlCol="0">
            <a:spAutoFit/>
          </a:bodyPr>
          <a:lstStyle/>
          <a:p>
            <a:pPr algn="ctr"/>
            <a:r>
              <a:rPr lang="en-GB" sz="3600" dirty="0"/>
              <a:t>Text</a:t>
            </a:r>
          </a:p>
        </p:txBody>
      </p:sp>
      <p:sp>
        <p:nvSpPr>
          <p:cNvPr id="17" name="TextBox 16"/>
          <p:cNvSpPr txBox="1"/>
          <p:nvPr/>
        </p:nvSpPr>
        <p:spPr>
          <a:xfrm>
            <a:off x="4572001" y="381000"/>
            <a:ext cx="4572001" cy="646331"/>
          </a:xfrm>
          <a:prstGeom prst="rect">
            <a:avLst/>
          </a:prstGeom>
          <a:noFill/>
        </p:spPr>
        <p:txBody>
          <a:bodyPr wrap="square" rtlCol="0">
            <a:spAutoFit/>
          </a:bodyPr>
          <a:lstStyle/>
          <a:p>
            <a:pPr algn="ctr"/>
            <a:r>
              <a:rPr lang="en-GB" sz="3600" dirty="0"/>
              <a:t>Language features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6082" name="Text Box 2"/>
          <p:cNvSpPr txBox="1">
            <a:spLocks noChangeArrowheads="1"/>
          </p:cNvSpPr>
          <p:nvPr/>
        </p:nvSpPr>
        <p:spPr bwMode="auto">
          <a:xfrm>
            <a:off x="2085446" y="2178050"/>
            <a:ext cx="4941887" cy="22923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 charset="0"/>
                <a:ea typeface="Times New Roman" pitchFamily="1" charset="0"/>
              </a:rPr>
              <a:t>Text 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mbria" pitchFamily="1" charset="0"/>
              <a:ea typeface="Times New Roman"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 charset="0"/>
                <a:ea typeface="Times New Roman" pitchFamily="1" charset="0"/>
              </a:rPr>
              <a:t>Try this one…no, it doesn’t go…it doesn’t move...try that…yes…it does, does…a bit…that won’t…won't work, …it’s not metal…these are the best…it’s making them going really fast.</a:t>
            </a:r>
          </a:p>
        </p:txBody>
      </p:sp>
      <p:sp>
        <p:nvSpPr>
          <p:cNvPr id="5" name="Line Callout 2 (Border and Accent Bar) 4"/>
          <p:cNvSpPr/>
          <p:nvPr/>
        </p:nvSpPr>
        <p:spPr>
          <a:xfrm flipH="1">
            <a:off x="375179" y="1117600"/>
            <a:ext cx="1710267" cy="1456267"/>
          </a:xfrm>
          <a:prstGeom prst="accentBorderCallout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Shared context, use of pronouns</a:t>
            </a:r>
          </a:p>
        </p:txBody>
      </p:sp>
      <p:sp>
        <p:nvSpPr>
          <p:cNvPr id="6" name="Line Callout 2 (Border and Accent Bar) 5"/>
          <p:cNvSpPr/>
          <p:nvPr/>
        </p:nvSpPr>
        <p:spPr>
          <a:xfrm flipH="1">
            <a:off x="3539066" y="0"/>
            <a:ext cx="1710267" cy="1456267"/>
          </a:xfrm>
          <a:prstGeom prst="accentBorderCallout2">
            <a:avLst>
              <a:gd name="adj1" fmla="val 18750"/>
              <a:gd name="adj2" fmla="val -8333"/>
              <a:gd name="adj3" fmla="val 18750"/>
              <a:gd name="adj4" fmla="val -16667"/>
              <a:gd name="adj5" fmla="val 197384"/>
              <a:gd name="adj6" fmla="val -100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t>
            </a:r>
            <a:r>
              <a:rPr lang="en-GB" dirty="0" err="1"/>
              <a:t>Delexical</a:t>
            </a:r>
            <a:r>
              <a:rPr lang="en-GB" dirty="0"/>
              <a:t>’ verbs – no precise meaning</a:t>
            </a:r>
          </a:p>
        </p:txBody>
      </p:sp>
      <p:sp>
        <p:nvSpPr>
          <p:cNvPr id="7" name="Line Callout 2 (Border and Accent Bar) 6"/>
          <p:cNvSpPr/>
          <p:nvPr/>
        </p:nvSpPr>
        <p:spPr>
          <a:xfrm flipH="1">
            <a:off x="6976533" y="389466"/>
            <a:ext cx="1710267" cy="1456267"/>
          </a:xfrm>
          <a:prstGeom prst="accentBorderCallout2">
            <a:avLst>
              <a:gd name="adj1" fmla="val 18750"/>
              <a:gd name="adj2" fmla="val -8333"/>
              <a:gd name="adj3" fmla="val 18750"/>
              <a:gd name="adj4" fmla="val -16667"/>
              <a:gd name="adj5" fmla="val 184593"/>
              <a:gd name="adj6" fmla="val 24838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Audience is close - feedback</a:t>
            </a:r>
          </a:p>
        </p:txBody>
      </p:sp>
      <p:sp>
        <p:nvSpPr>
          <p:cNvPr id="8" name="Line Callout 2 (Border and Accent Bar) 7"/>
          <p:cNvSpPr/>
          <p:nvPr/>
        </p:nvSpPr>
        <p:spPr>
          <a:xfrm flipH="1">
            <a:off x="6632787" y="4470400"/>
            <a:ext cx="1710267" cy="1456267"/>
          </a:xfrm>
          <a:prstGeom prst="accentBorderCallout2">
            <a:avLst>
              <a:gd name="adj1" fmla="val 18750"/>
              <a:gd name="adj2" fmla="val -8333"/>
              <a:gd name="adj3" fmla="val -48692"/>
              <a:gd name="adj4" fmla="val 170462"/>
              <a:gd name="adj5" fmla="val -51453"/>
              <a:gd name="adj6" fmla="val 16818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Everyday language – not specialist</a:t>
            </a:r>
          </a:p>
        </p:txBody>
      </p:sp>
      <p:sp>
        <p:nvSpPr>
          <p:cNvPr id="9" name="Line Callout 2 (Border and Accent Bar) 8"/>
          <p:cNvSpPr/>
          <p:nvPr/>
        </p:nvSpPr>
        <p:spPr>
          <a:xfrm flipH="1">
            <a:off x="973665" y="4718304"/>
            <a:ext cx="1710267" cy="1456267"/>
          </a:xfrm>
          <a:prstGeom prst="accentBorderCallout2">
            <a:avLst>
              <a:gd name="adj1" fmla="val 18750"/>
              <a:gd name="adj2" fmla="val -8333"/>
              <a:gd name="adj3" fmla="val 18750"/>
              <a:gd name="adj4" fmla="val -16667"/>
              <a:gd name="adj5" fmla="val -80523"/>
              <a:gd name="adj6" fmla="val -9518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Repetition, not ‘worked’ or considered language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7106" name="Text Box 2"/>
          <p:cNvSpPr txBox="1">
            <a:spLocks noChangeArrowheads="1"/>
          </p:cNvSpPr>
          <p:nvPr/>
        </p:nvSpPr>
        <p:spPr bwMode="auto">
          <a:xfrm>
            <a:off x="2525713" y="2116667"/>
            <a:ext cx="4721754" cy="28668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 charset="0"/>
                <a:ea typeface="Times New Roman" pitchFamily="1" charset="0"/>
              </a:rPr>
              <a:t>Text 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pitchFamily="1" charset="0"/>
              <a:ea typeface="Times New Roman"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 charset="0"/>
                <a:ea typeface="Times New Roman" pitchFamily="1" charset="0"/>
              </a:rPr>
              <a:t>We tried a pin…, a pencil sharpener, …some iron filings and a piece of plastic.  The magnet didn’t attract the pin, but it did attract the pencil sharpener and the iron filings.  It didn’t attract the plastic.</a:t>
            </a:r>
            <a:r>
              <a:rPr kumimoji="0" lang="en-US" sz="2000" b="1" i="0" u="none" strike="noStrike" cap="none" normalizeH="0" baseline="0" dirty="0">
                <a:ln>
                  <a:noFill/>
                </a:ln>
                <a:solidFill>
                  <a:schemeClr val="tx1"/>
                </a:solidFill>
                <a:effectLst/>
                <a:latin typeface="Times New Roman" pitchFamily="1" charset="0"/>
                <a:ea typeface="Times New Roman" pitchFamily="1" charset="0"/>
              </a:rPr>
              <a:t>.</a:t>
            </a:r>
          </a:p>
        </p:txBody>
      </p:sp>
      <p:sp>
        <p:nvSpPr>
          <p:cNvPr id="5" name="Line Callout 2 (Border and Accent Bar) 4"/>
          <p:cNvSpPr/>
          <p:nvPr/>
        </p:nvSpPr>
        <p:spPr>
          <a:xfrm flipH="1">
            <a:off x="815446" y="0"/>
            <a:ext cx="1710267" cy="1456267"/>
          </a:xfrm>
          <a:prstGeom prst="accentBorderCallout2">
            <a:avLst>
              <a:gd name="adj1" fmla="val 18750"/>
              <a:gd name="adj2" fmla="val -8333"/>
              <a:gd name="adj3" fmla="val 18750"/>
              <a:gd name="adj4" fmla="val -16667"/>
              <a:gd name="adj5" fmla="val 195058"/>
              <a:gd name="adj6" fmla="val -149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First person, still shared context</a:t>
            </a:r>
          </a:p>
        </p:txBody>
      </p:sp>
      <p:sp>
        <p:nvSpPr>
          <p:cNvPr id="6" name="Line Callout 2 (Border and Accent Bar) 5"/>
          <p:cNvSpPr/>
          <p:nvPr/>
        </p:nvSpPr>
        <p:spPr>
          <a:xfrm flipH="1">
            <a:off x="3539066" y="0"/>
            <a:ext cx="1710267" cy="1456267"/>
          </a:xfrm>
          <a:prstGeom prst="accentBorderCallout2">
            <a:avLst>
              <a:gd name="adj1" fmla="val 18750"/>
              <a:gd name="adj2" fmla="val -8333"/>
              <a:gd name="adj3" fmla="val 18750"/>
              <a:gd name="adj4" fmla="val -16667"/>
              <a:gd name="adj5" fmla="val 197384"/>
              <a:gd name="adj6" fmla="val -100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Use of nouns rather than pronouns</a:t>
            </a:r>
          </a:p>
        </p:txBody>
      </p:sp>
      <p:sp>
        <p:nvSpPr>
          <p:cNvPr id="7" name="Line Callout 2 (Border and Accent Bar) 6"/>
          <p:cNvSpPr/>
          <p:nvPr/>
        </p:nvSpPr>
        <p:spPr>
          <a:xfrm flipH="1">
            <a:off x="6976533" y="530352"/>
            <a:ext cx="1710267" cy="1456267"/>
          </a:xfrm>
          <a:prstGeom prst="accentBorderCallout2">
            <a:avLst>
              <a:gd name="adj1" fmla="val 18750"/>
              <a:gd name="adj2" fmla="val -8333"/>
              <a:gd name="adj3" fmla="val 18750"/>
              <a:gd name="adj4" fmla="val -16667"/>
              <a:gd name="adj5" fmla="val 211337"/>
              <a:gd name="adj6" fmla="val 19887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More specialist vocabulary</a:t>
            </a:r>
          </a:p>
        </p:txBody>
      </p:sp>
      <p:sp>
        <p:nvSpPr>
          <p:cNvPr id="8" name="Line Callout 2 (Border and Accent Bar) 7"/>
          <p:cNvSpPr/>
          <p:nvPr/>
        </p:nvSpPr>
        <p:spPr>
          <a:xfrm flipH="1">
            <a:off x="502919" y="4578773"/>
            <a:ext cx="2022793" cy="1456267"/>
          </a:xfrm>
          <a:prstGeom prst="accentBorderCallout2">
            <a:avLst>
              <a:gd name="adj1" fmla="val 18750"/>
              <a:gd name="adj2" fmla="val -8333"/>
              <a:gd name="adj3" fmla="val 18750"/>
              <a:gd name="adj4" fmla="val -16667"/>
              <a:gd name="adj5" fmla="val -9434"/>
              <a:gd name="adj6" fmla="val -8133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Can now guess the context, but still not entirely explicit</a:t>
            </a:r>
          </a:p>
        </p:txBody>
      </p:sp>
      <p:sp>
        <p:nvSpPr>
          <p:cNvPr id="9" name="Line Callout 2 (Border and Accent Bar) 8"/>
          <p:cNvSpPr/>
          <p:nvPr/>
        </p:nvSpPr>
        <p:spPr>
          <a:xfrm flipH="1">
            <a:off x="5736167" y="4578773"/>
            <a:ext cx="1710267" cy="1456267"/>
          </a:xfrm>
          <a:prstGeom prst="accentBorderCallout2">
            <a:avLst>
              <a:gd name="adj1" fmla="val 18750"/>
              <a:gd name="adj2" fmla="val -8333"/>
              <a:gd name="adj3" fmla="val 18750"/>
              <a:gd name="adj4" fmla="val -16667"/>
              <a:gd name="adj5" fmla="val -29556"/>
              <a:gd name="adj6" fmla="val 13657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Informal, more ‘spoken-like’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8130" name="Text Box 2"/>
          <p:cNvSpPr txBox="1">
            <a:spLocks noChangeArrowheads="1"/>
          </p:cNvSpPr>
          <p:nvPr/>
        </p:nvSpPr>
        <p:spPr bwMode="auto">
          <a:xfrm>
            <a:off x="1913467" y="1862667"/>
            <a:ext cx="5604932" cy="25738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 charset="0"/>
                <a:ea typeface="Times New Roman" pitchFamily="1" charset="0"/>
              </a:rPr>
              <a:t>Text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itchFamily="1" charset="0"/>
              <a:ea typeface="Times New Roman" pitchFamily="1" charset="0"/>
            </a:endParaRPr>
          </a:p>
          <a:p>
            <a:pPr lvl="0" defTabSz="914400" fontAlgn="base">
              <a:spcBef>
                <a:spcPct val="0"/>
              </a:spcBef>
              <a:spcAft>
                <a:spcPct val="0"/>
              </a:spcAft>
            </a:pPr>
            <a:r>
              <a:rPr kumimoji="0" lang="en-US" sz="2000" b="1" i="0" u="none" strike="noStrike" cap="none" normalizeH="0" baseline="0" dirty="0">
                <a:ln>
                  <a:noFill/>
                </a:ln>
                <a:solidFill>
                  <a:schemeClr val="tx1"/>
                </a:solidFill>
                <a:effectLst/>
                <a:latin typeface="Cambria" pitchFamily="1" charset="0"/>
                <a:ea typeface="Times New Roman" pitchFamily="1" charset="0"/>
              </a:rPr>
              <a:t>Our experiment was to find out what a magnet attracted.  We discovered that a magnet attracts some kinds of metal.  It attracted the iron filings, but not the pin.  It also did </a:t>
            </a:r>
            <a:r>
              <a:rPr lang="en-US" sz="2000" b="1" dirty="0">
                <a:latin typeface="Cambria" pitchFamily="1" charset="0"/>
                <a:ea typeface="Times New Roman" pitchFamily="1" charset="0"/>
              </a:rPr>
              <a:t>not </a:t>
            </a:r>
            <a:r>
              <a:rPr kumimoji="0" lang="en-US" sz="2000" b="1" i="0" u="none" strike="noStrike" cap="none" normalizeH="0" baseline="0" dirty="0">
                <a:ln>
                  <a:noFill/>
                </a:ln>
                <a:solidFill>
                  <a:schemeClr val="tx1"/>
                </a:solidFill>
                <a:effectLst/>
                <a:latin typeface="Cambria" pitchFamily="1" charset="0"/>
                <a:ea typeface="Times New Roman" pitchFamily="1" charset="0"/>
              </a:rPr>
              <a:t>attract things that were not metal.</a:t>
            </a:r>
            <a:endParaRPr kumimoji="0" lang="en-US" sz="2000" b="1" i="0" u="none" strike="noStrike" cap="none" normalizeH="0" baseline="0" dirty="0">
              <a:ln>
                <a:noFill/>
              </a:ln>
              <a:solidFill>
                <a:schemeClr val="tx1"/>
              </a:solidFill>
              <a:effectLst/>
              <a:latin typeface="Times New Roman" pitchFamily="1" charset="0"/>
              <a:ea typeface="Times New Roman" pitchFamily="1" charset="0"/>
            </a:endParaRPr>
          </a:p>
        </p:txBody>
      </p:sp>
      <p:sp>
        <p:nvSpPr>
          <p:cNvPr id="5" name="Line Callout 2 (Border and Accent Bar) 4"/>
          <p:cNvSpPr/>
          <p:nvPr/>
        </p:nvSpPr>
        <p:spPr>
          <a:xfrm flipH="1">
            <a:off x="1058333" y="530352"/>
            <a:ext cx="1710267" cy="1456267"/>
          </a:xfrm>
          <a:prstGeom prst="accentBorderCallout2">
            <a:avLst>
              <a:gd name="adj1" fmla="val 18750"/>
              <a:gd name="adj2" fmla="val -8333"/>
              <a:gd name="adj3" fmla="val 18750"/>
              <a:gd name="adj4" fmla="val -16667"/>
              <a:gd name="adj5" fmla="val 145959"/>
              <a:gd name="adj6" fmla="val 337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Still personal pronoun – shared context</a:t>
            </a:r>
          </a:p>
        </p:txBody>
      </p:sp>
      <p:sp>
        <p:nvSpPr>
          <p:cNvPr id="6" name="Line Callout 2 (Border and Accent Bar) 5"/>
          <p:cNvSpPr/>
          <p:nvPr/>
        </p:nvSpPr>
        <p:spPr>
          <a:xfrm flipH="1">
            <a:off x="3539066" y="0"/>
            <a:ext cx="1710267" cy="1456267"/>
          </a:xfrm>
          <a:prstGeom prst="accentBorderCallout2">
            <a:avLst>
              <a:gd name="adj1" fmla="val 18750"/>
              <a:gd name="adj2" fmla="val -8333"/>
              <a:gd name="adj3" fmla="val 18750"/>
              <a:gd name="adj4" fmla="val -16667"/>
              <a:gd name="adj5" fmla="val 182851"/>
              <a:gd name="adj6" fmla="val 1042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More explicit about context</a:t>
            </a:r>
          </a:p>
        </p:txBody>
      </p:sp>
      <p:sp>
        <p:nvSpPr>
          <p:cNvPr id="7" name="Line Callout 2 (Border and Accent Bar) 6"/>
          <p:cNvSpPr/>
          <p:nvPr/>
        </p:nvSpPr>
        <p:spPr>
          <a:xfrm flipH="1">
            <a:off x="6663265" y="406400"/>
            <a:ext cx="1710267" cy="1456267"/>
          </a:xfrm>
          <a:prstGeom prst="accentBorderCallout2">
            <a:avLst>
              <a:gd name="adj1" fmla="val 18750"/>
              <a:gd name="adj2" fmla="val -8333"/>
              <a:gd name="adj3" fmla="val 18750"/>
              <a:gd name="adj4" fmla="val -16667"/>
              <a:gd name="adj5" fmla="val 149313"/>
              <a:gd name="adj6" fmla="val 2460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Past tense</a:t>
            </a:r>
          </a:p>
        </p:txBody>
      </p:sp>
      <p:sp>
        <p:nvSpPr>
          <p:cNvPr id="8" name="Line Callout 2 (Border and Accent Bar) 7"/>
          <p:cNvSpPr/>
          <p:nvPr/>
        </p:nvSpPr>
        <p:spPr>
          <a:xfrm flipH="1">
            <a:off x="6168775" y="4255346"/>
            <a:ext cx="1710267" cy="1456267"/>
          </a:xfrm>
          <a:prstGeom prst="accentBorderCallout2">
            <a:avLst>
              <a:gd name="adj1" fmla="val 18750"/>
              <a:gd name="adj2" fmla="val -8333"/>
              <a:gd name="adj3" fmla="val 18750"/>
              <a:gd name="adj4" fmla="val -16667"/>
              <a:gd name="adj5" fmla="val -85951"/>
              <a:gd name="adj6" fmla="val 2072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More precise and formal verbs</a:t>
            </a:r>
          </a:p>
        </p:txBody>
      </p:sp>
      <p:sp>
        <p:nvSpPr>
          <p:cNvPr id="9" name="Line Callout 2 (Border and Accent Bar) 8"/>
          <p:cNvSpPr/>
          <p:nvPr/>
        </p:nvSpPr>
        <p:spPr>
          <a:xfrm flipH="1">
            <a:off x="502919" y="4718304"/>
            <a:ext cx="2053248" cy="1456267"/>
          </a:xfrm>
          <a:prstGeom prst="accentBorderCallout2">
            <a:avLst>
              <a:gd name="adj1" fmla="val 18750"/>
              <a:gd name="adj2" fmla="val -8333"/>
              <a:gd name="adj3" fmla="val 18750"/>
              <a:gd name="adj4" fmla="val -16667"/>
              <a:gd name="adj5" fmla="val -97751"/>
              <a:gd name="adj6" fmla="val -128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Present tense shows generalisation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9154" name="Text Box 2"/>
          <p:cNvSpPr txBox="1">
            <a:spLocks noChangeArrowheads="1"/>
          </p:cNvSpPr>
          <p:nvPr/>
        </p:nvSpPr>
        <p:spPr bwMode="auto">
          <a:xfrm>
            <a:off x="1738311" y="1405466"/>
            <a:ext cx="6101821" cy="389466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itchFamily="1" charset="0"/>
                <a:ea typeface="Times New Roman" pitchFamily="1" charset="0"/>
              </a:rPr>
              <a:t>Text 4:</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Cambria" pitchFamily="1" charset="0"/>
              <a:ea typeface="Times New Roman"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 charset="0"/>
                <a:ea typeface="Times New Roman" pitchFamily="1" charset="0"/>
              </a:rPr>
              <a:t>A magnet is a piece of metal which is surrounded by an invisible field of force which affects any magnetic material within it.  It is able to pick up a piece of steel or iron because its magnetic force flows into the metal, turning it into a temporary magnet</a:t>
            </a:r>
            <a:r>
              <a:rPr kumimoji="0" lang="en-US" sz="2000" b="1" i="0" u="none" strike="noStrike" cap="none" normalizeH="0" dirty="0">
                <a:ln>
                  <a:noFill/>
                </a:ln>
                <a:solidFill>
                  <a:schemeClr val="tx1"/>
                </a:solidFill>
                <a:effectLst/>
                <a:latin typeface="Cambria" pitchFamily="1" charset="0"/>
                <a:ea typeface="Times New Roman" pitchFamily="1" charset="0"/>
              </a:rPr>
              <a:t> which </a:t>
            </a:r>
            <a:r>
              <a:rPr kumimoji="0" lang="en-US" sz="2000" b="1" i="0" u="none" strike="noStrike" cap="none" normalizeH="0" baseline="0" dirty="0">
                <a:ln>
                  <a:noFill/>
                </a:ln>
                <a:solidFill>
                  <a:schemeClr val="tx1"/>
                </a:solidFill>
                <a:effectLst/>
                <a:latin typeface="Cambria" pitchFamily="1" charset="0"/>
                <a:ea typeface="Times New Roman" pitchFamily="1" charset="0"/>
              </a:rPr>
              <a:t>is able to pick up, or attract, a piece of steel or iron because its magnetic field flows into the metal, turning it into a temporary magnet. Magnetic attraction occurs only between ferrous metals.</a:t>
            </a:r>
            <a:endParaRPr kumimoji="0" lang="en-US" sz="2000" b="1" i="0" u="none" strike="noStrike" cap="none" normalizeH="0" baseline="0" dirty="0">
              <a:ln>
                <a:noFill/>
              </a:ln>
              <a:solidFill>
                <a:schemeClr val="tx1"/>
              </a:solidFill>
              <a:effectLst/>
              <a:latin typeface="Times New Roman" pitchFamily="1" charset="0"/>
              <a:ea typeface="Times New Roman" pitchFamily="1"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 charset="0"/>
              <a:ea typeface="Times New Roman" pitchFamily="1" charset="0"/>
            </a:endParaRPr>
          </a:p>
        </p:txBody>
      </p:sp>
      <p:sp>
        <p:nvSpPr>
          <p:cNvPr id="5" name="Line Callout 2 (Border and Accent Bar) 4"/>
          <p:cNvSpPr/>
          <p:nvPr/>
        </p:nvSpPr>
        <p:spPr>
          <a:xfrm flipH="1">
            <a:off x="28044" y="677332"/>
            <a:ext cx="1710267" cy="1456267"/>
          </a:xfrm>
          <a:prstGeom prst="accentBorderCallout2">
            <a:avLst>
              <a:gd name="adj1" fmla="val 18750"/>
              <a:gd name="adj2" fmla="val -8333"/>
              <a:gd name="adj3" fmla="val 18750"/>
              <a:gd name="adj4" fmla="val -16667"/>
              <a:gd name="adj5" fmla="val 101242"/>
              <a:gd name="adj6" fmla="val -5858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Third person – more impersonal or distanced</a:t>
            </a:r>
          </a:p>
        </p:txBody>
      </p:sp>
      <p:sp>
        <p:nvSpPr>
          <p:cNvPr id="6" name="Line Callout 2 (Border and Accent Bar) 5"/>
          <p:cNvSpPr/>
          <p:nvPr/>
        </p:nvSpPr>
        <p:spPr>
          <a:xfrm flipH="1">
            <a:off x="3539066" y="0"/>
            <a:ext cx="1710267" cy="1456267"/>
          </a:xfrm>
          <a:prstGeom prst="accentBorderCallout2">
            <a:avLst>
              <a:gd name="adj1" fmla="val 18750"/>
              <a:gd name="adj2" fmla="val -8333"/>
              <a:gd name="adj3" fmla="val 18750"/>
              <a:gd name="adj4" fmla="val -16667"/>
              <a:gd name="adj5" fmla="val 153785"/>
              <a:gd name="adj6" fmla="val 51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Longer and complex sentences</a:t>
            </a:r>
          </a:p>
        </p:txBody>
      </p:sp>
      <p:sp>
        <p:nvSpPr>
          <p:cNvPr id="7" name="Line Callout 2 (Border and Accent Bar) 6"/>
          <p:cNvSpPr/>
          <p:nvPr/>
        </p:nvSpPr>
        <p:spPr>
          <a:xfrm flipH="1">
            <a:off x="6670948" y="152400"/>
            <a:ext cx="1710267" cy="1456267"/>
          </a:xfrm>
          <a:prstGeom prst="accentBorderCallout2">
            <a:avLst>
              <a:gd name="adj1" fmla="val 18750"/>
              <a:gd name="adj2" fmla="val -8333"/>
              <a:gd name="adj3" fmla="val 18750"/>
              <a:gd name="adj4" fmla="val -16667"/>
              <a:gd name="adj5" fmla="val 227568"/>
              <a:gd name="adj6" fmla="val 35552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Verbs with precise meanings</a:t>
            </a:r>
          </a:p>
        </p:txBody>
      </p:sp>
      <p:sp>
        <p:nvSpPr>
          <p:cNvPr id="8" name="Line Callout 2 (Border and Accent Bar) 7"/>
          <p:cNvSpPr/>
          <p:nvPr/>
        </p:nvSpPr>
        <p:spPr>
          <a:xfrm flipH="1">
            <a:off x="28044" y="3990170"/>
            <a:ext cx="1710267" cy="1456267"/>
          </a:xfrm>
          <a:prstGeom prst="accentBorderCallout2">
            <a:avLst>
              <a:gd name="adj1" fmla="val 18750"/>
              <a:gd name="adj2" fmla="val -8333"/>
              <a:gd name="adj3" fmla="val 18750"/>
              <a:gd name="adj4" fmla="val -16667"/>
              <a:gd name="adj5" fmla="val -11670"/>
              <a:gd name="adj6" fmla="val -10523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Present tense enables writer to generalise</a:t>
            </a:r>
          </a:p>
        </p:txBody>
      </p:sp>
      <p:sp>
        <p:nvSpPr>
          <p:cNvPr id="9" name="Line Callout 2 (Border and Accent Bar) 8"/>
          <p:cNvSpPr/>
          <p:nvPr/>
        </p:nvSpPr>
        <p:spPr>
          <a:xfrm flipH="1">
            <a:off x="3539066" y="4949156"/>
            <a:ext cx="1710267" cy="1456267"/>
          </a:xfrm>
          <a:prstGeom prst="accentBorderCallout2">
            <a:avLst>
              <a:gd name="adj1" fmla="val 18750"/>
              <a:gd name="adj2" fmla="val -8333"/>
              <a:gd name="adj3" fmla="val 18750"/>
              <a:gd name="adj4" fmla="val -16667"/>
              <a:gd name="adj5" fmla="val -13905"/>
              <a:gd name="adj6" fmla="val -9571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Very specialist vocabulary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idx="4294967295"/>
          </p:nvPr>
        </p:nvSpPr>
        <p:spPr>
          <a:xfrm>
            <a:off x="502920" y="309322"/>
            <a:ext cx="8183880" cy="1051560"/>
          </a:xfrm>
        </p:spPr>
        <p:txBody>
          <a:bodyPr/>
          <a:lstStyle/>
          <a:p>
            <a:pPr eaLnBrk="1" hangingPunct="1"/>
            <a:r>
              <a:rPr lang="en-GB" dirty="0">
                <a:ea typeface="ＭＳ Ｐゴシック" pitchFamily="1" charset="-128"/>
                <a:cs typeface="ＭＳ Ｐゴシック" pitchFamily="1" charset="-128"/>
              </a:rPr>
              <a:t>The mode continuum</a:t>
            </a:r>
          </a:p>
        </p:txBody>
      </p:sp>
      <p:sp>
        <p:nvSpPr>
          <p:cNvPr id="34819" name="Line 5"/>
          <p:cNvSpPr>
            <a:spLocks noChangeShapeType="1"/>
          </p:cNvSpPr>
          <p:nvPr/>
        </p:nvSpPr>
        <p:spPr bwMode="auto">
          <a:xfrm>
            <a:off x="755650" y="2925763"/>
            <a:ext cx="7777163" cy="0"/>
          </a:xfrm>
          <a:prstGeom prst="line">
            <a:avLst/>
          </a:prstGeom>
          <a:noFill/>
          <a:ln w="50800">
            <a:solidFill>
              <a:schemeClr val="tx1"/>
            </a:solidFill>
            <a:prstDash val="dash"/>
            <a:round/>
            <a:headEnd type="triangle" w="med" len="med"/>
            <a:tailEnd type="triangle" w="med" len="med"/>
          </a:ln>
        </p:spPr>
        <p:txBody>
          <a:bodyPr>
            <a:prstTxWarp prst="textNoShape">
              <a:avLst/>
            </a:prstTxWarp>
          </a:bodyPr>
          <a:lstStyle/>
          <a:p>
            <a:endParaRPr lang="en-GB"/>
          </a:p>
        </p:txBody>
      </p:sp>
      <p:sp>
        <p:nvSpPr>
          <p:cNvPr id="34820" name="Text Box 7"/>
          <p:cNvSpPr txBox="1">
            <a:spLocks noChangeArrowheads="1"/>
          </p:cNvSpPr>
          <p:nvPr/>
        </p:nvSpPr>
        <p:spPr bwMode="auto">
          <a:xfrm>
            <a:off x="250825" y="2133600"/>
            <a:ext cx="1758950" cy="641350"/>
          </a:xfrm>
          <a:prstGeom prst="rect">
            <a:avLst/>
          </a:prstGeom>
          <a:noFill/>
          <a:ln w="9525">
            <a:noFill/>
            <a:miter lim="800000"/>
            <a:headEnd/>
            <a:tailEnd/>
          </a:ln>
        </p:spPr>
        <p:txBody>
          <a:bodyPr wrap="none">
            <a:prstTxWarp prst="textNoShape">
              <a:avLst/>
            </a:prstTxWarp>
            <a:spAutoFit/>
          </a:bodyPr>
          <a:lstStyle/>
          <a:p>
            <a:pPr algn="ctr"/>
            <a:r>
              <a:rPr lang="en-GB" b="1">
                <a:solidFill>
                  <a:srgbClr val="000000"/>
                </a:solidFill>
              </a:rPr>
              <a:t>informal</a:t>
            </a:r>
          </a:p>
          <a:p>
            <a:pPr algn="ctr"/>
            <a:r>
              <a:rPr lang="en-GB" b="1">
                <a:solidFill>
                  <a:srgbClr val="000000"/>
                </a:solidFill>
              </a:rPr>
              <a:t>(often spoken)</a:t>
            </a:r>
          </a:p>
        </p:txBody>
      </p:sp>
      <p:sp>
        <p:nvSpPr>
          <p:cNvPr id="34821" name="Text Box 8"/>
          <p:cNvSpPr txBox="1">
            <a:spLocks noChangeArrowheads="1"/>
          </p:cNvSpPr>
          <p:nvPr/>
        </p:nvSpPr>
        <p:spPr bwMode="auto">
          <a:xfrm>
            <a:off x="7075488" y="2133600"/>
            <a:ext cx="1936750" cy="641350"/>
          </a:xfrm>
          <a:prstGeom prst="rect">
            <a:avLst/>
          </a:prstGeom>
          <a:noFill/>
          <a:ln w="9525">
            <a:noFill/>
            <a:miter lim="800000"/>
            <a:headEnd/>
            <a:tailEnd/>
          </a:ln>
        </p:spPr>
        <p:txBody>
          <a:bodyPr wrap="none">
            <a:prstTxWarp prst="textNoShape">
              <a:avLst/>
            </a:prstTxWarp>
            <a:spAutoFit/>
          </a:bodyPr>
          <a:lstStyle/>
          <a:p>
            <a:pPr algn="ctr"/>
            <a:r>
              <a:rPr lang="en-GB" b="1">
                <a:solidFill>
                  <a:srgbClr val="000000"/>
                </a:solidFill>
              </a:rPr>
              <a:t>formal</a:t>
            </a:r>
          </a:p>
          <a:p>
            <a:pPr algn="ctr"/>
            <a:r>
              <a:rPr lang="en-GB" b="1">
                <a:solidFill>
                  <a:srgbClr val="000000"/>
                </a:solidFill>
              </a:rPr>
              <a:t>(usually written)</a:t>
            </a:r>
          </a:p>
        </p:txBody>
      </p:sp>
      <p:sp>
        <p:nvSpPr>
          <p:cNvPr id="34822" name="Text Box 9"/>
          <p:cNvSpPr txBox="1">
            <a:spLocks noChangeArrowheads="1"/>
          </p:cNvSpPr>
          <p:nvPr/>
        </p:nvSpPr>
        <p:spPr bwMode="auto">
          <a:xfrm>
            <a:off x="268288" y="3070225"/>
            <a:ext cx="1543050" cy="549275"/>
          </a:xfrm>
          <a:prstGeom prst="rect">
            <a:avLst/>
          </a:prstGeom>
          <a:noFill/>
          <a:ln w="9525">
            <a:noFill/>
            <a:miter lim="800000"/>
            <a:headEnd/>
            <a:tailEnd/>
          </a:ln>
        </p:spPr>
        <p:txBody>
          <a:bodyPr wrap="none">
            <a:prstTxWarp prst="textNoShape">
              <a:avLst/>
            </a:prstTxWarp>
            <a:spAutoFit/>
          </a:bodyPr>
          <a:lstStyle/>
          <a:p>
            <a:pPr algn="ctr"/>
            <a:r>
              <a:rPr lang="en-GB" sz="1000">
                <a:solidFill>
                  <a:srgbClr val="000000"/>
                </a:solidFill>
              </a:rPr>
              <a:t>(here and now language</a:t>
            </a:r>
          </a:p>
          <a:p>
            <a:pPr algn="ctr"/>
            <a:r>
              <a:rPr lang="en-GB" sz="1000">
                <a:solidFill>
                  <a:srgbClr val="000000"/>
                </a:solidFill>
              </a:rPr>
              <a:t>accompanying</a:t>
            </a:r>
          </a:p>
          <a:p>
            <a:pPr algn="ctr"/>
            <a:r>
              <a:rPr lang="en-GB" sz="1000">
                <a:solidFill>
                  <a:srgbClr val="000000"/>
                </a:solidFill>
              </a:rPr>
              <a:t>tasks/action)</a:t>
            </a:r>
          </a:p>
        </p:txBody>
      </p:sp>
      <p:sp>
        <p:nvSpPr>
          <p:cNvPr id="34823" name="Text Box 10"/>
          <p:cNvSpPr txBox="1">
            <a:spLocks noChangeArrowheads="1"/>
          </p:cNvSpPr>
          <p:nvPr/>
        </p:nvSpPr>
        <p:spPr bwMode="auto">
          <a:xfrm>
            <a:off x="7321550" y="3070225"/>
            <a:ext cx="1552575" cy="396875"/>
          </a:xfrm>
          <a:prstGeom prst="rect">
            <a:avLst/>
          </a:prstGeom>
          <a:noFill/>
          <a:ln w="9525">
            <a:noFill/>
            <a:miter lim="800000"/>
            <a:headEnd/>
            <a:tailEnd/>
          </a:ln>
        </p:spPr>
        <p:txBody>
          <a:bodyPr wrap="none">
            <a:prstTxWarp prst="textNoShape">
              <a:avLst/>
            </a:prstTxWarp>
            <a:spAutoFit/>
          </a:bodyPr>
          <a:lstStyle/>
          <a:p>
            <a:pPr algn="ctr"/>
            <a:r>
              <a:rPr lang="en-GB" sz="1000">
                <a:solidFill>
                  <a:srgbClr val="000000"/>
                </a:solidFill>
              </a:rPr>
              <a:t>(more abstract language</a:t>
            </a:r>
          </a:p>
          <a:p>
            <a:pPr algn="ctr"/>
            <a:r>
              <a:rPr lang="en-GB" sz="1000">
                <a:solidFill>
                  <a:srgbClr val="000000"/>
                </a:solidFill>
              </a:rPr>
              <a:t>in reflection)</a:t>
            </a:r>
          </a:p>
        </p:txBody>
      </p:sp>
      <p:sp>
        <p:nvSpPr>
          <p:cNvPr id="34832" name="Rectangle 25"/>
          <p:cNvSpPr>
            <a:spLocks noChangeArrowheads="1"/>
          </p:cNvSpPr>
          <p:nvPr/>
        </p:nvSpPr>
        <p:spPr bwMode="auto">
          <a:xfrm>
            <a:off x="250825" y="6237288"/>
            <a:ext cx="7289800" cy="396875"/>
          </a:xfrm>
          <a:prstGeom prst="rect">
            <a:avLst/>
          </a:prstGeom>
          <a:noFill/>
          <a:ln w="9525">
            <a:noFill/>
            <a:miter lim="800000"/>
            <a:headEnd/>
            <a:tailEnd/>
          </a:ln>
        </p:spPr>
        <p:txBody>
          <a:bodyPr wrap="none">
            <a:prstTxWarp prst="textNoShape">
              <a:avLst/>
            </a:prstTxWarp>
            <a:spAutoFit/>
          </a:bodyPr>
          <a:lstStyle/>
          <a:p>
            <a:r>
              <a:rPr lang="en-GB" sz="1000" i="1">
                <a:solidFill>
                  <a:srgbClr val="000000"/>
                </a:solidFill>
              </a:rPr>
              <a:t>Based on the work of Michael Halliday and Language in Learning across the Curriculum, 2007, State of South Australia, DECS </a:t>
            </a:r>
          </a:p>
          <a:p>
            <a:r>
              <a:rPr lang="en-GB" sz="1000" i="1">
                <a:solidFill>
                  <a:srgbClr val="000000"/>
                </a:solidFill>
              </a:rPr>
              <a:t>and web based resource. </a:t>
            </a:r>
            <a:endParaRPr lang="en-US" sz="1000" i="1">
              <a:solidFill>
                <a:srgbClr val="000000"/>
              </a:solidFill>
            </a:endParaRPr>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111</TotalTime>
  <Words>983</Words>
  <Application>Microsoft Office PowerPoint</Application>
  <PresentationFormat>On-screen Show (4:3)</PresentationFormat>
  <Paragraphs>143</Paragraphs>
  <Slides>17</Slides>
  <Notes>10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5" baseType="lpstr">
      <vt:lpstr>Arial</vt:lpstr>
      <vt:lpstr>Calibri</vt:lpstr>
      <vt:lpstr>Cambria</vt:lpstr>
      <vt:lpstr>Corbel</vt:lpstr>
      <vt:lpstr>Times New Roman</vt:lpstr>
      <vt:lpstr>Wingdings</vt:lpstr>
      <vt:lpstr>Focus</vt:lpstr>
      <vt:lpstr>Document</vt:lpstr>
      <vt:lpstr> Learning through talk</vt:lpstr>
      <vt:lpstr>PowerPoint Presentation</vt:lpstr>
      <vt:lpstr>Making the language match the task</vt:lpstr>
      <vt:lpstr>PowerPoint Presentation</vt:lpstr>
      <vt:lpstr>PowerPoint Presentation</vt:lpstr>
      <vt:lpstr>PowerPoint Presentation</vt:lpstr>
      <vt:lpstr>PowerPoint Presentation</vt:lpstr>
      <vt:lpstr>PowerPoint Presentation</vt:lpstr>
      <vt:lpstr>The mode continuum</vt:lpstr>
      <vt:lpstr>How did they get there?</vt:lpstr>
      <vt:lpstr>A teaching and learning sequence</vt:lpstr>
      <vt:lpstr>Exploratory talk</vt:lpstr>
      <vt:lpstr>How can we encourage pupils to talk productively?</vt:lpstr>
      <vt:lpstr>Bloom’s revised taxonomy</vt:lpstr>
      <vt:lpstr>Activities to promote exploratory talk</vt:lpstr>
      <vt:lpstr> Using dictogloss to develop writing skills in a      particular register</vt:lpstr>
      <vt:lpstr>Where does talk fit?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 as a tool for learning</dc:title>
  <dc:creator>Sofia Ali</dc:creator>
  <cp:lastModifiedBy>Julie Wickens</cp:lastModifiedBy>
  <cp:revision>15</cp:revision>
  <dcterms:created xsi:type="dcterms:W3CDTF">2012-04-19T08:18:27Z</dcterms:created>
  <dcterms:modified xsi:type="dcterms:W3CDTF">2023-10-10T08:50:51Z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2023-10-10T08:50:42Z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425bb1fd-a0db-409e-9b5b-578c11bf3522</vt:lpwstr>
  </property>
  <property fmtid="{D5CDD505-2E9C-101B-9397-08002B2CF9AE}" pid="8" name="MSIP_Label_2b28a9a6-133a-4796-ad7d-6b90f7583680_ContentBits">
    <vt:lpwstr>2</vt:lpwstr>
  </property>
  <property fmtid="{D5CDD505-2E9C-101B-9397-08002B2CF9AE}" pid="9" name="ClassificationContentMarkingFooterLocations">
    <vt:lpwstr>Focus:8</vt:lpwstr>
  </property>
  <property fmtid="{D5CDD505-2E9C-101B-9397-08002B2CF9AE}" pid="10" name="ClassificationContentMarkingFooterText">
    <vt:lpwstr>Private: Information that contains a small amount of sensitive data which is essential to communicate with an individual but doesn’t require to be sent via secure methods.</vt:lpwstr>
  </property>
</Properties>
</file>