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60" r:id="rId4"/>
    <p:sldId id="259" r:id="rId5"/>
    <p:sldId id="264" r:id="rId6"/>
    <p:sldId id="268" r:id="rId7"/>
    <p:sldId id="261" r:id="rId8"/>
    <p:sldId id="270" r:id="rId9"/>
    <p:sldId id="269"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1B12E8F-7258-4397-89AF-8BBE46EE20B5}" type="datetimeFigureOut">
              <a:rPr lang="en-GB" smtClean="0"/>
              <a:t>10/10/2023</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14A50422-816E-44EF-A693-C6AD4973568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B12E8F-7258-4397-89AF-8BBE46EE20B5}"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50422-816E-44EF-A693-C6AD4973568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B12E8F-7258-4397-89AF-8BBE46EE20B5}"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50422-816E-44EF-A693-C6AD4973568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B12E8F-7258-4397-89AF-8BBE46EE20B5}"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50422-816E-44EF-A693-C6AD4973568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1B12E8F-7258-4397-89AF-8BBE46EE20B5}"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50422-816E-44EF-A693-C6AD4973568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1B12E8F-7258-4397-89AF-8BBE46EE20B5}" type="datetimeFigureOut">
              <a:rPr lang="en-GB" smtClean="0"/>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50422-816E-44EF-A693-C6AD4973568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1B12E8F-7258-4397-89AF-8BBE46EE20B5}" type="datetimeFigureOut">
              <a:rPr lang="en-GB" smtClean="0"/>
              <a:t>10/10/2023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A50422-816E-44EF-A693-C6AD4973568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A1B12E8F-7258-4397-89AF-8BBE46EE20B5}" type="datetimeFigureOut">
              <a:rPr lang="en-GB" smtClean="0"/>
              <a:t>10/10/2023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A50422-816E-44EF-A693-C6AD4973568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12E8F-7258-4397-89AF-8BBE46EE20B5}" type="datetimeFigureOut">
              <a:rPr lang="en-GB" smtClean="0"/>
              <a:t>10/10/2023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A50422-816E-44EF-A693-C6AD4973568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1B12E8F-7258-4397-89AF-8BBE46EE20B5}" type="datetimeFigureOut">
              <a:rPr lang="en-GB" smtClean="0"/>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50422-816E-44EF-A693-C6AD4973568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1B12E8F-7258-4397-89AF-8BBE46EE20B5}" type="datetimeFigureOut">
              <a:rPr lang="en-GB" smtClean="0"/>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14A50422-816E-44EF-A693-C6AD49735681}"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1B12E8F-7258-4397-89AF-8BBE46EE20B5}" type="datetimeFigureOut">
              <a:rPr lang="en-GB" smtClean="0"/>
              <a:t>10/10/2023</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4A50422-816E-44EF-A693-C6AD49735681}"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4" name="TextBox 3">
            <a:extLst>
              <a:ext uri="{FF2B5EF4-FFF2-40B4-BE49-F238E27FC236}">
                <a16:creationId xmlns:a16="http://schemas.microsoft.com/office/drawing/2014/main" id="{83C5AE6D-CF78-A61F-2AFE-93D8ADE3496C}"/>
              </a:ext>
            </a:extLst>
          </p:cNvPr>
          <p:cNvSpPr txBox="1"/>
          <p:nvPr userDrawn="1">
            <p:extLst>
              <p:ext uri="{1162E1C5-73C7-4A58-AE30-91384D911F3F}">
                <p184:classification xmlns:p184="http://schemas.microsoft.com/office/powerpoint/2018/4/main" val="ftr"/>
              </p:ext>
            </p:extLst>
          </p:nvPr>
        </p:nvSpPr>
        <p:spPr>
          <a:xfrm>
            <a:off x="63500" y="6642100"/>
            <a:ext cx="8832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Private: Information that contains a small amount of sensitive data which is essential to communicate with an individual but doesn’t require to be sent via secure methods.</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Reading_(process)"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en.wikipedia.org/wiki/Thought" TargetMode="External"/><Relationship Id="rId4" Type="http://schemas.openxmlformats.org/officeDocument/2006/relationships/hyperlink" Target="http://en.wikipedia.org/wiki/Writ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628800"/>
            <a:ext cx="7772400" cy="1470025"/>
          </a:xfrm>
        </p:spPr>
        <p:txBody>
          <a:bodyPr>
            <a:normAutofit fontScale="90000"/>
          </a:bodyPr>
          <a:lstStyle/>
          <a:p>
            <a:r>
              <a:rPr lang="en-GB" dirty="0"/>
              <a:t>Literacy in Physical Education</a:t>
            </a:r>
          </a:p>
        </p:txBody>
      </p:sp>
      <p:sp>
        <p:nvSpPr>
          <p:cNvPr id="3" name="Subtitle 2"/>
          <p:cNvSpPr>
            <a:spLocks noGrp="1"/>
          </p:cNvSpPr>
          <p:nvPr>
            <p:ph type="subTitle" idx="1"/>
          </p:nvPr>
        </p:nvSpPr>
        <p:spPr>
          <a:xfrm>
            <a:off x="1331640" y="4005064"/>
            <a:ext cx="6400800" cy="1752600"/>
          </a:xfrm>
        </p:spPr>
        <p:txBody>
          <a:bodyPr>
            <a:normAutofit/>
          </a:bodyPr>
          <a:lstStyle/>
          <a:p>
            <a:pPr algn="ctr"/>
            <a:r>
              <a:rPr lang="en-GB" dirty="0"/>
              <a:t>29</a:t>
            </a:r>
            <a:r>
              <a:rPr lang="en-GB" baseline="30000" dirty="0"/>
              <a:t>th</a:t>
            </a:r>
            <a:r>
              <a:rPr lang="en-GB" dirty="0"/>
              <a:t> May 2012 </a:t>
            </a:r>
          </a:p>
          <a:p>
            <a:pPr algn="ctr"/>
            <a:r>
              <a:rPr lang="en-GB" dirty="0" err="1"/>
              <a:t>Waingels</a:t>
            </a:r>
            <a:r>
              <a:rPr lang="en-GB" dirty="0"/>
              <a:t> College</a:t>
            </a:r>
          </a:p>
        </p:txBody>
      </p:sp>
    </p:spTree>
    <p:extLst>
      <p:ext uri="{BB962C8B-B14F-4D97-AF65-F5344CB8AC3E}">
        <p14:creationId xmlns:p14="http://schemas.microsoft.com/office/powerpoint/2010/main" val="799484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ts2.mm.bing.net/images/thumbnail.aspx?q=4911879772438785&amp;id=11aa00436a1203dad6923be01e1ab601&amp;url=http%3a%2f%2fmgrn.evansville.edu%2fMPj04394500000%255B1%25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306" y="2762888"/>
            <a:ext cx="2857500" cy="27622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644" y="548680"/>
            <a:ext cx="8229600" cy="1143000"/>
          </a:xfrm>
        </p:spPr>
        <p:txBody>
          <a:bodyPr>
            <a:normAutofit/>
          </a:bodyPr>
          <a:lstStyle/>
          <a:p>
            <a:r>
              <a:rPr lang="en-GB" dirty="0"/>
              <a:t>Identified ideas</a:t>
            </a:r>
          </a:p>
        </p:txBody>
      </p:sp>
      <p:sp>
        <p:nvSpPr>
          <p:cNvPr id="3" name="Content Placeholder 2"/>
          <p:cNvSpPr>
            <a:spLocks noGrp="1"/>
          </p:cNvSpPr>
          <p:nvPr>
            <p:ph idx="1"/>
          </p:nvPr>
        </p:nvSpPr>
        <p:spPr>
          <a:xfrm>
            <a:off x="179512" y="1935480"/>
            <a:ext cx="8507288" cy="4389120"/>
          </a:xfrm>
        </p:spPr>
        <p:txBody>
          <a:bodyPr>
            <a:normAutofit/>
          </a:bodyPr>
          <a:lstStyle/>
          <a:p>
            <a:pPr marL="0" indent="0">
              <a:buNone/>
            </a:pPr>
            <a:r>
              <a:rPr lang="en-GB" dirty="0"/>
              <a:t>The framework identifies three main areas for development:</a:t>
            </a:r>
          </a:p>
          <a:p>
            <a:pPr marL="0" indent="0">
              <a:buNone/>
            </a:pPr>
            <a:endParaRPr lang="en-GB" dirty="0"/>
          </a:p>
          <a:p>
            <a:pPr marL="0" indent="0">
              <a:buNone/>
            </a:pPr>
            <a:endParaRPr lang="en-GB" dirty="0"/>
          </a:p>
          <a:p>
            <a:pPr marL="0" indent="0">
              <a:buNone/>
            </a:pPr>
            <a:endParaRPr lang="en-GB" dirty="0"/>
          </a:p>
          <a:p>
            <a:pPr marL="0" indent="0">
              <a:buNone/>
            </a:pPr>
            <a:r>
              <a:rPr lang="en-GB" sz="2800" dirty="0"/>
              <a:t> Learning through talk</a:t>
            </a:r>
          </a:p>
          <a:p>
            <a:pPr marL="0" indent="0">
              <a:buNone/>
            </a:pPr>
            <a:endParaRPr lang="en-GB" dirty="0"/>
          </a:p>
          <a:p>
            <a:pPr marL="0" indent="0">
              <a:buNone/>
            </a:pPr>
            <a:endParaRPr lang="en-GB" dirty="0"/>
          </a:p>
          <a:p>
            <a:pPr marL="0" indent="0">
              <a:buNone/>
            </a:pPr>
            <a:r>
              <a:rPr lang="en-GB" dirty="0"/>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16632"/>
            <a:ext cx="2289356" cy="172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179512" y="3886572"/>
            <a:ext cx="3888432" cy="136104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313444" y="2959892"/>
            <a:ext cx="2013097" cy="1231106"/>
          </a:xfrm>
          <a:prstGeom prst="rect">
            <a:avLst/>
          </a:prstGeom>
          <a:noFill/>
        </p:spPr>
        <p:txBody>
          <a:bodyPr wrap="square" rtlCol="0">
            <a:spAutoFit/>
          </a:bodyPr>
          <a:lstStyle/>
          <a:p>
            <a:r>
              <a:rPr lang="en-GB" sz="2800" dirty="0"/>
              <a:t>Learning from text.</a:t>
            </a:r>
          </a:p>
          <a:p>
            <a:endParaRPr lang="en-GB" dirty="0"/>
          </a:p>
        </p:txBody>
      </p:sp>
      <p:pic>
        <p:nvPicPr>
          <p:cNvPr id="3078" name="Picture 6" descr="http://ts3.mm.bing.net/images/thumbnail.aspx?q=4554044584296478&amp;id=6cf63c29eb17556cfeb6f83b7f34d78d&amp;url=http%3a%2f%2fwww.cgu.edu%2fImages%2fwriting%2520center%2fopenbo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527" y="4410714"/>
            <a:ext cx="1524000" cy="1114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76056" y="5655985"/>
            <a:ext cx="4190250" cy="954107"/>
          </a:xfrm>
          <a:prstGeom prst="rect">
            <a:avLst/>
          </a:prstGeom>
          <a:noFill/>
        </p:spPr>
        <p:txBody>
          <a:bodyPr wrap="none" rtlCol="0">
            <a:spAutoFit/>
          </a:bodyPr>
          <a:lstStyle/>
          <a:p>
            <a:r>
              <a:rPr lang="en-GB" sz="2800" dirty="0"/>
              <a:t>Learning through writing</a:t>
            </a:r>
          </a:p>
          <a:p>
            <a:endParaRPr lang="en-GB" sz="2800" dirty="0"/>
          </a:p>
        </p:txBody>
      </p:sp>
    </p:spTree>
    <p:extLst>
      <p:ext uri="{BB962C8B-B14F-4D97-AF65-F5344CB8AC3E}">
        <p14:creationId xmlns:p14="http://schemas.microsoft.com/office/powerpoint/2010/main" val="1774197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50835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22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22075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77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a:t>
            </a:r>
          </a:p>
        </p:txBody>
      </p:sp>
      <p:sp>
        <p:nvSpPr>
          <p:cNvPr id="3" name="Content Placeholder 2"/>
          <p:cNvSpPr>
            <a:spLocks noGrp="1"/>
          </p:cNvSpPr>
          <p:nvPr>
            <p:ph idx="1"/>
          </p:nvPr>
        </p:nvSpPr>
        <p:spPr>
          <a:xfrm>
            <a:off x="457200" y="1935480"/>
            <a:ext cx="8229600" cy="1997576"/>
          </a:xfrm>
        </p:spPr>
        <p:txBody>
          <a:bodyPr/>
          <a:lstStyle/>
          <a:p>
            <a:r>
              <a:rPr lang="en-GB" dirty="0"/>
              <a:t>To explain the role of literacy in PE</a:t>
            </a:r>
          </a:p>
          <a:p>
            <a:r>
              <a:rPr lang="en-GB" dirty="0"/>
              <a:t>Demonstrate and share ideas to support the impact of literacy in PE</a:t>
            </a:r>
          </a:p>
          <a:p>
            <a:r>
              <a:rPr lang="en-GB" dirty="0"/>
              <a:t>Recognise supportive strategies for EAL students</a:t>
            </a:r>
          </a:p>
          <a:p>
            <a:pPr marL="0" indent="0">
              <a:buNone/>
            </a:pPr>
            <a:endParaRPr lang="en-GB" dirty="0"/>
          </a:p>
        </p:txBody>
      </p:sp>
    </p:spTree>
    <p:extLst>
      <p:ext uri="{BB962C8B-B14F-4D97-AF65-F5344CB8AC3E}">
        <p14:creationId xmlns:p14="http://schemas.microsoft.com/office/powerpoint/2010/main" val="220946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861048"/>
            <a:ext cx="7554657" cy="2659634"/>
          </a:xfrm>
        </p:spPr>
        <p:txBody>
          <a:bodyPr>
            <a:normAutofit/>
          </a:bodyPr>
          <a:lstStyle/>
          <a:p>
            <a:pPr marL="0" indent="0">
              <a:buNone/>
            </a:pPr>
            <a:endParaRPr lang="en-GB" dirty="0"/>
          </a:p>
          <a:p>
            <a:r>
              <a:rPr lang="en-GB" dirty="0">
                <a:effectLst/>
              </a:rPr>
              <a:t>Ability to understand all forms of communication</a:t>
            </a:r>
          </a:p>
          <a:p>
            <a:r>
              <a:rPr lang="en-GB" dirty="0">
                <a:effectLst/>
              </a:rPr>
              <a:t>Relevant  symbol systems</a:t>
            </a:r>
            <a:endParaRPr lang="en-GB" dirty="0"/>
          </a:p>
        </p:txBody>
      </p:sp>
      <p:pic>
        <p:nvPicPr>
          <p:cNvPr id="4098" name="Picture 2" descr="http://en.last-video.com/wp-content/uploads/2010/06/Wayne-Roo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3181367" cy="190882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3563888" y="719546"/>
            <a:ext cx="4896544" cy="2421422"/>
          </a:xfrm>
          <a:prstGeom prst="wedgeRoundRectCallout">
            <a:avLst>
              <a:gd name="adj1" fmla="val -76752"/>
              <a:gd name="adj2" fmla="val 375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Ability to </a:t>
            </a:r>
            <a:r>
              <a:rPr lang="en-GB" sz="2800" dirty="0">
                <a:hlinkClick r:id="rId3" tooltip="Reading (process)"/>
              </a:rPr>
              <a:t>read</a:t>
            </a:r>
            <a:r>
              <a:rPr lang="en-GB" sz="2800" dirty="0"/>
              <a:t> for knowledge and </a:t>
            </a:r>
            <a:r>
              <a:rPr lang="en-GB" sz="2800" dirty="0">
                <a:hlinkClick r:id="rId4" tooltip="Writing"/>
              </a:rPr>
              <a:t>write</a:t>
            </a:r>
            <a:r>
              <a:rPr lang="en-GB" sz="2800" dirty="0"/>
              <a:t> coherently and </a:t>
            </a:r>
            <a:r>
              <a:rPr lang="en-GB" sz="2800" dirty="0">
                <a:hlinkClick r:id="rId5" tooltip="Thought"/>
              </a:rPr>
              <a:t>think</a:t>
            </a:r>
            <a:r>
              <a:rPr lang="en-GB" sz="2800" dirty="0"/>
              <a:t> critically about the written word.</a:t>
            </a:r>
          </a:p>
        </p:txBody>
      </p:sp>
    </p:spTree>
    <p:extLst>
      <p:ext uri="{BB962C8B-B14F-4D97-AF65-F5344CB8AC3E}">
        <p14:creationId xmlns:p14="http://schemas.microsoft.com/office/powerpoint/2010/main" val="4312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picture……?</a:t>
            </a:r>
          </a:p>
        </p:txBody>
      </p:sp>
      <p:sp>
        <p:nvSpPr>
          <p:cNvPr id="3" name="Content Placeholder 2"/>
          <p:cNvSpPr>
            <a:spLocks noGrp="1"/>
          </p:cNvSpPr>
          <p:nvPr>
            <p:ph idx="1"/>
          </p:nvPr>
        </p:nvSpPr>
        <p:spPr>
          <a:xfrm>
            <a:off x="513259" y="1988840"/>
            <a:ext cx="8147248" cy="4119736"/>
          </a:xfrm>
        </p:spPr>
        <p:txBody>
          <a:bodyPr/>
          <a:lstStyle/>
          <a:p>
            <a:r>
              <a:rPr lang="en-GB" dirty="0"/>
              <a:t>5 A*-C’s</a:t>
            </a:r>
          </a:p>
          <a:p>
            <a:r>
              <a:rPr lang="en-GB" dirty="0"/>
              <a:t>Core Subjects</a:t>
            </a:r>
          </a:p>
          <a:p>
            <a:r>
              <a:rPr lang="en-GB" dirty="0"/>
              <a:t>Increase of EAL students</a:t>
            </a:r>
          </a:p>
          <a:p>
            <a:r>
              <a:rPr lang="en-GB" dirty="0"/>
              <a:t>KS4 &amp; 5 transition</a:t>
            </a:r>
          </a:p>
          <a:p>
            <a:r>
              <a:rPr lang="en-GB" dirty="0"/>
              <a:t>Cross-curricular links</a:t>
            </a:r>
          </a:p>
          <a:p>
            <a:r>
              <a:rPr lang="en-GB" dirty="0"/>
              <a:t>Thinking and Learning skills (Bloom’s Taxonomy)</a:t>
            </a:r>
          </a:p>
          <a:p>
            <a:r>
              <a:rPr lang="en-GB" dirty="0"/>
              <a:t>Showing the links more explicitly</a:t>
            </a:r>
          </a:p>
          <a:p>
            <a:r>
              <a:rPr lang="en-GB" dirty="0"/>
              <a:t>Future jobs</a:t>
            </a:r>
          </a:p>
          <a:p>
            <a:endParaRPr lang="en-GB" dirty="0"/>
          </a:p>
          <a:p>
            <a:endParaRPr lang="en-GB" dirty="0"/>
          </a:p>
        </p:txBody>
      </p:sp>
      <p:pic>
        <p:nvPicPr>
          <p:cNvPr id="5122" name="Picture 2" descr="http://www.irishrugby.ie/images/news/NigelOwens_matchrefere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6482" y="1844824"/>
            <a:ext cx="2050579" cy="20505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blogspan.net/spezial/wp-content/uploads/apple_ipad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797152"/>
            <a:ext cx="1443000" cy="168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29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pPr algn="ctr"/>
            <a:r>
              <a:rPr lang="en-GB" dirty="0"/>
              <a:t>So why Physical Education?</a:t>
            </a:r>
          </a:p>
        </p:txBody>
      </p:sp>
      <p:pic>
        <p:nvPicPr>
          <p:cNvPr id="6146" name="Picture 2" descr="http://www.phuocndelicious.com/wp-content/uploads/2010/08/Ark_Bur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7561"/>
            <a:ext cx="3312367" cy="441649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211960" y="1987561"/>
            <a:ext cx="4346773" cy="4121015"/>
          </a:xfrm>
        </p:spPr>
        <p:txBody>
          <a:bodyPr>
            <a:normAutofit/>
          </a:bodyPr>
          <a:lstStyle/>
          <a:p>
            <a:r>
              <a:rPr lang="en-GB" dirty="0"/>
              <a:t>Reflect</a:t>
            </a:r>
          </a:p>
          <a:p>
            <a:r>
              <a:rPr lang="en-GB" dirty="0"/>
              <a:t>State</a:t>
            </a:r>
          </a:p>
          <a:p>
            <a:r>
              <a:rPr lang="en-GB" dirty="0"/>
              <a:t>Explore</a:t>
            </a:r>
          </a:p>
          <a:p>
            <a:r>
              <a:rPr lang="en-GB" dirty="0"/>
              <a:t>Create</a:t>
            </a:r>
          </a:p>
          <a:p>
            <a:r>
              <a:rPr lang="en-GB" dirty="0"/>
              <a:t>Describe</a:t>
            </a:r>
          </a:p>
          <a:p>
            <a:r>
              <a:rPr lang="en-GB" dirty="0"/>
              <a:t>Explain</a:t>
            </a:r>
          </a:p>
          <a:p>
            <a:r>
              <a:rPr lang="en-GB" dirty="0"/>
              <a:t>Analyse</a:t>
            </a:r>
          </a:p>
          <a:p>
            <a:r>
              <a:rPr lang="en-GB" dirty="0"/>
              <a:t>Evaluate </a:t>
            </a:r>
          </a:p>
          <a:p>
            <a:endParaRPr lang="en-GB" dirty="0"/>
          </a:p>
          <a:p>
            <a:endParaRPr lang="en-GB" dirty="0"/>
          </a:p>
          <a:p>
            <a:endParaRPr lang="en-GB" dirty="0"/>
          </a:p>
        </p:txBody>
      </p:sp>
    </p:spTree>
    <p:extLst>
      <p:ext uri="{BB962C8B-B14F-4D97-AF65-F5344CB8AC3E}">
        <p14:creationId xmlns:p14="http://schemas.microsoft.com/office/powerpoint/2010/main" val="3842216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43099600"/>
              </p:ext>
            </p:extLst>
          </p:nvPr>
        </p:nvGraphicFramePr>
        <p:xfrm>
          <a:off x="611560" y="925552"/>
          <a:ext cx="3096344" cy="3413389"/>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20000"/>
                    </a:ext>
                  </a:extLst>
                </a:gridCol>
              </a:tblGrid>
              <a:tr h="460042">
                <a:tc>
                  <a:txBody>
                    <a:bodyPr/>
                    <a:lstStyle/>
                    <a:p>
                      <a:pPr algn="ctr"/>
                      <a:r>
                        <a:rPr lang="en-GB" sz="2400" dirty="0"/>
                        <a:t>When possibly</a:t>
                      </a:r>
                      <a:r>
                        <a:rPr lang="en-GB" sz="2400" baseline="0" dirty="0"/>
                        <a:t> used</a:t>
                      </a:r>
                      <a:endParaRPr lang="en-GB" sz="2400" dirty="0"/>
                    </a:p>
                  </a:txBody>
                  <a:tcPr/>
                </a:tc>
                <a:extLst>
                  <a:ext uri="{0D108BD9-81ED-4DB2-BD59-A6C34878D82A}">
                    <a16:rowId xmlns:a16="http://schemas.microsoft.com/office/drawing/2014/main" val="10000"/>
                  </a:ext>
                </a:extLst>
              </a:tr>
              <a:tr h="395941">
                <a:tc>
                  <a:txBody>
                    <a:bodyPr/>
                    <a:lstStyle/>
                    <a:p>
                      <a:endParaRPr lang="en-GB" sz="2400" dirty="0"/>
                    </a:p>
                  </a:txBody>
                  <a:tcPr/>
                </a:tc>
                <a:extLst>
                  <a:ext uri="{0D108BD9-81ED-4DB2-BD59-A6C34878D82A}">
                    <a16:rowId xmlns:a16="http://schemas.microsoft.com/office/drawing/2014/main" val="10001"/>
                  </a:ext>
                </a:extLst>
              </a:tr>
              <a:tr h="395941">
                <a:tc>
                  <a:txBody>
                    <a:bodyPr/>
                    <a:lstStyle/>
                    <a:p>
                      <a:pPr algn="ctr"/>
                      <a:r>
                        <a:rPr lang="en-GB" sz="2400" dirty="0"/>
                        <a:t>Wet lessons</a:t>
                      </a:r>
                    </a:p>
                  </a:txBody>
                  <a:tcPr/>
                </a:tc>
                <a:extLst>
                  <a:ext uri="{0D108BD9-81ED-4DB2-BD59-A6C34878D82A}">
                    <a16:rowId xmlns:a16="http://schemas.microsoft.com/office/drawing/2014/main" val="10002"/>
                  </a:ext>
                </a:extLst>
              </a:tr>
              <a:tr h="395941">
                <a:tc>
                  <a:txBody>
                    <a:bodyPr/>
                    <a:lstStyle/>
                    <a:p>
                      <a:pPr algn="ctr"/>
                      <a:r>
                        <a:rPr lang="en-GB" sz="2400" dirty="0"/>
                        <a:t>Injured students</a:t>
                      </a:r>
                    </a:p>
                  </a:txBody>
                  <a:tcPr/>
                </a:tc>
                <a:extLst>
                  <a:ext uri="{0D108BD9-81ED-4DB2-BD59-A6C34878D82A}">
                    <a16:rowId xmlns:a16="http://schemas.microsoft.com/office/drawing/2014/main" val="10003"/>
                  </a:ext>
                </a:extLst>
              </a:tr>
              <a:tr h="664505">
                <a:tc>
                  <a:txBody>
                    <a:bodyPr/>
                    <a:lstStyle/>
                    <a:p>
                      <a:pPr algn="ctr"/>
                      <a:r>
                        <a:rPr lang="en-GB" sz="2400" dirty="0"/>
                        <a:t>Loss of teaching space</a:t>
                      </a:r>
                    </a:p>
                  </a:txBody>
                  <a:tcPr/>
                </a:tc>
                <a:extLst>
                  <a:ext uri="{0D108BD9-81ED-4DB2-BD59-A6C34878D82A}">
                    <a16:rowId xmlns:a16="http://schemas.microsoft.com/office/drawing/2014/main" val="10004"/>
                  </a:ext>
                </a:extLst>
              </a:tr>
              <a:tr h="460042">
                <a:tc>
                  <a:txBody>
                    <a:bodyPr/>
                    <a:lstStyle/>
                    <a:p>
                      <a:pPr algn="ctr"/>
                      <a:r>
                        <a:rPr lang="en-GB" sz="2400" dirty="0"/>
                        <a:t>Scoring</a:t>
                      </a:r>
                      <a:r>
                        <a:rPr lang="en-GB" sz="2400" baseline="0" dirty="0"/>
                        <a:t> of students</a:t>
                      </a:r>
                      <a:endParaRPr lang="en-GB" sz="2400" dirty="0"/>
                    </a:p>
                  </a:txBody>
                  <a:tcPr/>
                </a:tc>
                <a:extLst>
                  <a:ext uri="{0D108BD9-81ED-4DB2-BD59-A6C34878D82A}">
                    <a16:rowId xmlns:a16="http://schemas.microsoft.com/office/drawing/2014/main" val="10005"/>
                  </a:ext>
                </a:extLst>
              </a:tr>
              <a:tr h="395941">
                <a:tc>
                  <a:txBody>
                    <a:bodyPr/>
                    <a:lstStyle/>
                    <a:p>
                      <a:pPr algn="ctr"/>
                      <a:r>
                        <a:rPr lang="en-GB" sz="2400" dirty="0"/>
                        <a:t>Reciprocal sheets</a:t>
                      </a:r>
                    </a:p>
                  </a:txBody>
                  <a:tcPr/>
                </a:tc>
                <a:extLst>
                  <a:ext uri="{0D108BD9-81ED-4DB2-BD59-A6C34878D82A}">
                    <a16:rowId xmlns:a16="http://schemas.microsoft.com/office/drawing/2014/main" val="100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58629636"/>
              </p:ext>
            </p:extLst>
          </p:nvPr>
        </p:nvGraphicFramePr>
        <p:xfrm>
          <a:off x="4788024" y="1052736"/>
          <a:ext cx="4032448" cy="3436529"/>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20000"/>
                    </a:ext>
                  </a:extLst>
                </a:gridCol>
              </a:tblGrid>
              <a:tr h="642347">
                <a:tc>
                  <a:txBody>
                    <a:bodyPr/>
                    <a:lstStyle/>
                    <a:p>
                      <a:pPr algn="ctr"/>
                      <a:r>
                        <a:rPr lang="en-GB" sz="2400" dirty="0"/>
                        <a:t>Constraints</a:t>
                      </a:r>
                    </a:p>
                  </a:txBody>
                  <a:tcPr/>
                </a:tc>
                <a:extLst>
                  <a:ext uri="{0D108BD9-81ED-4DB2-BD59-A6C34878D82A}">
                    <a16:rowId xmlns:a16="http://schemas.microsoft.com/office/drawing/2014/main" val="10000"/>
                  </a:ext>
                </a:extLst>
              </a:tr>
              <a:tr h="372153">
                <a:tc>
                  <a:txBody>
                    <a:bodyPr/>
                    <a:lstStyle/>
                    <a:p>
                      <a:endParaRPr lang="en-GB" dirty="0"/>
                    </a:p>
                  </a:txBody>
                  <a:tcPr/>
                </a:tc>
                <a:extLst>
                  <a:ext uri="{0D108BD9-81ED-4DB2-BD59-A6C34878D82A}">
                    <a16:rowId xmlns:a16="http://schemas.microsoft.com/office/drawing/2014/main" val="10001"/>
                  </a:ext>
                </a:extLst>
              </a:tr>
              <a:tr h="372153">
                <a:tc>
                  <a:txBody>
                    <a:bodyPr/>
                    <a:lstStyle/>
                    <a:p>
                      <a:pPr algn="ctr"/>
                      <a:r>
                        <a:rPr lang="en-GB" sz="2400" dirty="0"/>
                        <a:t>Time</a:t>
                      </a:r>
                    </a:p>
                  </a:txBody>
                  <a:tcPr/>
                </a:tc>
                <a:extLst>
                  <a:ext uri="{0D108BD9-81ED-4DB2-BD59-A6C34878D82A}">
                    <a16:rowId xmlns:a16="http://schemas.microsoft.com/office/drawing/2014/main" val="10002"/>
                  </a:ext>
                </a:extLst>
              </a:tr>
              <a:tr h="593229">
                <a:tc>
                  <a:txBody>
                    <a:bodyPr/>
                    <a:lstStyle/>
                    <a:p>
                      <a:pPr algn="ctr"/>
                      <a:r>
                        <a:rPr lang="en-GB" sz="2400" dirty="0"/>
                        <a:t>Marking and assessment</a:t>
                      </a:r>
                    </a:p>
                  </a:txBody>
                  <a:tcPr/>
                </a:tc>
                <a:extLst>
                  <a:ext uri="{0D108BD9-81ED-4DB2-BD59-A6C34878D82A}">
                    <a16:rowId xmlns:a16="http://schemas.microsoft.com/office/drawing/2014/main" val="10003"/>
                  </a:ext>
                </a:extLst>
              </a:tr>
              <a:tr h="372153">
                <a:tc>
                  <a:txBody>
                    <a:bodyPr/>
                    <a:lstStyle/>
                    <a:p>
                      <a:pPr algn="ctr"/>
                      <a:r>
                        <a:rPr lang="en-GB" sz="2400" dirty="0"/>
                        <a:t>Facilities i.e. classroom,</a:t>
                      </a:r>
                      <a:r>
                        <a:rPr lang="en-GB" sz="2400" baseline="0" dirty="0"/>
                        <a:t> </a:t>
                      </a:r>
                      <a:endParaRPr lang="en-GB" sz="2400" dirty="0"/>
                    </a:p>
                  </a:txBody>
                  <a:tcPr/>
                </a:tc>
                <a:extLst>
                  <a:ext uri="{0D108BD9-81ED-4DB2-BD59-A6C34878D82A}">
                    <a16:rowId xmlns:a16="http://schemas.microsoft.com/office/drawing/2014/main" val="10004"/>
                  </a:ext>
                </a:extLst>
              </a:tr>
              <a:tr h="372153">
                <a:tc>
                  <a:txBody>
                    <a:bodyPr/>
                    <a:lstStyle/>
                    <a:p>
                      <a:pPr algn="ctr"/>
                      <a:r>
                        <a:rPr lang="en-GB" sz="2400" dirty="0"/>
                        <a:t>ICT</a:t>
                      </a:r>
                      <a:r>
                        <a:rPr lang="en-GB" sz="2400" baseline="0" dirty="0"/>
                        <a:t> equipment</a:t>
                      </a:r>
                      <a:endParaRPr lang="en-GB" sz="2400" dirty="0"/>
                    </a:p>
                  </a:txBody>
                  <a:tcPr/>
                </a:tc>
                <a:extLst>
                  <a:ext uri="{0D108BD9-81ED-4DB2-BD59-A6C34878D82A}">
                    <a16:rowId xmlns:a16="http://schemas.microsoft.com/office/drawing/2014/main" val="10005"/>
                  </a:ext>
                </a:extLst>
              </a:tr>
              <a:tr h="372153">
                <a:tc>
                  <a:txBody>
                    <a:bodyPr/>
                    <a:lstStyle/>
                    <a:p>
                      <a:pPr algn="ctr"/>
                      <a:r>
                        <a:rPr lang="en-GB" sz="2400" dirty="0"/>
                        <a:t>Teaching area</a:t>
                      </a:r>
                    </a:p>
                  </a:txBody>
                  <a:tcPr/>
                </a:tc>
                <a:extLst>
                  <a:ext uri="{0D108BD9-81ED-4DB2-BD59-A6C34878D82A}">
                    <a16:rowId xmlns:a16="http://schemas.microsoft.com/office/drawing/2014/main" val="10006"/>
                  </a:ext>
                </a:extLst>
              </a:tr>
            </a:tbl>
          </a:graphicData>
        </a:graphic>
      </p:graphicFrame>
      <p:pic>
        <p:nvPicPr>
          <p:cNvPr id="7170" name="Picture 2" descr="http://media.cleveland.com/golf/photo/9520036-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509120"/>
            <a:ext cx="3043436" cy="20903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eurlog.files.wordpress.com/2008/11/alarm-cl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697" y="4509120"/>
            <a:ext cx="1614092" cy="215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298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07" y="836712"/>
            <a:ext cx="8286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pPr algn="ctr"/>
            <a:r>
              <a:rPr lang="en-GB" dirty="0"/>
              <a:t>Level Descriptors</a:t>
            </a:r>
          </a:p>
        </p:txBody>
      </p:sp>
      <p:sp>
        <p:nvSpPr>
          <p:cNvPr id="5" name="Rectangle 4"/>
          <p:cNvSpPr/>
          <p:nvPr/>
        </p:nvSpPr>
        <p:spPr>
          <a:xfrm>
            <a:off x="539552" y="2008287"/>
            <a:ext cx="7992888" cy="2585323"/>
          </a:xfrm>
          <a:prstGeom prst="rect">
            <a:avLst/>
          </a:prstGeom>
          <a:noFill/>
        </p:spPr>
        <p:txBody>
          <a:bodyPr wrap="square">
            <a:spAutoFit/>
          </a:bodyPr>
          <a:lstStyle/>
          <a:p>
            <a:r>
              <a:rPr lang="en-GB" b="1" dirty="0"/>
              <a:t>Level 5 </a:t>
            </a:r>
            <a:br>
              <a:rPr lang="en-GB" b="1" dirty="0"/>
            </a:br>
            <a:endParaRPr lang="en-GB" b="1" dirty="0"/>
          </a:p>
          <a:p>
            <a:r>
              <a:rPr lang="en-GB" dirty="0"/>
              <a:t>Pupils select and combine skills, techniques and ideas and apply them accurately and appropriately in different physical activities, When performing in different physical activities, they consistently show precision, control and fluency. They show that they can draw on what they know about strategy, tactics and composition to produce effective outcomes. They modify and refine skills and techniques to improve their performance and adapt their actions in response to changing circumstances. </a:t>
            </a:r>
          </a:p>
        </p:txBody>
      </p:sp>
      <p:sp>
        <p:nvSpPr>
          <p:cNvPr id="7" name="Rectangle 6"/>
          <p:cNvSpPr/>
          <p:nvPr/>
        </p:nvSpPr>
        <p:spPr>
          <a:xfrm>
            <a:off x="539552" y="4610204"/>
            <a:ext cx="7992888" cy="1477328"/>
          </a:xfrm>
          <a:prstGeom prst="rect">
            <a:avLst/>
          </a:prstGeom>
          <a:solidFill>
            <a:srgbClr val="FFFF00"/>
          </a:solidFill>
        </p:spPr>
        <p:txBody>
          <a:bodyPr wrap="square">
            <a:spAutoFit/>
          </a:bodyPr>
          <a:lstStyle/>
          <a:p>
            <a:r>
              <a:rPr lang="en-GB" dirty="0"/>
              <a:t>They analyse and comment on skills, techniques and ideas and how these are applied in their own and others’ work. They explain how the body reacts during different types of activity, and why physical activity is an essential component of a healthy lifestyle. They plan, organise and lead practices and activities safely, helping others’ to improve their performance.</a:t>
            </a:r>
          </a:p>
        </p:txBody>
      </p:sp>
    </p:spTree>
    <p:extLst>
      <p:ext uri="{BB962C8B-B14F-4D97-AF65-F5344CB8AC3E}">
        <p14:creationId xmlns:p14="http://schemas.microsoft.com/office/powerpoint/2010/main" val="229923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996482"/>
            <a:ext cx="8460432" cy="4524315"/>
          </a:xfrm>
          <a:prstGeom prst="rect">
            <a:avLst/>
          </a:prstGeom>
        </p:spPr>
        <p:txBody>
          <a:bodyPr wrap="square">
            <a:spAutoFit/>
          </a:bodyPr>
          <a:lstStyle/>
          <a:p>
            <a:r>
              <a:rPr lang="en-GB" b="1" dirty="0"/>
              <a:t>Level 6 </a:t>
            </a:r>
            <a:br>
              <a:rPr lang="en-GB" b="1" dirty="0"/>
            </a:br>
            <a:endParaRPr lang="en-GB" b="1" dirty="0"/>
          </a:p>
          <a:p>
            <a:r>
              <a:rPr lang="en-GB" dirty="0"/>
              <a:t>Pupils select and combine skills, techniques and ideas and use them in a widening range of familiar and unfamiliar physical activities and contexts, performing with consistent precision, control and fluency. They use imaginative ways to solve problems, overcome challenges and entertain audiences. When planning their own and others’ work, and carrying out their own work, they draw on what they know about strategy, tactics and composition in response to changing circumstances, and what they know about their own and others’ strengths and weaknesses. </a:t>
            </a:r>
            <a:r>
              <a:rPr lang="en-GB" dirty="0">
                <a:solidFill>
                  <a:srgbClr val="00B050"/>
                </a:solidFill>
              </a:rPr>
              <a:t>They analyse and comment on how skills, techniques and ideas have been used in their own and others’ work, and on compositional and other aspects of performance. They suggest ways to improve.</a:t>
            </a:r>
            <a:r>
              <a:rPr lang="en-GB" dirty="0"/>
              <a:t> They understand how the different components of fitness affect performance and </a:t>
            </a:r>
            <a:r>
              <a:rPr lang="en-GB" dirty="0">
                <a:solidFill>
                  <a:srgbClr val="00B050"/>
                </a:solidFill>
              </a:rPr>
              <a:t>explain how different types of exercise contribute to their fitness and health. They describe their involvement in regular, safe physical activity for the benefit of their health and wellbeing. When leading practices and activities, they apply basic rules, conventions and/or compositional ideas consistently.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286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p:txBody>
          <a:bodyPr/>
          <a:lstStyle/>
          <a:p>
            <a:pPr algn="ctr"/>
            <a:r>
              <a:rPr lang="en-GB" dirty="0"/>
              <a:t>Level Descriptors</a:t>
            </a:r>
          </a:p>
        </p:txBody>
      </p:sp>
    </p:spTree>
    <p:extLst>
      <p:ext uri="{BB962C8B-B14F-4D97-AF65-F5344CB8AC3E}">
        <p14:creationId xmlns:p14="http://schemas.microsoft.com/office/powerpoint/2010/main" val="385452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524" y="1124744"/>
            <a:ext cx="3630835" cy="512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62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527</TotalTime>
  <Words>514</Words>
  <Application>Microsoft Office PowerPoint</Application>
  <PresentationFormat>On-screen Show (4:3)</PresentationFormat>
  <Paragraphs>60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Constantia</vt:lpstr>
      <vt:lpstr>Wingdings 2</vt:lpstr>
      <vt:lpstr>Flow</vt:lpstr>
      <vt:lpstr>Literacy in Physical Education</vt:lpstr>
      <vt:lpstr>Aims</vt:lpstr>
      <vt:lpstr>PowerPoint Presentation</vt:lpstr>
      <vt:lpstr>Big picture……?</vt:lpstr>
      <vt:lpstr>So why Physical Education?</vt:lpstr>
      <vt:lpstr>PowerPoint Presentation</vt:lpstr>
      <vt:lpstr>Level Descriptors</vt:lpstr>
      <vt:lpstr>Level Descriptors</vt:lpstr>
      <vt:lpstr>PowerPoint Presentation</vt:lpstr>
      <vt:lpstr>Identified ideas</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in Physical Education</dc:title>
  <dc:creator>R Quartermaine</dc:creator>
  <cp:lastModifiedBy>Julie Wickens</cp:lastModifiedBy>
  <cp:revision>23</cp:revision>
  <dcterms:created xsi:type="dcterms:W3CDTF">2012-05-13T18:36:07Z</dcterms:created>
  <dcterms:modified xsi:type="dcterms:W3CDTF">2023-10-10T12:18:28Z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28a9a6-133a-4796-ad7d-6b90f7583680_Enabled">
    <vt:lpwstr>true</vt:lpwstr>
  </property>
  <property fmtid="{D5CDD505-2E9C-101B-9397-08002B2CF9AE}" pid="3" name="MSIP_Label_2b28a9a6-133a-4796-ad7d-6b90f7583680_SetDate">
    <vt:lpwstr>2023-10-10T12:18:22Z</vt:lpwstr>
  </property>
  <property fmtid="{D5CDD505-2E9C-101B-9397-08002B2CF9AE}" pid="4" name="MSIP_Label_2b28a9a6-133a-4796-ad7d-6b90f7583680_Method">
    <vt:lpwstr>Standard</vt:lpwstr>
  </property>
  <property fmtid="{D5CDD505-2E9C-101B-9397-08002B2CF9AE}" pid="5" name="MSIP_Label_2b28a9a6-133a-4796-ad7d-6b90f7583680_Name">
    <vt:lpwstr>Private</vt:lpwstr>
  </property>
  <property fmtid="{D5CDD505-2E9C-101B-9397-08002B2CF9AE}" pid="6" name="MSIP_Label_2b28a9a6-133a-4796-ad7d-6b90f7583680_SiteId">
    <vt:lpwstr>996ee15c-0b3e-4a6f-8e65-120a9a51821a</vt:lpwstr>
  </property>
  <property fmtid="{D5CDD505-2E9C-101B-9397-08002B2CF9AE}" pid="7" name="MSIP_Label_2b28a9a6-133a-4796-ad7d-6b90f7583680_ActionId">
    <vt:lpwstr>d0d77bd8-68b6-49c1-b280-37669f31e55e</vt:lpwstr>
  </property>
  <property fmtid="{D5CDD505-2E9C-101B-9397-08002B2CF9AE}" pid="8" name="MSIP_Label_2b28a9a6-133a-4796-ad7d-6b90f7583680_ContentBits">
    <vt:lpwstr>2</vt:lpwstr>
  </property>
  <property fmtid="{D5CDD505-2E9C-101B-9397-08002B2CF9AE}" pid="9" name="ClassificationContentMarkingFooterLocations">
    <vt:lpwstr>Flow:4</vt:lpwstr>
  </property>
  <property fmtid="{D5CDD505-2E9C-101B-9397-08002B2CF9AE}" pid="10" name="ClassificationContentMarkingFooterText">
    <vt:lpwstr>Private: Information that contains a small amount of sensitive data which is essential to communicate with an individual but doesn’t require to be sent via secure methods.</vt:lpwstr>
  </property>
</Properties>
</file>