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8" r:id="rId2"/>
    <p:sldId id="273" r:id="rId3"/>
    <p:sldId id="274" r:id="rId4"/>
    <p:sldId id="256" r:id="rId5"/>
    <p:sldId id="257" r:id="rId6"/>
    <p:sldId id="265" r:id="rId7"/>
    <p:sldId id="259" r:id="rId8"/>
    <p:sldId id="260" r:id="rId9"/>
    <p:sldId id="261" r:id="rId10"/>
    <p:sldId id="262" r:id="rId11"/>
    <p:sldId id="263" r:id="rId12"/>
    <p:sldId id="264" r:id="rId13"/>
    <p:sldId id="258" r:id="rId14"/>
    <p:sldId id="275" r:id="rId15"/>
    <p:sldId id="276" r:id="rId16"/>
    <p:sldId id="277" r:id="rId17"/>
    <p:sldId id="272" r:id="rId18"/>
    <p:sldId id="271" r:id="rId19"/>
    <p:sldId id="266" r:id="rId20"/>
    <p:sldId id="267" r:id="rId21"/>
    <p:sldId id="268" r:id="rId22"/>
    <p:sldId id="269" r:id="rId23"/>
    <p:sldId id="270" r:id="rId24"/>
    <p:sldId id="279" r:id="rId25"/>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Inkpen Chords" pitchFamily="2" charset="0"/>
        <a:ea typeface="+mn-ea"/>
        <a:cs typeface="Arial" charset="0"/>
      </a:defRPr>
    </a:lvl1pPr>
    <a:lvl2pPr marL="457200" algn="l" rtl="0" fontAlgn="base">
      <a:spcBef>
        <a:spcPct val="0"/>
      </a:spcBef>
      <a:spcAft>
        <a:spcPct val="0"/>
      </a:spcAft>
      <a:defRPr kern="1200">
        <a:solidFill>
          <a:schemeClr val="tx1"/>
        </a:solidFill>
        <a:latin typeface="Inkpen Chords" pitchFamily="2" charset="0"/>
        <a:ea typeface="+mn-ea"/>
        <a:cs typeface="Arial" charset="0"/>
      </a:defRPr>
    </a:lvl2pPr>
    <a:lvl3pPr marL="914400" algn="l" rtl="0" fontAlgn="base">
      <a:spcBef>
        <a:spcPct val="0"/>
      </a:spcBef>
      <a:spcAft>
        <a:spcPct val="0"/>
      </a:spcAft>
      <a:defRPr kern="1200">
        <a:solidFill>
          <a:schemeClr val="tx1"/>
        </a:solidFill>
        <a:latin typeface="Inkpen Chords" pitchFamily="2" charset="0"/>
        <a:ea typeface="+mn-ea"/>
        <a:cs typeface="Arial" charset="0"/>
      </a:defRPr>
    </a:lvl3pPr>
    <a:lvl4pPr marL="1371600" algn="l" rtl="0" fontAlgn="base">
      <a:spcBef>
        <a:spcPct val="0"/>
      </a:spcBef>
      <a:spcAft>
        <a:spcPct val="0"/>
      </a:spcAft>
      <a:defRPr kern="1200">
        <a:solidFill>
          <a:schemeClr val="tx1"/>
        </a:solidFill>
        <a:latin typeface="Inkpen Chords" pitchFamily="2" charset="0"/>
        <a:ea typeface="+mn-ea"/>
        <a:cs typeface="Arial" charset="0"/>
      </a:defRPr>
    </a:lvl4pPr>
    <a:lvl5pPr marL="1828800" algn="l" rtl="0" fontAlgn="base">
      <a:spcBef>
        <a:spcPct val="0"/>
      </a:spcBef>
      <a:spcAft>
        <a:spcPct val="0"/>
      </a:spcAft>
      <a:defRPr kern="1200">
        <a:solidFill>
          <a:schemeClr val="tx1"/>
        </a:solidFill>
        <a:latin typeface="Inkpen Chords" pitchFamily="2" charset="0"/>
        <a:ea typeface="+mn-ea"/>
        <a:cs typeface="Arial" charset="0"/>
      </a:defRPr>
    </a:lvl5pPr>
    <a:lvl6pPr marL="2286000" algn="l" defTabSz="914400" rtl="0" eaLnBrk="1" latinLnBrk="0" hangingPunct="1">
      <a:defRPr kern="1200">
        <a:solidFill>
          <a:schemeClr val="tx1"/>
        </a:solidFill>
        <a:latin typeface="Inkpen Chords" pitchFamily="2" charset="0"/>
        <a:ea typeface="+mn-ea"/>
        <a:cs typeface="Arial" charset="0"/>
      </a:defRPr>
    </a:lvl6pPr>
    <a:lvl7pPr marL="2743200" algn="l" defTabSz="914400" rtl="0" eaLnBrk="1" latinLnBrk="0" hangingPunct="1">
      <a:defRPr kern="1200">
        <a:solidFill>
          <a:schemeClr val="tx1"/>
        </a:solidFill>
        <a:latin typeface="Inkpen Chords" pitchFamily="2" charset="0"/>
        <a:ea typeface="+mn-ea"/>
        <a:cs typeface="Arial" charset="0"/>
      </a:defRPr>
    </a:lvl7pPr>
    <a:lvl8pPr marL="3200400" algn="l" defTabSz="914400" rtl="0" eaLnBrk="1" latinLnBrk="0" hangingPunct="1">
      <a:defRPr kern="1200">
        <a:solidFill>
          <a:schemeClr val="tx1"/>
        </a:solidFill>
        <a:latin typeface="Inkpen Chords" pitchFamily="2" charset="0"/>
        <a:ea typeface="+mn-ea"/>
        <a:cs typeface="Arial" charset="0"/>
      </a:defRPr>
    </a:lvl8pPr>
    <a:lvl9pPr marL="3657600" algn="l" defTabSz="914400" rtl="0" eaLnBrk="1" latinLnBrk="0" hangingPunct="1">
      <a:defRPr kern="1200">
        <a:solidFill>
          <a:schemeClr val="tx1"/>
        </a:solidFill>
        <a:latin typeface="Inkpen Chords" pitchFamily="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0" autoAdjust="0"/>
    <p:restoredTop sz="92580" autoAdjust="0"/>
  </p:normalViewPr>
  <p:slideViewPr>
    <p:cSldViewPr>
      <p:cViewPr varScale="1">
        <p:scale>
          <a:sx n="62" d="100"/>
          <a:sy n="62" d="100"/>
        </p:scale>
        <p:origin x="115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pPr>
              <a:defRPr/>
            </a:pPr>
            <a:fld id="{B3702A85-0F0E-437D-9629-A7CF2A3A6DE3}" type="datetimeFigureOut">
              <a:rPr lang="en-GB"/>
              <a:pPr>
                <a:defRPr/>
              </a:pPr>
              <a:t>10/10/2023</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pPr>
              <a:defRPr/>
            </a:pPr>
            <a:fld id="{86DC8567-AA6B-42EC-BCFE-183C6E38035D}" type="slidenum">
              <a:rPr lang="en-GB"/>
              <a:pPr>
                <a:defRPr/>
              </a:pPr>
              <a:t>‹#›</a:t>
            </a:fld>
            <a:endParaRPr lang="en-GB"/>
          </a:p>
        </p:txBody>
      </p:sp>
    </p:spTree>
    <p:extLst>
      <p:ext uri="{BB962C8B-B14F-4D97-AF65-F5344CB8AC3E}">
        <p14:creationId xmlns:p14="http://schemas.microsoft.com/office/powerpoint/2010/main" val="50961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5123"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F82B12-4A08-455A-A795-9911A570DACA}" type="slidenum">
              <a:rPr lang="en-GB"/>
              <a:pPr>
                <a:defRPr/>
              </a:pPr>
              <a:t>‹#›</a:t>
            </a:fld>
            <a:endParaRPr lang="en-GB"/>
          </a:p>
        </p:txBody>
      </p:sp>
    </p:spTree>
    <p:extLst>
      <p:ext uri="{BB962C8B-B14F-4D97-AF65-F5344CB8AC3E}">
        <p14:creationId xmlns:p14="http://schemas.microsoft.com/office/powerpoint/2010/main" val="3729601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5B789-DF20-4471-86CE-02E0BB5CC00D}" type="slidenum">
              <a:rPr lang="en-US" smtClean="0"/>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34A5D2F-D433-43B9-9088-42FA7D65EA6A}" type="slidenum">
              <a:rPr lang="en-GB" smtClean="0"/>
              <a:pPr/>
              <a:t>11</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GB"/>
              <a:t>Benefits to mention, all ability groups benefited. Writing in correct genre, more happy, students more focussed during practical lessons. Mention 9A – Faraaz &amp; Hafeeza. More students taking recipes home.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3A24252-B8F3-4D33-9E77-BCB14EFF48EF}" type="slidenum">
              <a:rPr lang="en-GB" smtClean="0"/>
              <a:pPr/>
              <a:t>12</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a:t>Benefits for all groups.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2B37927-30D6-4AA3-BEA3-F3CE68C7B4B2}" type="slidenum">
              <a:rPr lang="en-GB" smtClean="0"/>
              <a:pPr/>
              <a:t>13</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GB"/>
              <a:t>I acvtually hope it will make them read more recipe books, thus continuing learning.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First: will model some</a:t>
            </a:r>
            <a:r>
              <a:rPr lang="en-GB" baseline="0" dirty="0"/>
              <a:t> approaches you can use, NOT using an exam text, but which can be applied to an exam text.  </a:t>
            </a:r>
            <a:r>
              <a:rPr lang="en-GB" dirty="0"/>
              <a:t>What can we do if we come across a word which we</a:t>
            </a:r>
            <a:r>
              <a:rPr lang="en-GB" baseline="0" dirty="0"/>
              <a:t> don’t know?  Infer: to draw a conclusion; deduce: to derive a meaning</a:t>
            </a:r>
            <a:endParaRPr lang="en-GB" dirty="0"/>
          </a:p>
        </p:txBody>
      </p:sp>
      <p:sp>
        <p:nvSpPr>
          <p:cNvPr id="4" name="Slide Number Placeholder 3"/>
          <p:cNvSpPr>
            <a:spLocks noGrp="1"/>
          </p:cNvSpPr>
          <p:nvPr>
            <p:ph type="sldNum" sz="quarter" idx="10"/>
          </p:nvPr>
        </p:nvSpPr>
        <p:spPr/>
        <p:txBody>
          <a:bodyPr/>
          <a:lstStyle/>
          <a:p>
            <a:fld id="{5D61665C-FFB4-47BC-81E8-21F122DF49CF}"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NB Which</a:t>
            </a:r>
            <a:r>
              <a:rPr lang="en-GB" baseline="0" dirty="0"/>
              <a:t> questions got you to use inference and deduction?</a:t>
            </a:r>
            <a:endParaRPr lang="en-GB" dirty="0"/>
          </a:p>
        </p:txBody>
      </p:sp>
      <p:sp>
        <p:nvSpPr>
          <p:cNvPr id="4" name="Slide Number Placeholder 3"/>
          <p:cNvSpPr>
            <a:spLocks noGrp="1"/>
          </p:cNvSpPr>
          <p:nvPr>
            <p:ph type="sldNum" sz="quarter" idx="10"/>
          </p:nvPr>
        </p:nvSpPr>
        <p:spPr/>
        <p:txBody>
          <a:bodyPr/>
          <a:lstStyle/>
          <a:p>
            <a:fld id="{5D61665C-FFB4-47BC-81E8-21F122DF49CF}"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Finding way around text: understanding</a:t>
            </a:r>
            <a:r>
              <a:rPr lang="en-GB" baseline="0" dirty="0"/>
              <a:t> how text works; </a:t>
            </a:r>
            <a:r>
              <a:rPr lang="en-GB" baseline="0" dirty="0" err="1"/>
              <a:t>vocab</a:t>
            </a:r>
            <a:r>
              <a:rPr lang="en-GB" baseline="0" dirty="0"/>
              <a:t>: what can you do if you find a word you don’t know?  Chose this task deliberately for two reasons: easier way into topic; modelled some of necessary skills without using an actual exam question } imp of using these kinds of strategies from year 7 onwards – Cheryl Cole.  What might I have gone on to do during the next lesson?</a:t>
            </a:r>
            <a:endParaRPr lang="en-GB" dirty="0"/>
          </a:p>
        </p:txBody>
      </p:sp>
      <p:sp>
        <p:nvSpPr>
          <p:cNvPr id="4" name="Slide Number Placeholder 3"/>
          <p:cNvSpPr>
            <a:spLocks noGrp="1"/>
          </p:cNvSpPr>
          <p:nvPr>
            <p:ph type="sldNum" sz="quarter" idx="10"/>
          </p:nvPr>
        </p:nvSpPr>
        <p:spPr/>
        <p:txBody>
          <a:bodyPr/>
          <a:lstStyle/>
          <a:p>
            <a:fld id="{5D61665C-FFB4-47BC-81E8-21F122DF49CF}"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BF82B12-4A08-455A-A795-9911A570DACA}" type="slidenum">
              <a:rPr lang="en-GB" smtClean="0"/>
              <a:pPr>
                <a:defRPr/>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We do product Analysis. Important for the students development as designers. Given great importance in PoS</a:t>
            </a: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055B22-F3E1-4F69-875E-D585F7D1718B}" type="slidenum">
              <a:rPr lang="en-GB"/>
              <a:pPr fontAlgn="base">
                <a:spcBef>
                  <a:spcPct val="0"/>
                </a:spcBef>
                <a:spcAft>
                  <a:spcPct val="0"/>
                </a:spcAft>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We do product Analysis. Important for the students development as designers. Given great importance in PoS</a:t>
            </a: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8C1D80-1F91-4CFA-B375-036CA68F1F11}" type="slidenum">
              <a:rPr lang="en-GB"/>
              <a:pPr fontAlgn="base">
                <a:spcBef>
                  <a:spcPct val="0"/>
                </a:spcBef>
                <a:spcAft>
                  <a:spcPct val="0"/>
                </a:spcAft>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We do product Analysis. Important for the students development as designers. Given great importance in PoS</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83881E-4384-4BEA-9F25-AD5F283E07DE}" type="slidenum">
              <a:rPr lang="en-GB"/>
              <a:pPr fontAlgn="base">
                <a:spcBef>
                  <a:spcPct val="0"/>
                </a:spcBef>
                <a:spcAft>
                  <a:spcPct val="0"/>
                </a:spcAft>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Compare how most of our pupils speak and what we then expect them to produce in an examination; practical classroom strategies we can use to take our pupils further along the continuum; refer to diagram; </a:t>
            </a:r>
            <a:endParaRPr lang="en-US"/>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945B99-686C-420F-8AF0-FC2435BD1246}"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We do product Analysis. Important for the students development as designers. Given great importance in PoS</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70412-71B7-4A0B-A63A-9A4157F3918A}" type="slidenum">
              <a:rPr lang="en-GB"/>
              <a:pPr fontAlgn="base">
                <a:spcBef>
                  <a:spcPct val="0"/>
                </a:spcBef>
                <a:spcAft>
                  <a:spcPct val="0"/>
                </a:spcAft>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We do product Analysis. Important for the students development as designers. Given great importance in PoS</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21548C-AB27-4169-BE9B-2D0D348E8C6A}" type="slidenum">
              <a:rPr lang="en-GB"/>
              <a:pPr fontAlgn="base">
                <a:spcBef>
                  <a:spcPct val="0"/>
                </a:spcBef>
                <a:spcAft>
                  <a:spcPct val="0"/>
                </a:spcAft>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A6C90AE-5635-4E19-AC51-8FA442CF6588}" type="slidenum">
              <a:rPr lang="en-GB" smtClean="0"/>
              <a:pPr/>
              <a:t>4</a:t>
            </a:fld>
            <a:endParaRPr lang="en-GB"/>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GB"/>
              <a:t>Why? Texts that students previously had problems with. </a:t>
            </a:r>
          </a:p>
          <a:p>
            <a:pPr eaLnBrk="1" hangingPunct="1"/>
            <a:r>
              <a:rPr lang="en-GB"/>
              <a:t>Written in the incorrect register used styles and language inappropriate to the task. </a:t>
            </a:r>
          </a:p>
          <a:p>
            <a:pPr eaLnBrk="1" hangingPunct="1"/>
            <a:r>
              <a:rPr lang="en-GB"/>
              <a:t>Or, from very new arrivals, a list of words or nothing at all. </a:t>
            </a:r>
          </a:p>
          <a:p>
            <a:pPr eaLnBrk="1" hangingPunct="1"/>
            <a:r>
              <a:rPr lang="en-GB"/>
              <a:t>Previously I had just despaired and moaned, Lilac presented me with some new strategies to try, in order to improve the students mastery of these genres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DD2F40E-51BC-47BF-9D0B-8964C577C002}" type="slidenum">
              <a:rPr lang="en-GB" smtClean="0"/>
              <a:pPr/>
              <a:t>5</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a:t>Lilac course, over and over again has emphasised that we are all teachers of literacy. </a:t>
            </a:r>
          </a:p>
          <a:p>
            <a:pPr eaLnBrk="1" hangingPunct="1"/>
            <a:r>
              <a:rPr lang="en-GB"/>
              <a:t>Look at the kinds of texts we expect students to read and write within our subject areas. </a:t>
            </a:r>
          </a:p>
          <a:p>
            <a:pPr eaLnBrk="1" hangingPunct="1"/>
            <a:r>
              <a:rPr lang="en-GB"/>
              <a:t>Clear to me that technology provided lots of opportunities for teaching about certain text types. </a:t>
            </a:r>
          </a:p>
          <a:p>
            <a:pPr eaLnBrk="1" hangingPunct="1"/>
            <a:r>
              <a:rPr lang="en-GB"/>
              <a:t>Decided to have a cooking/FT objective and a Literacy objective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DD2F40E-51BC-47BF-9D0B-8964C577C002}" type="slidenum">
              <a:rPr lang="en-GB" smtClean="0"/>
              <a:pPr/>
              <a:t>6</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GB"/>
              <a:t>Lilac course, over and over again has emphasised that we are all teachers of literacy. </a:t>
            </a:r>
          </a:p>
          <a:p>
            <a:pPr eaLnBrk="1" hangingPunct="1"/>
            <a:r>
              <a:rPr lang="en-GB"/>
              <a:t>Look at the kinds of texts we expect students to read and write within our subject areas. </a:t>
            </a:r>
          </a:p>
          <a:p>
            <a:pPr eaLnBrk="1" hangingPunct="1"/>
            <a:r>
              <a:rPr lang="en-GB"/>
              <a:t>Clear to me that technology provided lots of opportunities for teaching about certain text types. </a:t>
            </a:r>
          </a:p>
          <a:p>
            <a:pPr eaLnBrk="1" hangingPunct="1"/>
            <a:r>
              <a:rPr lang="en-GB"/>
              <a:t>Decided to have a cooking/FT objective and a Literacy objective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E0DD266-A7A0-4530-9B80-0E4CB23AC7C4}" type="slidenum">
              <a:rPr lang="en-GB" smtClean="0"/>
              <a:pPr/>
              <a:t>7</a:t>
            </a:fld>
            <a:endParaRPr lang="en-GB"/>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GB"/>
              <a:t>First step, rather than assuming prior knowledge, took the time to deconstruct two texts, similar to those they would write. Read the texts, looked at the language used, Nuances of writing in each style.</a:t>
            </a:r>
          </a:p>
          <a:p>
            <a:pPr eaLnBrk="1" hangingPunct="1"/>
            <a:r>
              <a:rPr lang="en-GB"/>
              <a:t>Absence of personal opinion in text about Guagamole, Lack of second person, YOU in recipes, layout of a recipe.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a:p>
        </p:txBody>
      </p:sp>
      <p:sp>
        <p:nvSpPr>
          <p:cNvPr id="14340" name="Slide Number Placeholder 3"/>
          <p:cNvSpPr>
            <a:spLocks noGrp="1"/>
          </p:cNvSpPr>
          <p:nvPr>
            <p:ph type="sldNum" sz="quarter" idx="5"/>
          </p:nvPr>
        </p:nvSpPr>
        <p:spPr>
          <a:noFill/>
        </p:spPr>
        <p:txBody>
          <a:bodyPr/>
          <a:lstStyle/>
          <a:p>
            <a:fld id="{0B6FAA1D-1776-4648-B8D3-5B653D8BB7BF}"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a:p>
        </p:txBody>
      </p:sp>
      <p:sp>
        <p:nvSpPr>
          <p:cNvPr id="15364" name="Slide Number Placeholder 3"/>
          <p:cNvSpPr>
            <a:spLocks noGrp="1"/>
          </p:cNvSpPr>
          <p:nvPr>
            <p:ph type="sldNum" sz="quarter" idx="5"/>
          </p:nvPr>
        </p:nvSpPr>
        <p:spPr>
          <a:noFill/>
        </p:spPr>
        <p:txBody>
          <a:bodyPr/>
          <a:lstStyle/>
          <a:p>
            <a:fld id="{2593CD4A-40ED-4F44-93A6-504D98F99876}"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3A24252-B8F3-4D33-9E77-BCB14EFF48EF}" type="slidenum">
              <a:rPr lang="en-GB" smtClean="0"/>
              <a:pPr/>
              <a:t>10</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a:t>Benefits for all groups.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F0AF72-216B-4F8D-A423-55CB2393A5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69FCDD-3BBA-4EDF-BD25-CF377E06FB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0F9AC4-27A5-4DC2-8DE0-A2BD212E97F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6ABA46-6246-4F3C-B94A-2A69BF566D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127A29-9425-4B50-AC2E-1BE6ECD1B8B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C9177C-0B53-44DD-8CFA-891868DABDB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A68E000-B988-4793-9B08-DF3E70280B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5B38220-3684-419F-91BF-E47BF1688F3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D2A3443-2D2D-4A7F-A7D7-748FA593C9D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E2EED6F-47D7-44B4-A89D-3ADD66EA6EA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6DDBF7-D5F9-4B56-B93D-7C51C1956E1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023A3EE-ED61-4381-8303-128D1981A109}" type="slidenum">
              <a:rPr lang="en-GB"/>
              <a:pPr>
                <a:defRPr/>
              </a:pPr>
              <a:t>‹#›</a:t>
            </a:fld>
            <a:endParaRPr lang="en-GB"/>
          </a:p>
        </p:txBody>
      </p:sp>
      <p:sp>
        <p:nvSpPr>
          <p:cNvPr id="3" name="TextBox 2">
            <a:extLst>
              <a:ext uri="{FF2B5EF4-FFF2-40B4-BE49-F238E27FC236}">
                <a16:creationId xmlns:a16="http://schemas.microsoft.com/office/drawing/2014/main" id="{9131A39A-15DA-B201-14D9-19DB12F17722}"/>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5643602" cy="1631216"/>
          </a:xfrm>
          <a:prstGeom prst="rect">
            <a:avLst/>
          </a:prstGeom>
          <a:noFill/>
        </p:spPr>
        <p:txBody>
          <a:bodyPr wrap="square" rtlCol="0">
            <a:spAutoFit/>
          </a:bodyPr>
          <a:lstStyle/>
          <a:p>
            <a:r>
              <a:rPr lang="en-GB" sz="6000" b="1" dirty="0" err="1">
                <a:latin typeface="Calibri" pitchFamily="34" charset="0"/>
                <a:cs typeface="Calibri" pitchFamily="34" charset="0"/>
              </a:rPr>
              <a:t>LiLAC</a:t>
            </a:r>
            <a:endParaRPr lang="en-GB" sz="6000" b="1" dirty="0">
              <a:latin typeface="Calibri" pitchFamily="34" charset="0"/>
              <a:cs typeface="Calibri" pitchFamily="34" charset="0"/>
            </a:endParaRPr>
          </a:p>
          <a:p>
            <a:r>
              <a:rPr lang="en-GB" sz="2000" i="1" dirty="0">
                <a:latin typeface="Calibri" pitchFamily="34" charset="0"/>
                <a:cs typeface="Calibri" pitchFamily="34" charset="0"/>
              </a:rPr>
              <a:t>Literacy and Language across the Curriculum</a:t>
            </a:r>
          </a:p>
          <a:p>
            <a:r>
              <a:rPr lang="en-GB" sz="2000" i="1" dirty="0">
                <a:latin typeface="Calibri" pitchFamily="34" charset="0"/>
                <a:cs typeface="Calibri" pitchFamily="34" charset="0"/>
              </a:rPr>
              <a:t>How has it helped DT at George Mitchell School? </a:t>
            </a:r>
          </a:p>
        </p:txBody>
      </p:sp>
      <p:sp>
        <p:nvSpPr>
          <p:cNvPr id="3" name="TextBox 2"/>
          <p:cNvSpPr txBox="1"/>
          <p:nvPr/>
        </p:nvSpPr>
        <p:spPr>
          <a:xfrm>
            <a:off x="7143768" y="5929330"/>
            <a:ext cx="1571636" cy="646331"/>
          </a:xfrm>
          <a:prstGeom prst="rect">
            <a:avLst/>
          </a:prstGeom>
          <a:noFill/>
        </p:spPr>
        <p:txBody>
          <a:bodyPr wrap="square" rtlCol="0">
            <a:spAutoFit/>
          </a:bodyPr>
          <a:lstStyle/>
          <a:p>
            <a:r>
              <a:rPr lang="en-GB" dirty="0">
                <a:latin typeface="Calibri" pitchFamily="34" charset="0"/>
                <a:cs typeface="Calibri" pitchFamily="34" charset="0"/>
              </a:rPr>
              <a:t>Eve Goldman </a:t>
            </a:r>
          </a:p>
          <a:p>
            <a:r>
              <a:rPr lang="en-GB" dirty="0">
                <a:latin typeface="Calibri" pitchFamily="34" charset="0"/>
                <a:cs typeface="Calibri" pitchFamily="34" charset="0"/>
              </a:rPr>
              <a:t>Helen Marriot</a:t>
            </a:r>
          </a:p>
        </p:txBody>
      </p:sp>
      <p:pic>
        <p:nvPicPr>
          <p:cNvPr id="1026" name="Picture 2" descr="http://thesewingdivas.files.wordpress.com/2008/10/pattern-2.jpg"/>
          <p:cNvPicPr>
            <a:picLocks noChangeAspect="1" noChangeArrowheads="1"/>
          </p:cNvPicPr>
          <p:nvPr/>
        </p:nvPicPr>
        <p:blipFill>
          <a:blip r:embed="rId2" cstate="print"/>
          <a:srcRect/>
          <a:stretch>
            <a:fillRect/>
          </a:stretch>
        </p:blipFill>
        <p:spPr bwMode="auto">
          <a:xfrm>
            <a:off x="285720" y="2357430"/>
            <a:ext cx="1785950" cy="2763467"/>
          </a:xfrm>
          <a:prstGeom prst="rect">
            <a:avLst/>
          </a:prstGeom>
          <a:noFill/>
        </p:spPr>
      </p:pic>
      <p:pic>
        <p:nvPicPr>
          <p:cNvPr id="1030" name="Picture 6" descr="http://www.apartmenttherapy.com/uimages/kitchen/2010_05_26-homee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3636" y="2571744"/>
            <a:ext cx="2788664" cy="2143140"/>
          </a:xfrm>
          <a:prstGeom prst="rect">
            <a:avLst/>
          </a:prstGeom>
          <a:noFill/>
        </p:spPr>
      </p:pic>
      <p:pic>
        <p:nvPicPr>
          <p:cNvPr id="1034" name="Picture 10" descr="http://chestofbooks.com/home-improvement/woodworking/Manual-Training-Schools/images/Try-Square.jpg"/>
          <p:cNvPicPr>
            <a:picLocks noChangeAspect="1" noChangeArrowheads="1"/>
          </p:cNvPicPr>
          <p:nvPr/>
        </p:nvPicPr>
        <p:blipFill>
          <a:blip r:embed="rId4" cstate="print"/>
          <a:srcRect/>
          <a:stretch>
            <a:fillRect/>
          </a:stretch>
        </p:blipFill>
        <p:spPr bwMode="auto">
          <a:xfrm rot="5400000">
            <a:off x="2018286" y="3053756"/>
            <a:ext cx="2143140" cy="13219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79388" y="115888"/>
            <a:ext cx="5761037" cy="369887"/>
          </a:xfrm>
          <a:prstGeom prst="rect">
            <a:avLst/>
          </a:prstGeom>
          <a:noFill/>
          <a:ln w="9525">
            <a:noFill/>
            <a:miter lim="800000"/>
            <a:headEnd/>
            <a:tailEnd/>
          </a:ln>
        </p:spPr>
        <p:txBody>
          <a:bodyPr>
            <a:spAutoFit/>
          </a:bodyPr>
          <a:lstStyle/>
          <a:p>
            <a:pPr>
              <a:spcBef>
                <a:spcPct val="50000"/>
              </a:spcBef>
            </a:pPr>
            <a:r>
              <a:rPr lang="en-GB" b="1">
                <a:latin typeface="Bodoni" pitchFamily="18" charset="0"/>
              </a:rPr>
              <a:t>Stage 3.</a:t>
            </a:r>
            <a:r>
              <a:rPr lang="en-GB">
                <a:latin typeface="Bodoni" pitchFamily="18" charset="0"/>
              </a:rPr>
              <a:t> Joint construction of texts</a:t>
            </a:r>
          </a:p>
        </p:txBody>
      </p:sp>
      <p:sp>
        <p:nvSpPr>
          <p:cNvPr id="7171" name="Rectangle 13"/>
          <p:cNvSpPr>
            <a:spLocks noChangeArrowheads="1"/>
          </p:cNvSpPr>
          <p:nvPr/>
        </p:nvSpPr>
        <p:spPr bwMode="auto">
          <a:xfrm>
            <a:off x="3443288" y="4081463"/>
            <a:ext cx="4216400" cy="366712"/>
          </a:xfrm>
          <a:prstGeom prst="rect">
            <a:avLst/>
          </a:prstGeom>
          <a:noFill/>
          <a:ln w="9525">
            <a:noFill/>
            <a:miter lim="800000"/>
            <a:headEnd/>
            <a:tailEnd/>
          </a:ln>
        </p:spPr>
        <p:txBody>
          <a:bodyPr wrap="none" anchor="ctr">
            <a:spAutoFit/>
          </a:bodyPr>
          <a:lstStyle/>
          <a:p>
            <a:r>
              <a:rPr lang="en-GB" b="1" i="1" u="sng">
                <a:latin typeface="Bodoni" pitchFamily="18" charset="0"/>
              </a:rPr>
              <a:t>Informative text. The Mexican Tortilla.</a:t>
            </a:r>
            <a:r>
              <a:rPr lang="en-GB">
                <a:latin typeface="Bodoni" pitchFamily="18" charset="0"/>
              </a:rPr>
              <a:t> </a:t>
            </a:r>
          </a:p>
        </p:txBody>
      </p:sp>
      <p:sp>
        <p:nvSpPr>
          <p:cNvPr id="7172" name="Rectangle 14"/>
          <p:cNvSpPr>
            <a:spLocks noChangeArrowheads="1"/>
          </p:cNvSpPr>
          <p:nvPr/>
        </p:nvSpPr>
        <p:spPr bwMode="auto">
          <a:xfrm>
            <a:off x="3419475" y="5084763"/>
            <a:ext cx="5232400" cy="366712"/>
          </a:xfrm>
          <a:prstGeom prst="rect">
            <a:avLst/>
          </a:prstGeom>
          <a:noFill/>
          <a:ln w="9525">
            <a:noFill/>
            <a:miter lim="800000"/>
            <a:headEnd/>
            <a:tailEnd/>
          </a:ln>
        </p:spPr>
        <p:txBody>
          <a:bodyPr wrap="none" anchor="ctr">
            <a:spAutoFit/>
          </a:bodyPr>
          <a:lstStyle/>
          <a:p>
            <a:r>
              <a:rPr lang="en-GB" b="1" i="1" u="sng">
                <a:latin typeface="Bodoni" pitchFamily="18" charset="0"/>
              </a:rPr>
              <a:t>Recipe. How to marinate Chicken, Mexican Style</a:t>
            </a:r>
            <a:r>
              <a:rPr lang="en-GB">
                <a:latin typeface="Bodoni" pitchFamily="18" charset="0"/>
              </a:rPr>
              <a:t> </a:t>
            </a:r>
          </a:p>
        </p:txBody>
      </p:sp>
      <p:pic>
        <p:nvPicPr>
          <p:cNvPr id="7173" name="Picture 16" descr="burritos_8q4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4725" y="1346200"/>
            <a:ext cx="4464050" cy="23606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914650" y="2947988"/>
            <a:ext cx="2592388" cy="1741487"/>
          </a:xfrm>
          <a:prstGeom prst="rect">
            <a:avLst/>
          </a:prstGeom>
          <a:solidFill>
            <a:srgbClr val="C0C0C0"/>
          </a:solidFill>
          <a:ln w="9525">
            <a:noFill/>
            <a:miter lim="800000"/>
            <a:headEnd/>
            <a:tailEnd/>
          </a:ln>
        </p:spPr>
        <p:txBody>
          <a:bodyPr>
            <a:spAutoFit/>
          </a:bodyPr>
          <a:lstStyle/>
          <a:p>
            <a:pPr>
              <a:spcBef>
                <a:spcPct val="50000"/>
              </a:spcBef>
            </a:pPr>
            <a:r>
              <a:rPr lang="en-GB" b="1">
                <a:latin typeface="Bodoni" pitchFamily="18" charset="0"/>
              </a:rPr>
              <a:t>1. </a:t>
            </a:r>
            <a:r>
              <a:rPr lang="en-GB" b="1"/>
              <a:t>Cut the lemon in half and squeeze</a:t>
            </a:r>
          </a:p>
          <a:p>
            <a:pPr>
              <a:spcBef>
                <a:spcPct val="50000"/>
              </a:spcBef>
            </a:pPr>
            <a:r>
              <a:rPr lang="en-GB" b="1">
                <a:latin typeface="Bodoni" pitchFamily="18" charset="0"/>
              </a:rPr>
              <a:t>2. </a:t>
            </a:r>
            <a:r>
              <a:rPr lang="en-GB" b="1"/>
              <a:t>De-seed the Chilly and chop finely</a:t>
            </a:r>
          </a:p>
          <a:p>
            <a:pPr>
              <a:spcBef>
                <a:spcPct val="50000"/>
              </a:spcBef>
            </a:pPr>
            <a:r>
              <a:rPr lang="en-GB" b="1">
                <a:latin typeface="Bodoni" pitchFamily="18" charset="0"/>
              </a:rPr>
              <a:t>3. </a:t>
            </a:r>
            <a:r>
              <a:rPr lang="en-GB" b="1"/>
              <a:t>Chop the garlic finely…</a:t>
            </a:r>
          </a:p>
        </p:txBody>
      </p:sp>
      <p:sp>
        <p:nvSpPr>
          <p:cNvPr id="8195" name="Line 5"/>
          <p:cNvSpPr>
            <a:spLocks noChangeShapeType="1"/>
          </p:cNvSpPr>
          <p:nvPr/>
        </p:nvSpPr>
        <p:spPr bwMode="auto">
          <a:xfrm flipH="1">
            <a:off x="5507038" y="2066925"/>
            <a:ext cx="1223962" cy="863600"/>
          </a:xfrm>
          <a:prstGeom prst="line">
            <a:avLst/>
          </a:prstGeom>
          <a:noFill/>
          <a:ln w="9525">
            <a:solidFill>
              <a:schemeClr val="tx1"/>
            </a:solidFill>
            <a:round/>
            <a:headEnd/>
            <a:tailEnd type="triangle" w="med" len="med"/>
          </a:ln>
        </p:spPr>
        <p:txBody>
          <a:bodyPr/>
          <a:lstStyle/>
          <a:p>
            <a:endParaRPr lang="en-GB"/>
          </a:p>
        </p:txBody>
      </p:sp>
      <p:sp>
        <p:nvSpPr>
          <p:cNvPr id="8196" name="Text Box 6"/>
          <p:cNvSpPr txBox="1">
            <a:spLocks noChangeArrowheads="1"/>
          </p:cNvSpPr>
          <p:nvPr/>
        </p:nvSpPr>
        <p:spPr bwMode="auto">
          <a:xfrm>
            <a:off x="6731000" y="1562100"/>
            <a:ext cx="2160588" cy="2032000"/>
          </a:xfrm>
          <a:prstGeom prst="rect">
            <a:avLst/>
          </a:prstGeom>
          <a:noFill/>
          <a:ln w="9525">
            <a:noFill/>
            <a:miter lim="800000"/>
            <a:headEnd/>
            <a:tailEnd/>
          </a:ln>
        </p:spPr>
        <p:txBody>
          <a:bodyPr>
            <a:spAutoFit/>
          </a:bodyPr>
          <a:lstStyle/>
          <a:p>
            <a:pPr>
              <a:spcBef>
                <a:spcPct val="50000"/>
              </a:spcBef>
            </a:pPr>
            <a:r>
              <a:rPr lang="en-GB">
                <a:solidFill>
                  <a:schemeClr val="accent2"/>
                </a:solidFill>
                <a:latin typeface="Verdana" pitchFamily="34" charset="0"/>
              </a:rPr>
              <a:t>Very new arrivals are much more able to write without the complete support  of teachers. </a:t>
            </a:r>
          </a:p>
        </p:txBody>
      </p:sp>
      <p:sp>
        <p:nvSpPr>
          <p:cNvPr id="8197" name="Line 7"/>
          <p:cNvSpPr>
            <a:spLocks noChangeShapeType="1"/>
          </p:cNvSpPr>
          <p:nvPr/>
        </p:nvSpPr>
        <p:spPr bwMode="auto">
          <a:xfrm flipH="1" flipV="1">
            <a:off x="5435600" y="4441825"/>
            <a:ext cx="1295400" cy="217488"/>
          </a:xfrm>
          <a:prstGeom prst="line">
            <a:avLst/>
          </a:prstGeom>
          <a:noFill/>
          <a:ln w="9525">
            <a:solidFill>
              <a:schemeClr val="tx1"/>
            </a:solidFill>
            <a:round/>
            <a:headEnd/>
            <a:tailEnd type="triangle" w="med" len="med"/>
          </a:ln>
        </p:spPr>
        <p:txBody>
          <a:bodyPr/>
          <a:lstStyle/>
          <a:p>
            <a:endParaRPr lang="en-GB"/>
          </a:p>
        </p:txBody>
      </p:sp>
      <p:sp>
        <p:nvSpPr>
          <p:cNvPr id="8198" name="Text Box 8"/>
          <p:cNvSpPr txBox="1">
            <a:spLocks noChangeArrowheads="1"/>
          </p:cNvSpPr>
          <p:nvPr/>
        </p:nvSpPr>
        <p:spPr bwMode="auto">
          <a:xfrm>
            <a:off x="6731000" y="4225925"/>
            <a:ext cx="2160588" cy="1200150"/>
          </a:xfrm>
          <a:prstGeom prst="rect">
            <a:avLst/>
          </a:prstGeom>
          <a:noFill/>
          <a:ln w="9525">
            <a:noFill/>
            <a:miter lim="800000"/>
            <a:headEnd/>
            <a:tailEnd/>
          </a:ln>
        </p:spPr>
        <p:txBody>
          <a:bodyPr>
            <a:spAutoFit/>
          </a:bodyPr>
          <a:lstStyle/>
          <a:p>
            <a:pPr>
              <a:spcBef>
                <a:spcPct val="50000"/>
              </a:spcBef>
            </a:pPr>
            <a:r>
              <a:rPr lang="en-GB">
                <a:solidFill>
                  <a:schemeClr val="accent2"/>
                </a:solidFill>
                <a:latin typeface="Verdana" pitchFamily="34" charset="0"/>
              </a:rPr>
              <a:t>Writing of students from all ability groups is improved.  </a:t>
            </a:r>
          </a:p>
        </p:txBody>
      </p:sp>
      <p:sp>
        <p:nvSpPr>
          <p:cNvPr id="8199" name="Line 9"/>
          <p:cNvSpPr>
            <a:spLocks noChangeShapeType="1"/>
          </p:cNvSpPr>
          <p:nvPr/>
        </p:nvSpPr>
        <p:spPr bwMode="auto">
          <a:xfrm flipV="1">
            <a:off x="2339975" y="4248150"/>
            <a:ext cx="647700" cy="287338"/>
          </a:xfrm>
          <a:prstGeom prst="line">
            <a:avLst/>
          </a:prstGeom>
          <a:noFill/>
          <a:ln w="9525">
            <a:solidFill>
              <a:schemeClr val="tx1"/>
            </a:solidFill>
            <a:round/>
            <a:headEnd/>
            <a:tailEnd type="triangle" w="med" len="med"/>
          </a:ln>
        </p:spPr>
        <p:txBody>
          <a:bodyPr/>
          <a:lstStyle/>
          <a:p>
            <a:endParaRPr lang="en-GB"/>
          </a:p>
        </p:txBody>
      </p:sp>
      <p:sp>
        <p:nvSpPr>
          <p:cNvPr id="8200" name="Text Box 10"/>
          <p:cNvSpPr txBox="1">
            <a:spLocks noChangeArrowheads="1"/>
          </p:cNvSpPr>
          <p:nvPr/>
        </p:nvSpPr>
        <p:spPr bwMode="auto">
          <a:xfrm>
            <a:off x="395288" y="4321175"/>
            <a:ext cx="2160587" cy="1200150"/>
          </a:xfrm>
          <a:prstGeom prst="rect">
            <a:avLst/>
          </a:prstGeom>
          <a:noFill/>
          <a:ln w="9525">
            <a:noFill/>
            <a:miter lim="800000"/>
            <a:headEnd/>
            <a:tailEnd/>
          </a:ln>
        </p:spPr>
        <p:txBody>
          <a:bodyPr>
            <a:spAutoFit/>
          </a:bodyPr>
          <a:lstStyle/>
          <a:p>
            <a:pPr>
              <a:spcBef>
                <a:spcPct val="50000"/>
              </a:spcBef>
            </a:pPr>
            <a:r>
              <a:rPr lang="en-GB">
                <a:solidFill>
                  <a:schemeClr val="accent2"/>
                </a:solidFill>
                <a:latin typeface="Verdana" pitchFamily="34" charset="0"/>
              </a:rPr>
              <a:t>Language used more appropriate to tasks given</a:t>
            </a:r>
          </a:p>
        </p:txBody>
      </p:sp>
      <p:sp>
        <p:nvSpPr>
          <p:cNvPr id="8201" name="Text Box 11"/>
          <p:cNvSpPr txBox="1">
            <a:spLocks noChangeArrowheads="1"/>
          </p:cNvSpPr>
          <p:nvPr/>
        </p:nvSpPr>
        <p:spPr bwMode="auto">
          <a:xfrm>
            <a:off x="179388" y="115888"/>
            <a:ext cx="6913562" cy="1016000"/>
          </a:xfrm>
          <a:prstGeom prst="rect">
            <a:avLst/>
          </a:prstGeom>
          <a:noFill/>
          <a:ln w="9525">
            <a:noFill/>
            <a:miter lim="800000"/>
            <a:headEnd/>
            <a:tailEnd/>
          </a:ln>
        </p:spPr>
        <p:txBody>
          <a:bodyPr>
            <a:spAutoFit/>
          </a:bodyPr>
          <a:lstStyle/>
          <a:p>
            <a:pPr>
              <a:spcBef>
                <a:spcPct val="50000"/>
              </a:spcBef>
            </a:pPr>
            <a:r>
              <a:rPr lang="en-GB" sz="2000" b="1">
                <a:latin typeface="Verdana" pitchFamily="34" charset="0"/>
              </a:rPr>
              <a:t>The Results. </a:t>
            </a:r>
            <a:r>
              <a:rPr lang="en-GB" sz="2000">
                <a:latin typeface="Verdana" pitchFamily="34" charset="0"/>
              </a:rPr>
              <a:t>The effects of making </a:t>
            </a:r>
            <a:r>
              <a:rPr lang="en-GB" sz="2000" b="1">
                <a:latin typeface="Verdana" pitchFamily="34" charset="0"/>
              </a:rPr>
              <a:t>deconstruction of texts</a:t>
            </a:r>
            <a:r>
              <a:rPr lang="en-GB" sz="2000">
                <a:latin typeface="Verdana" pitchFamily="34" charset="0"/>
              </a:rPr>
              <a:t> and </a:t>
            </a:r>
            <a:r>
              <a:rPr lang="en-GB" sz="2000" b="1">
                <a:latin typeface="Verdana" pitchFamily="34" charset="0"/>
              </a:rPr>
              <a:t>focussed listening</a:t>
            </a:r>
            <a:r>
              <a:rPr lang="en-GB" sz="2000">
                <a:latin typeface="Verdana" pitchFamily="34" charset="0"/>
              </a:rPr>
              <a:t> a regular part of lessons.  </a:t>
            </a:r>
          </a:p>
        </p:txBody>
      </p:sp>
      <p:sp>
        <p:nvSpPr>
          <p:cNvPr id="8202" name="Line 13"/>
          <p:cNvSpPr>
            <a:spLocks noChangeShapeType="1"/>
          </p:cNvSpPr>
          <p:nvPr/>
        </p:nvSpPr>
        <p:spPr bwMode="auto">
          <a:xfrm>
            <a:off x="2124075" y="2492375"/>
            <a:ext cx="790575" cy="649288"/>
          </a:xfrm>
          <a:prstGeom prst="line">
            <a:avLst/>
          </a:prstGeom>
          <a:noFill/>
          <a:ln w="9525">
            <a:solidFill>
              <a:schemeClr val="tx1"/>
            </a:solidFill>
            <a:round/>
            <a:headEnd/>
            <a:tailEnd type="triangle" w="med" len="med"/>
          </a:ln>
        </p:spPr>
        <p:txBody>
          <a:bodyPr/>
          <a:lstStyle/>
          <a:p>
            <a:endParaRPr lang="en-GB"/>
          </a:p>
        </p:txBody>
      </p:sp>
      <p:sp>
        <p:nvSpPr>
          <p:cNvPr id="8203" name="Text Box 14"/>
          <p:cNvSpPr txBox="1">
            <a:spLocks noChangeArrowheads="1"/>
          </p:cNvSpPr>
          <p:nvPr/>
        </p:nvSpPr>
        <p:spPr bwMode="auto">
          <a:xfrm>
            <a:off x="179388" y="1606550"/>
            <a:ext cx="2160587" cy="2032000"/>
          </a:xfrm>
          <a:prstGeom prst="rect">
            <a:avLst/>
          </a:prstGeom>
          <a:noFill/>
          <a:ln w="9525">
            <a:noFill/>
            <a:miter lim="800000"/>
            <a:headEnd/>
            <a:tailEnd/>
          </a:ln>
        </p:spPr>
        <p:txBody>
          <a:bodyPr>
            <a:spAutoFit/>
          </a:bodyPr>
          <a:lstStyle/>
          <a:p>
            <a:pPr>
              <a:spcBef>
                <a:spcPct val="50000"/>
              </a:spcBef>
            </a:pPr>
            <a:r>
              <a:rPr lang="en-GB">
                <a:solidFill>
                  <a:schemeClr val="accent2"/>
                </a:solidFill>
                <a:latin typeface="Verdana" pitchFamily="34" charset="0"/>
              </a:rPr>
              <a:t>Students are more organised and capable of independently following a recipe in practical lessons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79388" y="115888"/>
            <a:ext cx="5761037" cy="369887"/>
          </a:xfrm>
          <a:prstGeom prst="rect">
            <a:avLst/>
          </a:prstGeom>
          <a:noFill/>
          <a:ln w="9525">
            <a:noFill/>
            <a:miter lim="800000"/>
            <a:headEnd/>
            <a:tailEnd/>
          </a:ln>
        </p:spPr>
        <p:txBody>
          <a:bodyPr>
            <a:spAutoFit/>
          </a:bodyPr>
          <a:lstStyle/>
          <a:p>
            <a:pPr>
              <a:spcBef>
                <a:spcPct val="50000"/>
              </a:spcBef>
            </a:pPr>
            <a:r>
              <a:rPr lang="en-GB" b="1" dirty="0">
                <a:latin typeface="Bodoni" pitchFamily="18" charset="0"/>
              </a:rPr>
              <a:t>Stage 4.</a:t>
            </a:r>
            <a:r>
              <a:rPr lang="en-GB" dirty="0">
                <a:latin typeface="Bodoni" pitchFamily="18" charset="0"/>
              </a:rPr>
              <a:t> Independent construction of texts</a:t>
            </a:r>
          </a:p>
        </p:txBody>
      </p:sp>
      <p:pic>
        <p:nvPicPr>
          <p:cNvPr id="2050" name="Picture 2" descr="http://www.willcwhite.com/wp-content/uploads/2011/10/shh.jpg"/>
          <p:cNvPicPr>
            <a:picLocks noChangeAspect="1" noChangeArrowheads="1"/>
          </p:cNvPicPr>
          <p:nvPr/>
        </p:nvPicPr>
        <p:blipFill>
          <a:blip r:embed="rId3" cstate="print"/>
          <a:srcRect/>
          <a:stretch>
            <a:fillRect/>
          </a:stretch>
        </p:blipFill>
        <p:spPr bwMode="auto">
          <a:xfrm>
            <a:off x="571472" y="1071546"/>
            <a:ext cx="2881332" cy="3571900"/>
          </a:xfrm>
          <a:prstGeom prst="rect">
            <a:avLst/>
          </a:prstGeom>
          <a:noFill/>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9124" y="1071546"/>
            <a:ext cx="4329840" cy="507209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042988" y="692150"/>
            <a:ext cx="7200900" cy="1585913"/>
          </a:xfrm>
          <a:prstGeom prst="rect">
            <a:avLst/>
          </a:prstGeom>
          <a:noFill/>
          <a:ln w="9525">
            <a:noFill/>
            <a:miter lim="800000"/>
            <a:headEnd/>
            <a:tailEnd/>
          </a:ln>
        </p:spPr>
        <p:txBody>
          <a:bodyPr>
            <a:spAutoFit/>
          </a:bodyPr>
          <a:lstStyle/>
          <a:p>
            <a:pPr>
              <a:spcBef>
                <a:spcPct val="50000"/>
              </a:spcBef>
            </a:pPr>
            <a:r>
              <a:rPr lang="en-GB" sz="2000" i="1" dirty="0">
                <a:latin typeface="Bodoni" pitchFamily="18" charset="0"/>
              </a:rPr>
              <a:t>“To become effective readers and writers across the curriculum and to achieve success in their schooling and beyond, students need to understand the choices that writers make, or are allowed to make when constructing texts.” </a:t>
            </a:r>
          </a:p>
          <a:p>
            <a:pPr>
              <a:spcBef>
                <a:spcPct val="50000"/>
              </a:spcBef>
            </a:pPr>
            <a:r>
              <a:rPr lang="en-GB" sz="1200" i="1" dirty="0">
                <a:latin typeface="Bodoni" pitchFamily="18" charset="0"/>
              </a:rPr>
              <a:t>J. </a:t>
            </a:r>
            <a:r>
              <a:rPr lang="en-GB" sz="1200" i="1" dirty="0" err="1">
                <a:latin typeface="Bodoni" pitchFamily="18" charset="0"/>
              </a:rPr>
              <a:t>Polias</a:t>
            </a:r>
            <a:r>
              <a:rPr lang="en-GB" sz="1200" i="1" dirty="0">
                <a:latin typeface="Bodoni" pitchFamily="18" charset="0"/>
              </a:rPr>
              <a:t>, Supporting ESL Students with written and Visual Texts Across the Curriculum</a:t>
            </a:r>
          </a:p>
        </p:txBody>
      </p:sp>
      <p:pic>
        <p:nvPicPr>
          <p:cNvPr id="9219" name="Picture 6" descr="005757"/>
          <p:cNvPicPr>
            <a:picLocks noChangeAspect="1" noChangeArrowheads="1"/>
          </p:cNvPicPr>
          <p:nvPr/>
        </p:nvPicPr>
        <p:blipFill>
          <a:blip r:embed="rId3" cstate="print"/>
          <a:srcRect/>
          <a:stretch>
            <a:fillRect/>
          </a:stretch>
        </p:blipFill>
        <p:spPr bwMode="auto">
          <a:xfrm>
            <a:off x="1116013" y="2852738"/>
            <a:ext cx="2470150" cy="3182937"/>
          </a:xfrm>
          <a:prstGeom prst="rect">
            <a:avLst/>
          </a:prstGeom>
          <a:noFill/>
          <a:ln w="9525">
            <a:noFill/>
            <a:miter lim="800000"/>
            <a:headEnd/>
            <a:tailEnd/>
          </a:ln>
        </p:spPr>
      </p:pic>
      <p:pic>
        <p:nvPicPr>
          <p:cNvPr id="9220" name="Picture 8" descr="plenty_cover"/>
          <p:cNvPicPr>
            <a:picLocks noChangeAspect="1" noChangeArrowheads="1"/>
          </p:cNvPicPr>
          <p:nvPr/>
        </p:nvPicPr>
        <p:blipFill>
          <a:blip r:embed="rId4" cstate="print"/>
          <a:srcRect/>
          <a:stretch>
            <a:fillRect/>
          </a:stretch>
        </p:blipFill>
        <p:spPr bwMode="auto">
          <a:xfrm>
            <a:off x="3779838" y="2852738"/>
            <a:ext cx="2133600" cy="31702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aghetti alla puttanesca.JPG"/>
          <p:cNvPicPr>
            <a:picLocks noGrp="1" noChangeAspect="1"/>
          </p:cNvPicPr>
          <p:nvPr>
            <p:ph idx="1"/>
          </p:nvPr>
        </p:nvPicPr>
        <p:blipFill>
          <a:blip r:embed="rId3" cstate="print"/>
          <a:stretch>
            <a:fillRect/>
          </a:stretch>
        </p:blipFill>
        <p:spPr>
          <a:xfrm>
            <a:off x="2743200" y="1752600"/>
            <a:ext cx="3810000" cy="2533650"/>
          </a:xfrm>
        </p:spPr>
      </p:pic>
      <p:sp>
        <p:nvSpPr>
          <p:cNvPr id="3" name="Title 2"/>
          <p:cNvSpPr>
            <a:spLocks noGrp="1"/>
          </p:cNvSpPr>
          <p:nvPr>
            <p:ph type="title"/>
          </p:nvPr>
        </p:nvSpPr>
        <p:spPr/>
        <p:txBody>
          <a:bodyPr/>
          <a:lstStyle/>
          <a:p>
            <a:pPr algn="ctr"/>
            <a:r>
              <a:rPr lang="en-GB" dirty="0"/>
              <a:t>Spaghetti </a:t>
            </a:r>
            <a:r>
              <a:rPr lang="en-GB" dirty="0" err="1"/>
              <a:t>alla</a:t>
            </a:r>
            <a:r>
              <a:rPr lang="en-GB" dirty="0"/>
              <a:t> </a:t>
            </a:r>
            <a:r>
              <a:rPr lang="en-GB" dirty="0" err="1"/>
              <a:t>Puttanesca</a:t>
            </a:r>
            <a:endParaRPr lang="en-GB" dirty="0"/>
          </a:p>
        </p:txBody>
      </p:sp>
      <p:sp>
        <p:nvSpPr>
          <p:cNvPr id="5" name="TextBox 4"/>
          <p:cNvSpPr txBox="1"/>
          <p:nvPr/>
        </p:nvSpPr>
        <p:spPr>
          <a:xfrm>
            <a:off x="1371600" y="4724400"/>
            <a:ext cx="5943600" cy="1200329"/>
          </a:xfrm>
          <a:prstGeom prst="rect">
            <a:avLst/>
          </a:prstGeom>
          <a:noFill/>
        </p:spPr>
        <p:txBody>
          <a:bodyPr wrap="square" rtlCol="0">
            <a:spAutoFit/>
          </a:bodyPr>
          <a:lstStyle/>
          <a:p>
            <a:r>
              <a:rPr lang="en-GB" sz="2400" dirty="0"/>
              <a:t>What can we infer about the text we are about to read from the picture and the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Find a word in a language other than English</a:t>
            </a:r>
          </a:p>
          <a:p>
            <a:r>
              <a:rPr lang="en-GB" dirty="0"/>
              <a:t>What ingredients do you need to make this recipe?</a:t>
            </a:r>
          </a:p>
          <a:p>
            <a:r>
              <a:rPr lang="en-GB" dirty="0"/>
              <a:t>How long will it take to cook the meal?</a:t>
            </a:r>
          </a:p>
          <a:p>
            <a:r>
              <a:rPr lang="en-GB" dirty="0"/>
              <a:t>Why do you think it might be called ‘Pasta </a:t>
            </a:r>
            <a:r>
              <a:rPr lang="en-GB" dirty="0" err="1"/>
              <a:t>alla</a:t>
            </a:r>
            <a:r>
              <a:rPr lang="en-GB" dirty="0"/>
              <a:t> </a:t>
            </a:r>
            <a:r>
              <a:rPr lang="en-GB" dirty="0" err="1"/>
              <a:t>Puttanesca</a:t>
            </a:r>
            <a:r>
              <a:rPr lang="en-GB" dirty="0"/>
              <a:t>’?</a:t>
            </a:r>
          </a:p>
        </p:txBody>
      </p:sp>
      <p:sp>
        <p:nvSpPr>
          <p:cNvPr id="3" name="Title 2"/>
          <p:cNvSpPr>
            <a:spLocks noGrp="1"/>
          </p:cNvSpPr>
          <p:nvPr>
            <p:ph type="title"/>
          </p:nvPr>
        </p:nvSpPr>
        <p:spPr/>
        <p:txBody>
          <a:bodyPr/>
          <a:lstStyle/>
          <a:p>
            <a:pPr algn="ctr"/>
            <a:r>
              <a:rPr lang="en-GB" b="1" dirty="0"/>
              <a:t>Fast Finger First: Scanning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a:t>Visuals and title first </a:t>
            </a:r>
            <a:r>
              <a:rPr lang="en-GB" sz="2400" i="1" dirty="0"/>
              <a:t>before</a:t>
            </a:r>
            <a:r>
              <a:rPr lang="en-GB" sz="2400" dirty="0"/>
              <a:t> the text</a:t>
            </a:r>
          </a:p>
          <a:p>
            <a:r>
              <a:rPr lang="en-GB" sz="2400" dirty="0"/>
              <a:t>Prompted you to make predictions and ask questions of the text</a:t>
            </a:r>
          </a:p>
          <a:p>
            <a:r>
              <a:rPr lang="en-GB" sz="2400" dirty="0"/>
              <a:t>Practised scanning skills </a:t>
            </a:r>
          </a:p>
          <a:p>
            <a:r>
              <a:rPr lang="en-GB" sz="2400" dirty="0"/>
              <a:t>Used a strategy check to make skills explicit: scanning, vocabulary</a:t>
            </a:r>
          </a:p>
          <a:p>
            <a:r>
              <a:rPr lang="en-GB" sz="2400" dirty="0" err="1"/>
              <a:t>Scaffolded</a:t>
            </a:r>
            <a:r>
              <a:rPr lang="en-GB" sz="2400" dirty="0"/>
              <a:t> the task – built up confidence</a:t>
            </a:r>
          </a:p>
          <a:p>
            <a:r>
              <a:rPr lang="en-GB" sz="2400" dirty="0"/>
              <a:t>Helped you to ‘find your way around’ the text, ready to deconstruct later</a:t>
            </a:r>
          </a:p>
          <a:p>
            <a:r>
              <a:rPr lang="en-GB" sz="2400" dirty="0"/>
              <a:t>Built up to inference and deduction</a:t>
            </a:r>
          </a:p>
          <a:p>
            <a:pPr>
              <a:buNone/>
            </a:pPr>
            <a:endParaRPr lang="en-GB" dirty="0"/>
          </a:p>
          <a:p>
            <a:endParaRPr lang="en-GB" dirty="0"/>
          </a:p>
        </p:txBody>
      </p:sp>
      <p:sp>
        <p:nvSpPr>
          <p:cNvPr id="3" name="Title 2"/>
          <p:cNvSpPr>
            <a:spLocks noGrp="1"/>
          </p:cNvSpPr>
          <p:nvPr>
            <p:ph type="title"/>
          </p:nvPr>
        </p:nvSpPr>
        <p:spPr/>
        <p:txBody>
          <a:bodyPr/>
          <a:lstStyle/>
          <a:p>
            <a:pPr algn="ctr"/>
            <a:r>
              <a:rPr lang="en-GB" b="1" dirty="0"/>
              <a:t>What strategies did I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708920"/>
            <a:ext cx="3401893" cy="369332"/>
          </a:xfrm>
          <a:prstGeom prst="rect">
            <a:avLst/>
          </a:prstGeom>
        </p:spPr>
        <p:txBody>
          <a:bodyPr wrap="none">
            <a:spAutoFit/>
          </a:bodyPr>
          <a:lstStyle/>
          <a:p>
            <a:r>
              <a:rPr lang="en-GB" dirty="0"/>
              <a:t>http://www.youtube.com/watch?v=RKDjetk5Kko</a:t>
            </a:r>
          </a:p>
        </p:txBody>
      </p:sp>
      <p:sp>
        <p:nvSpPr>
          <p:cNvPr id="4" name="Text Box 4"/>
          <p:cNvSpPr txBox="1">
            <a:spLocks noChangeArrowheads="1"/>
          </p:cNvSpPr>
          <p:nvPr/>
        </p:nvSpPr>
        <p:spPr bwMode="auto">
          <a:xfrm>
            <a:off x="179388" y="115888"/>
            <a:ext cx="5761037" cy="338137"/>
          </a:xfrm>
          <a:prstGeom prst="rect">
            <a:avLst/>
          </a:prstGeom>
          <a:noFill/>
          <a:ln w="9525">
            <a:noFill/>
            <a:miter lim="800000"/>
            <a:headEnd/>
            <a:tailEnd/>
          </a:ln>
        </p:spPr>
        <p:txBody>
          <a:bodyPr>
            <a:spAutoFit/>
          </a:bodyPr>
          <a:lstStyle/>
          <a:p>
            <a:pPr>
              <a:spcBef>
                <a:spcPct val="50000"/>
              </a:spcBef>
            </a:pPr>
            <a:r>
              <a:rPr lang="en-GB" sz="1600" b="1" dirty="0">
                <a:solidFill>
                  <a:srgbClr val="002060"/>
                </a:solidFill>
                <a:latin typeface="Verdana" pitchFamily="34" charset="0"/>
              </a:rPr>
              <a:t>Focussed Listening Activity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9388" y="115888"/>
            <a:ext cx="5761037" cy="338137"/>
          </a:xfrm>
          <a:prstGeom prst="rect">
            <a:avLst/>
          </a:prstGeom>
          <a:noFill/>
          <a:ln w="9525">
            <a:noFill/>
            <a:miter lim="800000"/>
            <a:headEnd/>
            <a:tailEnd/>
          </a:ln>
        </p:spPr>
        <p:txBody>
          <a:bodyPr>
            <a:spAutoFit/>
          </a:bodyPr>
          <a:lstStyle/>
          <a:p>
            <a:pPr>
              <a:spcBef>
                <a:spcPct val="50000"/>
              </a:spcBef>
            </a:pPr>
            <a:r>
              <a:rPr lang="en-GB" sz="1600" b="1" dirty="0">
                <a:solidFill>
                  <a:srgbClr val="002060"/>
                </a:solidFill>
                <a:latin typeface="Verdana" pitchFamily="34" charset="0"/>
              </a:rPr>
              <a:t>Joint Construction Activity (talk like an expert)</a:t>
            </a:r>
          </a:p>
        </p:txBody>
      </p:sp>
      <p:sp>
        <p:nvSpPr>
          <p:cNvPr id="5" name="Rectangle 4"/>
          <p:cNvSpPr/>
          <p:nvPr/>
        </p:nvSpPr>
        <p:spPr>
          <a:xfrm>
            <a:off x="1105987" y="1628800"/>
            <a:ext cx="3466013" cy="369332"/>
          </a:xfrm>
          <a:prstGeom prst="rect">
            <a:avLst/>
          </a:prstGeom>
        </p:spPr>
        <p:txBody>
          <a:bodyPr wrap="none">
            <a:spAutoFit/>
          </a:bodyPr>
          <a:lstStyle/>
          <a:p>
            <a:r>
              <a:rPr lang="en-GB" dirty="0"/>
              <a:t>http://www.youtube.com/watch?v=yoGR3lvTrWw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14313" y="130175"/>
            <a:ext cx="5000625" cy="369888"/>
          </a:xfrm>
          <a:prstGeom prst="rect">
            <a:avLst/>
          </a:prstGeom>
          <a:noFill/>
          <a:ln w="9525">
            <a:noFill/>
            <a:miter lim="800000"/>
            <a:headEnd/>
            <a:tailEnd/>
          </a:ln>
        </p:spPr>
        <p:txBody>
          <a:bodyPr>
            <a:spAutoFit/>
          </a:bodyPr>
          <a:lstStyle/>
          <a:p>
            <a:r>
              <a:rPr lang="en-GB" b="1">
                <a:latin typeface="Calibri" pitchFamily="34" charset="0"/>
              </a:rPr>
              <a:t>Analysis Texts in Technology </a:t>
            </a:r>
            <a:r>
              <a:rPr lang="en-GB" i="1">
                <a:latin typeface="Calibri" pitchFamily="34" charset="0"/>
              </a:rPr>
              <a:t>(Product Analysis)</a:t>
            </a:r>
          </a:p>
        </p:txBody>
      </p:sp>
      <p:sp>
        <p:nvSpPr>
          <p:cNvPr id="2051" name="TextBox 4"/>
          <p:cNvSpPr txBox="1">
            <a:spLocks noChangeArrowheads="1"/>
          </p:cNvSpPr>
          <p:nvPr/>
        </p:nvSpPr>
        <p:spPr bwMode="auto">
          <a:xfrm>
            <a:off x="214313" y="6286500"/>
            <a:ext cx="5072062" cy="369888"/>
          </a:xfrm>
          <a:prstGeom prst="rect">
            <a:avLst/>
          </a:prstGeom>
          <a:noFill/>
          <a:ln w="9525">
            <a:noFill/>
            <a:miter lim="800000"/>
            <a:headEnd/>
            <a:tailEnd/>
          </a:ln>
        </p:spPr>
        <p:txBody>
          <a:bodyPr>
            <a:spAutoFit/>
          </a:bodyPr>
          <a:lstStyle/>
          <a:p>
            <a:r>
              <a:rPr lang="en-GB" i="1">
                <a:latin typeface="Calibri" pitchFamily="34" charset="0"/>
              </a:rPr>
              <a:t>What is Product Analysis? </a:t>
            </a:r>
          </a:p>
        </p:txBody>
      </p:sp>
      <p:pic>
        <p:nvPicPr>
          <p:cNvPr id="2052" name="Picture 5" descr="scan0016.jpg"/>
          <p:cNvPicPr>
            <a:picLocks noChangeAspect="1"/>
          </p:cNvPicPr>
          <p:nvPr/>
        </p:nvPicPr>
        <p:blipFill>
          <a:blip r:embed="rId3" cstate="print">
            <a:clrChange>
              <a:clrFrom>
                <a:srgbClr val="F1F4F9"/>
              </a:clrFrom>
              <a:clrTo>
                <a:srgbClr val="F1F4F9">
                  <a:alpha val="0"/>
                </a:srgbClr>
              </a:clrTo>
            </a:clrChange>
          </a:blip>
          <a:srcRect/>
          <a:stretch>
            <a:fillRect/>
          </a:stretch>
        </p:blipFill>
        <p:spPr bwMode="auto">
          <a:xfrm>
            <a:off x="1214414" y="571480"/>
            <a:ext cx="6143625" cy="58959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a:spLocks noGrp="1"/>
          </p:cNvSpPr>
          <p:nvPr>
            <p:ph idx="1"/>
          </p:nvPr>
        </p:nvSpPr>
        <p:spPr/>
        <p:txBody>
          <a:bodyPr/>
          <a:lstStyle/>
          <a:p>
            <a:pPr eaLnBrk="1" hangingPunct="1">
              <a:buFont typeface="Arial" charset="0"/>
              <a:buChar char="•"/>
            </a:pPr>
            <a:r>
              <a:rPr lang="en-GB" dirty="0"/>
              <a:t>Profile of students at GMS</a:t>
            </a:r>
          </a:p>
          <a:p>
            <a:pPr eaLnBrk="1" hangingPunct="1">
              <a:buFont typeface="Arial" charset="0"/>
              <a:buChar char="•"/>
            </a:pPr>
            <a:r>
              <a:rPr lang="en-GB" dirty="0"/>
              <a:t>“I know what I want to say but I just can’t write it  down!”</a:t>
            </a:r>
          </a:p>
          <a:p>
            <a:pPr eaLnBrk="1" hangingPunct="1">
              <a:buFont typeface="Arial" charset="0"/>
              <a:buChar char="•"/>
            </a:pPr>
            <a:r>
              <a:rPr lang="en-GB" dirty="0"/>
              <a:t>Equipping staff with practical strategies</a:t>
            </a:r>
          </a:p>
          <a:p>
            <a:pPr eaLnBrk="1" hangingPunct="1">
              <a:buFont typeface="Arial" charset="0"/>
              <a:buChar char="•"/>
            </a:pPr>
            <a:r>
              <a:rPr lang="en-GB" dirty="0"/>
              <a:t>What’s it got to do with Technology?</a:t>
            </a:r>
          </a:p>
          <a:p>
            <a:pPr eaLnBrk="1" hangingPunct="1">
              <a:buFont typeface="Arial" charset="0"/>
              <a:buChar char="•"/>
            </a:pPr>
            <a:endParaRPr lang="en-GB" dirty="0"/>
          </a:p>
          <a:p>
            <a:pPr eaLnBrk="1" hangingPunct="1">
              <a:buFont typeface="Wingdings 3" pitchFamily="18" charset="2"/>
              <a:buNone/>
            </a:pPr>
            <a:endParaRPr lang="en-GB" dirty="0"/>
          </a:p>
          <a:p>
            <a:pPr eaLnBrk="1" hangingPunct="1">
              <a:buFont typeface="Wingdings 3" pitchFamily="18" charset="2"/>
              <a:buNone/>
            </a:pPr>
            <a:endParaRPr lang="en-GB" dirty="0"/>
          </a:p>
        </p:txBody>
      </p:sp>
      <p:sp>
        <p:nvSpPr>
          <p:cNvPr id="2" name="Title 1"/>
          <p:cNvSpPr>
            <a:spLocks noGrp="1"/>
          </p:cNvSpPr>
          <p:nvPr>
            <p:ph type="title"/>
          </p:nvPr>
        </p:nvSpPr>
        <p:spPr/>
        <p:txBody>
          <a:bodyPr>
            <a:normAutofit fontScale="90000"/>
          </a:bodyPr>
          <a:lstStyle/>
          <a:p>
            <a:pPr>
              <a:defRPr/>
            </a:pPr>
            <a:r>
              <a:rPr lang="en-US" dirty="0"/>
              <a:t>Why bother with Language Across the Curriculum?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14313" y="130175"/>
            <a:ext cx="5000625" cy="369888"/>
          </a:xfrm>
          <a:prstGeom prst="rect">
            <a:avLst/>
          </a:prstGeom>
          <a:noFill/>
          <a:ln w="9525">
            <a:noFill/>
            <a:miter lim="800000"/>
            <a:headEnd/>
            <a:tailEnd/>
          </a:ln>
        </p:spPr>
        <p:txBody>
          <a:bodyPr>
            <a:spAutoFit/>
          </a:bodyPr>
          <a:lstStyle/>
          <a:p>
            <a:r>
              <a:rPr lang="en-GB" b="1">
                <a:latin typeface="Calibri" pitchFamily="34" charset="0"/>
              </a:rPr>
              <a:t>Analysis Texts in Technology </a:t>
            </a:r>
            <a:r>
              <a:rPr lang="en-GB" i="1">
                <a:latin typeface="Calibri" pitchFamily="34" charset="0"/>
              </a:rPr>
              <a:t>(Product Analysis)</a:t>
            </a:r>
          </a:p>
        </p:txBody>
      </p:sp>
      <p:sp>
        <p:nvSpPr>
          <p:cNvPr id="3075" name="TextBox 4"/>
          <p:cNvSpPr txBox="1">
            <a:spLocks noChangeArrowheads="1"/>
          </p:cNvSpPr>
          <p:nvPr/>
        </p:nvSpPr>
        <p:spPr bwMode="auto">
          <a:xfrm>
            <a:off x="214313" y="6072188"/>
            <a:ext cx="5072062" cy="646112"/>
          </a:xfrm>
          <a:prstGeom prst="rect">
            <a:avLst/>
          </a:prstGeom>
          <a:noFill/>
          <a:ln w="9525">
            <a:noFill/>
            <a:miter lim="800000"/>
            <a:headEnd/>
            <a:tailEnd/>
          </a:ln>
        </p:spPr>
        <p:txBody>
          <a:bodyPr>
            <a:spAutoFit/>
          </a:bodyPr>
          <a:lstStyle/>
          <a:p>
            <a:r>
              <a:rPr lang="en-GB" i="1">
                <a:latin typeface="Calibri" pitchFamily="34" charset="0"/>
              </a:rPr>
              <a:t>What do students normally produce? What problems/misunderstandings can be identified? </a:t>
            </a:r>
          </a:p>
        </p:txBody>
      </p:sp>
      <p:pic>
        <p:nvPicPr>
          <p:cNvPr id="3076" name="Picture 5" descr="scan001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906463"/>
            <a:ext cx="8715375" cy="49514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14313" y="130175"/>
            <a:ext cx="5000625" cy="369888"/>
          </a:xfrm>
          <a:prstGeom prst="rect">
            <a:avLst/>
          </a:prstGeom>
          <a:noFill/>
          <a:ln w="9525">
            <a:noFill/>
            <a:miter lim="800000"/>
            <a:headEnd/>
            <a:tailEnd/>
          </a:ln>
        </p:spPr>
        <p:txBody>
          <a:bodyPr>
            <a:spAutoFit/>
          </a:bodyPr>
          <a:lstStyle/>
          <a:p>
            <a:r>
              <a:rPr lang="en-GB" b="1">
                <a:latin typeface="Calibri" pitchFamily="34" charset="0"/>
              </a:rPr>
              <a:t>Analysis Texts in Technology </a:t>
            </a:r>
            <a:r>
              <a:rPr lang="en-GB" i="1">
                <a:latin typeface="Calibri" pitchFamily="34" charset="0"/>
              </a:rPr>
              <a:t>(Product Analysis)</a:t>
            </a:r>
          </a:p>
        </p:txBody>
      </p:sp>
      <p:sp>
        <p:nvSpPr>
          <p:cNvPr id="4099" name="TextBox 4"/>
          <p:cNvSpPr txBox="1">
            <a:spLocks noChangeArrowheads="1"/>
          </p:cNvSpPr>
          <p:nvPr/>
        </p:nvSpPr>
        <p:spPr bwMode="auto">
          <a:xfrm>
            <a:off x="142875" y="5715000"/>
            <a:ext cx="5072063" cy="923925"/>
          </a:xfrm>
          <a:prstGeom prst="rect">
            <a:avLst/>
          </a:prstGeom>
          <a:noFill/>
          <a:ln w="9525">
            <a:noFill/>
            <a:miter lim="800000"/>
            <a:headEnd/>
            <a:tailEnd/>
          </a:ln>
        </p:spPr>
        <p:txBody>
          <a:bodyPr>
            <a:spAutoFit/>
          </a:bodyPr>
          <a:lstStyle/>
          <a:p>
            <a:r>
              <a:rPr lang="en-GB" i="1">
                <a:latin typeface="Calibri" pitchFamily="34" charset="0"/>
              </a:rPr>
              <a:t>Deconstructing the text as a teacher. Developing an understanding of the genre and a student friendly way of approaching it.</a:t>
            </a:r>
          </a:p>
        </p:txBody>
      </p:sp>
      <p:pic>
        <p:nvPicPr>
          <p:cNvPr id="4100" name="Picture 5" descr="scan0016.jpg"/>
          <p:cNvPicPr>
            <a:picLocks noChangeAspect="1"/>
          </p:cNvPicPr>
          <p:nvPr/>
        </p:nvPicPr>
        <p:blipFill>
          <a:blip r:embed="rId3" cstate="print">
            <a:clrChange>
              <a:clrFrom>
                <a:srgbClr val="F1F4F9"/>
              </a:clrFrom>
              <a:clrTo>
                <a:srgbClr val="F1F4F9">
                  <a:alpha val="0"/>
                </a:srgbClr>
              </a:clrTo>
            </a:clrChange>
          </a:blip>
          <a:srcRect l="43190" t="2499" b="45831"/>
          <a:stretch>
            <a:fillRect/>
          </a:stretch>
        </p:blipFill>
        <p:spPr bwMode="auto">
          <a:xfrm>
            <a:off x="1214438" y="714375"/>
            <a:ext cx="5073650" cy="4429125"/>
          </a:xfrm>
          <a:prstGeom prst="rect">
            <a:avLst/>
          </a:prstGeom>
          <a:noFill/>
          <a:ln w="9525">
            <a:noFill/>
            <a:miter lim="800000"/>
            <a:headEnd/>
            <a:tailEnd/>
          </a:ln>
        </p:spPr>
      </p:pic>
      <p:sp>
        <p:nvSpPr>
          <p:cNvPr id="8" name="Line Callout 1 7"/>
          <p:cNvSpPr/>
          <p:nvPr/>
        </p:nvSpPr>
        <p:spPr>
          <a:xfrm flipH="1">
            <a:off x="3143250" y="1500188"/>
            <a:ext cx="2786063" cy="357187"/>
          </a:xfrm>
          <a:prstGeom prst="borderCallout1">
            <a:avLst>
              <a:gd name="adj1" fmla="val 18750"/>
              <a:gd name="adj2" fmla="val -8333"/>
              <a:gd name="adj3" fmla="val -84421"/>
              <a:gd name="adj4" fmla="val -37576"/>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Line Callout 1 8"/>
          <p:cNvSpPr/>
          <p:nvPr/>
        </p:nvSpPr>
        <p:spPr>
          <a:xfrm flipH="1">
            <a:off x="3143250" y="1857375"/>
            <a:ext cx="2714625" cy="928688"/>
          </a:xfrm>
          <a:prstGeom prst="borderCallout1">
            <a:avLst>
              <a:gd name="adj1" fmla="val 18750"/>
              <a:gd name="adj2" fmla="val -8333"/>
              <a:gd name="adj3" fmla="val -2072"/>
              <a:gd name="adj4" fmla="val -50531"/>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Line Callout 1 9"/>
          <p:cNvSpPr/>
          <p:nvPr/>
        </p:nvSpPr>
        <p:spPr>
          <a:xfrm flipH="1">
            <a:off x="3214688" y="2786063"/>
            <a:ext cx="3000375" cy="928687"/>
          </a:xfrm>
          <a:prstGeom prst="borderCallout1">
            <a:avLst>
              <a:gd name="adj1" fmla="val 18750"/>
              <a:gd name="adj2" fmla="val -8333"/>
              <a:gd name="adj3" fmla="val 46401"/>
              <a:gd name="adj4" fmla="val -28495"/>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04" name="TextBox 10"/>
          <p:cNvSpPr txBox="1">
            <a:spLocks noChangeArrowheads="1"/>
          </p:cNvSpPr>
          <p:nvPr/>
        </p:nvSpPr>
        <p:spPr bwMode="auto">
          <a:xfrm>
            <a:off x="7072313" y="1000125"/>
            <a:ext cx="1785937" cy="369888"/>
          </a:xfrm>
          <a:prstGeom prst="rect">
            <a:avLst/>
          </a:prstGeom>
          <a:noFill/>
          <a:ln w="9525">
            <a:noFill/>
            <a:miter lim="800000"/>
            <a:headEnd/>
            <a:tailEnd/>
          </a:ln>
        </p:spPr>
        <p:txBody>
          <a:bodyPr>
            <a:spAutoFit/>
          </a:bodyPr>
          <a:lstStyle/>
          <a:p>
            <a:r>
              <a:rPr lang="en-GB" b="1">
                <a:solidFill>
                  <a:srgbClr val="FF0000"/>
                </a:solidFill>
                <a:latin typeface="Calibri" pitchFamily="34" charset="0"/>
              </a:rPr>
              <a:t>HEADING</a:t>
            </a:r>
          </a:p>
        </p:txBody>
      </p:sp>
      <p:sp>
        <p:nvSpPr>
          <p:cNvPr id="4105" name="TextBox 11"/>
          <p:cNvSpPr txBox="1">
            <a:spLocks noChangeArrowheads="1"/>
          </p:cNvSpPr>
          <p:nvPr/>
        </p:nvSpPr>
        <p:spPr bwMode="auto">
          <a:xfrm>
            <a:off x="7358063" y="1643063"/>
            <a:ext cx="1785937" cy="369887"/>
          </a:xfrm>
          <a:prstGeom prst="rect">
            <a:avLst/>
          </a:prstGeom>
          <a:noFill/>
          <a:ln w="9525">
            <a:noFill/>
            <a:miter lim="800000"/>
            <a:headEnd/>
            <a:tailEnd/>
          </a:ln>
        </p:spPr>
        <p:txBody>
          <a:bodyPr>
            <a:spAutoFit/>
          </a:bodyPr>
          <a:lstStyle/>
          <a:p>
            <a:r>
              <a:rPr lang="en-GB" b="1">
                <a:solidFill>
                  <a:srgbClr val="FF0000"/>
                </a:solidFill>
                <a:latin typeface="Calibri" pitchFamily="34" charset="0"/>
              </a:rPr>
              <a:t>FACT</a:t>
            </a:r>
          </a:p>
        </p:txBody>
      </p:sp>
      <p:sp>
        <p:nvSpPr>
          <p:cNvPr id="4106" name="TextBox 12"/>
          <p:cNvSpPr txBox="1">
            <a:spLocks noChangeArrowheads="1"/>
          </p:cNvSpPr>
          <p:nvPr/>
        </p:nvSpPr>
        <p:spPr bwMode="auto">
          <a:xfrm>
            <a:off x="7215188" y="3000375"/>
            <a:ext cx="1785937" cy="369888"/>
          </a:xfrm>
          <a:prstGeom prst="rect">
            <a:avLst/>
          </a:prstGeom>
          <a:noFill/>
          <a:ln w="9525">
            <a:noFill/>
            <a:miter lim="800000"/>
            <a:headEnd/>
            <a:tailEnd/>
          </a:ln>
        </p:spPr>
        <p:txBody>
          <a:bodyPr>
            <a:spAutoFit/>
          </a:bodyPr>
          <a:lstStyle/>
          <a:p>
            <a:r>
              <a:rPr lang="en-GB" b="1">
                <a:solidFill>
                  <a:srgbClr val="FF0000"/>
                </a:solidFill>
                <a:latin typeface="Calibri" pitchFamily="34" charset="0"/>
              </a:rPr>
              <a:t>WHY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14313" y="130175"/>
            <a:ext cx="5000625" cy="369888"/>
          </a:xfrm>
          <a:prstGeom prst="rect">
            <a:avLst/>
          </a:prstGeom>
          <a:noFill/>
          <a:ln w="9525">
            <a:noFill/>
            <a:miter lim="800000"/>
            <a:headEnd/>
            <a:tailEnd/>
          </a:ln>
        </p:spPr>
        <p:txBody>
          <a:bodyPr>
            <a:spAutoFit/>
          </a:bodyPr>
          <a:lstStyle/>
          <a:p>
            <a:r>
              <a:rPr lang="en-GB" b="1">
                <a:latin typeface="Calibri" pitchFamily="34" charset="0"/>
              </a:rPr>
              <a:t>Analysis Texts in Technology </a:t>
            </a:r>
            <a:r>
              <a:rPr lang="en-GB" i="1">
                <a:latin typeface="Calibri" pitchFamily="34" charset="0"/>
              </a:rPr>
              <a:t>(Product Analysis)</a:t>
            </a:r>
          </a:p>
        </p:txBody>
      </p:sp>
      <p:sp>
        <p:nvSpPr>
          <p:cNvPr id="5123" name="TextBox 4"/>
          <p:cNvSpPr txBox="1">
            <a:spLocks noChangeArrowheads="1"/>
          </p:cNvSpPr>
          <p:nvPr/>
        </p:nvSpPr>
        <p:spPr bwMode="auto">
          <a:xfrm>
            <a:off x="285750" y="6000750"/>
            <a:ext cx="5072063" cy="646113"/>
          </a:xfrm>
          <a:prstGeom prst="rect">
            <a:avLst/>
          </a:prstGeom>
          <a:noFill/>
          <a:ln w="9525">
            <a:noFill/>
            <a:miter lim="800000"/>
            <a:headEnd/>
            <a:tailEnd/>
          </a:ln>
        </p:spPr>
        <p:txBody>
          <a:bodyPr>
            <a:spAutoFit/>
          </a:bodyPr>
          <a:lstStyle/>
          <a:p>
            <a:r>
              <a:rPr lang="en-GB" i="1" dirty="0">
                <a:latin typeface="Calibri" pitchFamily="34" charset="0"/>
              </a:rPr>
              <a:t>Developing exercises. Deconstructing the text with the class </a:t>
            </a:r>
          </a:p>
        </p:txBody>
      </p:sp>
      <p:pic>
        <p:nvPicPr>
          <p:cNvPr id="5124" name="Picture 5" descr="scan00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236" y="571500"/>
            <a:ext cx="3854450" cy="5429250"/>
          </a:xfrm>
          <a:prstGeom prst="rect">
            <a:avLst/>
          </a:prstGeom>
          <a:noFill/>
          <a:ln w="9525">
            <a:noFill/>
            <a:miter lim="800000"/>
            <a:headEnd/>
            <a:tailEnd/>
          </a:ln>
        </p:spPr>
      </p:pic>
      <p:pic>
        <p:nvPicPr>
          <p:cNvPr id="5125" name="Picture 6" descr="scan002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4568" y="571500"/>
            <a:ext cx="4375150" cy="47863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214313" y="130175"/>
            <a:ext cx="5000625" cy="369888"/>
          </a:xfrm>
          <a:prstGeom prst="rect">
            <a:avLst/>
          </a:prstGeom>
          <a:noFill/>
          <a:ln w="9525">
            <a:noFill/>
            <a:miter lim="800000"/>
            <a:headEnd/>
            <a:tailEnd/>
          </a:ln>
        </p:spPr>
        <p:txBody>
          <a:bodyPr>
            <a:spAutoFit/>
          </a:bodyPr>
          <a:lstStyle/>
          <a:p>
            <a:r>
              <a:rPr lang="en-GB" b="1" dirty="0">
                <a:latin typeface="Calibri" pitchFamily="34" charset="0"/>
              </a:rPr>
              <a:t>Analysis Texts in Technology </a:t>
            </a:r>
            <a:r>
              <a:rPr lang="en-GB" i="1" dirty="0">
                <a:latin typeface="Calibri" pitchFamily="34" charset="0"/>
              </a:rPr>
              <a:t>(Product Analysis)</a:t>
            </a:r>
          </a:p>
        </p:txBody>
      </p:sp>
      <p:sp>
        <p:nvSpPr>
          <p:cNvPr id="6147" name="TextBox 4"/>
          <p:cNvSpPr txBox="1">
            <a:spLocks noChangeArrowheads="1"/>
          </p:cNvSpPr>
          <p:nvPr/>
        </p:nvSpPr>
        <p:spPr bwMode="auto">
          <a:xfrm>
            <a:off x="285750" y="6000750"/>
            <a:ext cx="5072063" cy="369888"/>
          </a:xfrm>
          <a:prstGeom prst="rect">
            <a:avLst/>
          </a:prstGeom>
          <a:noFill/>
          <a:ln w="9525">
            <a:noFill/>
            <a:miter lim="800000"/>
            <a:headEnd/>
            <a:tailEnd/>
          </a:ln>
        </p:spPr>
        <p:txBody>
          <a:bodyPr>
            <a:spAutoFit/>
          </a:bodyPr>
          <a:lstStyle/>
          <a:p>
            <a:r>
              <a:rPr lang="en-GB" i="1">
                <a:latin typeface="Calibri" pitchFamily="34" charset="0"/>
              </a:rPr>
              <a:t>Reducing Scaffolding</a:t>
            </a:r>
          </a:p>
        </p:txBody>
      </p:sp>
      <p:pic>
        <p:nvPicPr>
          <p:cNvPr id="6148" name="Picture 5" descr="scan00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857250"/>
            <a:ext cx="4003675" cy="4929188"/>
          </a:xfrm>
          <a:prstGeom prst="rect">
            <a:avLst/>
          </a:prstGeom>
          <a:noFill/>
          <a:ln w="9525">
            <a:noFill/>
            <a:miter lim="800000"/>
            <a:headEnd/>
            <a:tailEnd/>
          </a:ln>
        </p:spPr>
      </p:pic>
      <p:pic>
        <p:nvPicPr>
          <p:cNvPr id="6149" name="Picture 6" descr="scan002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5" y="1214438"/>
            <a:ext cx="4164013" cy="2949575"/>
          </a:xfrm>
          <a:prstGeom prst="rect">
            <a:avLst/>
          </a:prstGeom>
          <a:noFill/>
          <a:ln w="9525">
            <a:noFill/>
            <a:miter lim="800000"/>
            <a:headEnd/>
            <a:tailEnd/>
          </a:ln>
        </p:spPr>
      </p:pic>
      <p:pic>
        <p:nvPicPr>
          <p:cNvPr id="6150" name="Picture 7" descr="scan0022.jpg"/>
          <p:cNvPicPr>
            <a:picLocks noChangeAspect="1"/>
          </p:cNvPicPr>
          <p:nvPr/>
        </p:nvPicPr>
        <p:blipFill>
          <a:blip r:embed="rId5" cstate="print"/>
          <a:srcRect l="3922" t="44237" r="64705" b="33614"/>
          <a:stretch>
            <a:fillRect/>
          </a:stretch>
        </p:blipFill>
        <p:spPr bwMode="auto">
          <a:xfrm>
            <a:off x="5429250" y="4357688"/>
            <a:ext cx="2714625" cy="1357312"/>
          </a:xfrm>
          <a:prstGeom prst="rect">
            <a:avLst/>
          </a:prstGeom>
          <a:noFill/>
          <a:ln w="9525">
            <a:noFill/>
            <a:miter lim="800000"/>
            <a:headEnd/>
            <a:tailEnd/>
          </a:ln>
        </p:spPr>
      </p:pic>
      <p:sp>
        <p:nvSpPr>
          <p:cNvPr id="9" name="Right Arrow 8"/>
          <p:cNvSpPr/>
          <p:nvPr/>
        </p:nvSpPr>
        <p:spPr>
          <a:xfrm>
            <a:off x="4286250" y="3000375"/>
            <a:ext cx="500063"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5643602" cy="1323439"/>
          </a:xfrm>
          <a:prstGeom prst="rect">
            <a:avLst/>
          </a:prstGeom>
          <a:noFill/>
        </p:spPr>
        <p:txBody>
          <a:bodyPr wrap="square" rtlCol="0">
            <a:spAutoFit/>
          </a:bodyPr>
          <a:lstStyle/>
          <a:p>
            <a:r>
              <a:rPr lang="en-GB" sz="6000" b="1" dirty="0" err="1">
                <a:latin typeface="Calibri" pitchFamily="34" charset="0"/>
                <a:cs typeface="Calibri" pitchFamily="34" charset="0"/>
              </a:rPr>
              <a:t>LiLAC</a:t>
            </a:r>
            <a:endParaRPr lang="en-GB" sz="6000" b="1" dirty="0">
              <a:latin typeface="Calibri" pitchFamily="34" charset="0"/>
              <a:cs typeface="Calibri" pitchFamily="34" charset="0"/>
            </a:endParaRPr>
          </a:p>
          <a:p>
            <a:r>
              <a:rPr lang="en-GB" sz="2000" i="1" dirty="0">
                <a:latin typeface="Calibri" pitchFamily="34" charset="0"/>
                <a:cs typeface="Calibri" pitchFamily="34" charset="0"/>
              </a:rPr>
              <a:t>How do you think it could help you? </a:t>
            </a:r>
          </a:p>
        </p:txBody>
      </p:sp>
      <p:pic>
        <p:nvPicPr>
          <p:cNvPr id="1026" name="Picture 2" descr="http://thesewingdivas.files.wordpress.com/2008/10/pattern-2.jpg"/>
          <p:cNvPicPr>
            <a:picLocks noChangeAspect="1" noChangeArrowheads="1"/>
          </p:cNvPicPr>
          <p:nvPr/>
        </p:nvPicPr>
        <p:blipFill>
          <a:blip r:embed="rId2" cstate="print"/>
          <a:srcRect/>
          <a:stretch>
            <a:fillRect/>
          </a:stretch>
        </p:blipFill>
        <p:spPr bwMode="auto">
          <a:xfrm>
            <a:off x="285720" y="3857628"/>
            <a:ext cx="1785950" cy="2763467"/>
          </a:xfrm>
          <a:prstGeom prst="rect">
            <a:avLst/>
          </a:prstGeom>
          <a:noFill/>
        </p:spPr>
      </p:pic>
      <p:pic>
        <p:nvPicPr>
          <p:cNvPr id="1030" name="Picture 6" descr="http://www.apartmenttherapy.com/uimages/kitchen/2010_05_26-homeec.jpg"/>
          <p:cNvPicPr>
            <a:picLocks noChangeAspect="1" noChangeArrowheads="1"/>
          </p:cNvPicPr>
          <p:nvPr/>
        </p:nvPicPr>
        <p:blipFill>
          <a:blip r:embed="rId3" cstate="print"/>
          <a:srcRect/>
          <a:stretch>
            <a:fillRect/>
          </a:stretch>
        </p:blipFill>
        <p:spPr bwMode="auto">
          <a:xfrm>
            <a:off x="6141054" y="4429132"/>
            <a:ext cx="2788664" cy="2143140"/>
          </a:xfrm>
          <a:prstGeom prst="rect">
            <a:avLst/>
          </a:prstGeom>
          <a:noFill/>
        </p:spPr>
      </p:pic>
      <p:pic>
        <p:nvPicPr>
          <p:cNvPr id="1034" name="Picture 10" descr="http://chestofbooks.com/home-improvement/woodworking/Manual-Training-Schools/images/Try-Square.jpg"/>
          <p:cNvPicPr>
            <a:picLocks noChangeAspect="1" noChangeArrowheads="1"/>
          </p:cNvPicPr>
          <p:nvPr/>
        </p:nvPicPr>
        <p:blipFill>
          <a:blip r:embed="rId4" cstate="print"/>
          <a:srcRect/>
          <a:stretch>
            <a:fillRect/>
          </a:stretch>
        </p:blipFill>
        <p:spPr bwMode="auto">
          <a:xfrm rot="5400000">
            <a:off x="2161162" y="4911144"/>
            <a:ext cx="2143140" cy="1321992"/>
          </a:xfrm>
          <a:prstGeom prst="rect">
            <a:avLst/>
          </a:prstGeom>
          <a:noFill/>
        </p:spPr>
      </p:pic>
      <p:pic>
        <p:nvPicPr>
          <p:cNvPr id="60418" name="Picture 2" descr="http://www.myfonts.com/images/email-content/sp-200601/best10fonts2005.gif"/>
          <p:cNvPicPr>
            <a:picLocks noChangeAspect="1" noChangeArrowheads="1"/>
          </p:cNvPicPr>
          <p:nvPr/>
        </p:nvPicPr>
        <p:blipFill>
          <a:blip r:embed="rId5" cstate="print"/>
          <a:srcRect/>
          <a:stretch>
            <a:fillRect/>
          </a:stretch>
        </p:blipFill>
        <p:spPr bwMode="auto">
          <a:xfrm>
            <a:off x="4000496" y="4786322"/>
            <a:ext cx="2000264" cy="12001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a:buFontTx/>
              <a:buNone/>
            </a:pPr>
            <a:r>
              <a:rPr lang="en-GB">
                <a:solidFill>
                  <a:srgbClr val="990000"/>
                </a:solidFill>
              </a:rPr>
              <a:t>The mode continuum – </a:t>
            </a:r>
            <a:r>
              <a:rPr lang="en-GB" sz="1800">
                <a:solidFill>
                  <a:srgbClr val="990000"/>
                </a:solidFill>
              </a:rPr>
              <a:t>based on Michael Halliday</a:t>
            </a:r>
            <a:br>
              <a:rPr lang="en-US">
                <a:solidFill>
                  <a:srgbClr val="990000"/>
                </a:solidFill>
              </a:rPr>
            </a:br>
            <a:endParaRPr lang="en-US"/>
          </a:p>
        </p:txBody>
      </p:sp>
      <p:sp>
        <p:nvSpPr>
          <p:cNvPr id="16386" name="Title 1"/>
          <p:cNvSpPr>
            <a:spLocks noGrp="1"/>
          </p:cNvSpPr>
          <p:nvPr>
            <p:ph type="title"/>
          </p:nvPr>
        </p:nvSpPr>
        <p:spPr>
          <a:xfrm>
            <a:off x="457200" y="228600"/>
            <a:ext cx="8229600" cy="1189038"/>
          </a:xfrm>
        </p:spPr>
        <p:txBody>
          <a:bodyPr/>
          <a:lstStyle/>
          <a:p>
            <a:pPr fontAlgn="auto">
              <a:spcAft>
                <a:spcPts val="0"/>
              </a:spcAft>
              <a:defRPr/>
            </a:pPr>
            <a:r>
              <a:rPr lang="en-GB" sz="2800" dirty="0"/>
              <a:t>How can Structured Talk activities help to develop pupils’ language and literacy?</a:t>
            </a:r>
            <a:endParaRPr lang="en-US" sz="2800" dirty="0"/>
          </a:p>
        </p:txBody>
      </p:sp>
      <p:sp>
        <p:nvSpPr>
          <p:cNvPr id="13316" name="TextBox 23"/>
          <p:cNvSpPr txBox="1">
            <a:spLocks noChangeArrowheads="1"/>
          </p:cNvSpPr>
          <p:nvPr/>
        </p:nvSpPr>
        <p:spPr bwMode="auto">
          <a:xfrm>
            <a:off x="857250" y="3929063"/>
            <a:ext cx="2071688" cy="784225"/>
          </a:xfrm>
          <a:prstGeom prst="rect">
            <a:avLst/>
          </a:prstGeom>
          <a:noFill/>
          <a:ln w="9525">
            <a:noFill/>
            <a:miter lim="800000"/>
            <a:headEnd/>
            <a:tailEnd/>
          </a:ln>
        </p:spPr>
        <p:txBody>
          <a:bodyPr>
            <a:spAutoFit/>
          </a:bodyPr>
          <a:lstStyle/>
          <a:p>
            <a:pPr eaLnBrk="0" hangingPunct="0"/>
            <a:r>
              <a:rPr lang="en-US" sz="1500">
                <a:solidFill>
                  <a:srgbClr val="990000"/>
                </a:solidFill>
                <a:latin typeface="Times New Roman" pitchFamily="18" charset="0"/>
              </a:rPr>
              <a:t>Most spoken</a:t>
            </a:r>
          </a:p>
          <a:p>
            <a:pPr eaLnBrk="0" hangingPunct="0"/>
            <a:r>
              <a:rPr lang="en-US" sz="1500">
                <a:solidFill>
                  <a:srgbClr val="990000"/>
                </a:solidFill>
                <a:latin typeface="Times New Roman" pitchFamily="18" charset="0"/>
              </a:rPr>
              <a:t>‘here and now’,  </a:t>
            </a:r>
          </a:p>
          <a:p>
            <a:pPr eaLnBrk="0" hangingPunct="0"/>
            <a:r>
              <a:rPr lang="en-GB" sz="1500">
                <a:solidFill>
                  <a:srgbClr val="990000"/>
                </a:solidFill>
                <a:latin typeface="Times New Roman" pitchFamily="18" charset="0"/>
              </a:rPr>
              <a:t>INFORMAL</a:t>
            </a:r>
            <a:endParaRPr lang="en-US" sz="1500">
              <a:solidFill>
                <a:srgbClr val="990000"/>
              </a:solidFill>
              <a:latin typeface="Times New Roman" pitchFamily="18" charset="0"/>
            </a:endParaRPr>
          </a:p>
        </p:txBody>
      </p:sp>
      <p:sp>
        <p:nvSpPr>
          <p:cNvPr id="6" name="Left-Right Arrow 5"/>
          <p:cNvSpPr>
            <a:spLocks noChangeArrowheads="1"/>
          </p:cNvSpPr>
          <p:nvPr/>
        </p:nvSpPr>
        <p:spPr bwMode="auto">
          <a:xfrm>
            <a:off x="714375" y="2357438"/>
            <a:ext cx="7858125" cy="1223962"/>
          </a:xfrm>
          <a:prstGeom prst="leftRightArrow">
            <a:avLst>
              <a:gd name="adj1" fmla="val 50000"/>
              <a:gd name="adj2" fmla="val 84047"/>
            </a:avLst>
          </a:prstGeom>
          <a:solidFill>
            <a:srgbClr val="CCFFCC"/>
          </a:solidFill>
          <a:ln w="54991" cmpd="thickThin" algn="ctr">
            <a:solidFill>
              <a:srgbClr val="1E768C"/>
            </a:solidFill>
            <a:miter lim="800000"/>
            <a:headEnd/>
            <a:tailEnd/>
          </a:ln>
        </p:spPr>
        <p:txBody>
          <a:bodyPr anchor="ct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eaLnBrk="0" hangingPunct="0">
              <a:defRPr/>
            </a:pPr>
            <a:endParaRPr lang="en-US">
              <a:solidFill>
                <a:schemeClr val="lt1"/>
              </a:solidFill>
              <a:latin typeface="+mn-lt"/>
            </a:endParaRPr>
          </a:p>
        </p:txBody>
      </p:sp>
      <p:sp>
        <p:nvSpPr>
          <p:cNvPr id="13318" name="TextBox 23"/>
          <p:cNvSpPr txBox="1">
            <a:spLocks noChangeArrowheads="1"/>
          </p:cNvSpPr>
          <p:nvPr/>
        </p:nvSpPr>
        <p:spPr bwMode="auto">
          <a:xfrm>
            <a:off x="6429375" y="3857625"/>
            <a:ext cx="1963738" cy="784225"/>
          </a:xfrm>
          <a:prstGeom prst="rect">
            <a:avLst/>
          </a:prstGeom>
          <a:noFill/>
          <a:ln w="9525">
            <a:noFill/>
            <a:miter lim="800000"/>
            <a:headEnd/>
            <a:tailEnd/>
          </a:ln>
        </p:spPr>
        <p:txBody>
          <a:bodyPr>
            <a:spAutoFit/>
          </a:bodyPr>
          <a:lstStyle/>
          <a:p>
            <a:pPr algn="r" eaLnBrk="0" hangingPunct="0"/>
            <a:r>
              <a:rPr lang="en-US" sz="1500">
                <a:solidFill>
                  <a:srgbClr val="990000"/>
                </a:solidFill>
                <a:latin typeface="Times New Roman" pitchFamily="18" charset="0"/>
              </a:rPr>
              <a:t>Most written</a:t>
            </a:r>
          </a:p>
          <a:p>
            <a:pPr algn="r" eaLnBrk="0" hangingPunct="0"/>
            <a:r>
              <a:rPr lang="en-GB" sz="1500">
                <a:solidFill>
                  <a:srgbClr val="990000"/>
                </a:solidFill>
                <a:latin typeface="Times New Roman" pitchFamily="18" charset="0"/>
              </a:rPr>
              <a:t>Academic language</a:t>
            </a:r>
          </a:p>
          <a:p>
            <a:pPr algn="r" eaLnBrk="0" hangingPunct="0"/>
            <a:r>
              <a:rPr lang="en-GB" sz="1500">
                <a:solidFill>
                  <a:srgbClr val="990000"/>
                </a:solidFill>
                <a:latin typeface="Times New Roman" pitchFamily="18" charset="0"/>
              </a:rPr>
              <a:t>FORMAL</a:t>
            </a:r>
            <a:endParaRPr lang="en-US" sz="1500">
              <a:solidFill>
                <a:srgbClr val="990000"/>
              </a:solidFill>
              <a:latin typeface="Times New Roman" pitchFamily="18" charset="0"/>
            </a:endParaRPr>
          </a:p>
        </p:txBody>
      </p:sp>
      <p:sp>
        <p:nvSpPr>
          <p:cNvPr id="13319" name="TextBox 23"/>
          <p:cNvSpPr txBox="1">
            <a:spLocks noChangeArrowheads="1"/>
          </p:cNvSpPr>
          <p:nvPr/>
        </p:nvSpPr>
        <p:spPr bwMode="auto">
          <a:xfrm>
            <a:off x="2987675" y="3857625"/>
            <a:ext cx="3097213" cy="1477963"/>
          </a:xfrm>
          <a:prstGeom prst="rect">
            <a:avLst/>
          </a:prstGeom>
          <a:noFill/>
          <a:ln w="9525">
            <a:noFill/>
            <a:miter lim="800000"/>
            <a:headEnd/>
            <a:tailEnd/>
          </a:ln>
        </p:spPr>
        <p:txBody>
          <a:bodyPr>
            <a:spAutoFit/>
          </a:bodyPr>
          <a:lstStyle/>
          <a:p>
            <a:pPr eaLnBrk="0" hangingPunct="0"/>
            <a:r>
              <a:rPr lang="en-US" sz="1500">
                <a:solidFill>
                  <a:srgbClr val="990000"/>
                </a:solidFill>
                <a:latin typeface="Times New Roman" pitchFamily="18" charset="0"/>
              </a:rPr>
              <a:t>Spoken texts written down/written texts spoken aloud</a:t>
            </a:r>
          </a:p>
          <a:p>
            <a:pPr eaLnBrk="0" hangingPunct="0"/>
            <a:endParaRPr lang="en-US" sz="1500">
              <a:solidFill>
                <a:srgbClr val="990000"/>
              </a:solidFill>
              <a:latin typeface="Times New Roman" pitchFamily="18" charset="0"/>
            </a:endParaRPr>
          </a:p>
          <a:p>
            <a:pPr eaLnBrk="0" hangingPunct="0"/>
            <a:r>
              <a:rPr lang="en-US" sz="1500">
                <a:solidFill>
                  <a:srgbClr val="990000"/>
                </a:solidFill>
                <a:latin typeface="Times New Roman" pitchFamily="18" charset="0"/>
              </a:rPr>
              <a:t>Rehearsed talk</a:t>
            </a:r>
          </a:p>
          <a:p>
            <a:pPr eaLnBrk="0" hangingPunct="0"/>
            <a:endParaRPr lang="en-US" sz="1500">
              <a:solidFill>
                <a:srgbClr val="990000"/>
              </a:solidFill>
              <a:latin typeface="Times New Roman" pitchFamily="18" charset="0"/>
            </a:endParaRPr>
          </a:p>
          <a:p>
            <a:pPr eaLnBrk="0" hangingPunct="0"/>
            <a:r>
              <a:rPr lang="en-US" sz="1500">
                <a:solidFill>
                  <a:srgbClr val="990000"/>
                </a:solidFill>
                <a:latin typeface="Times New Roman" pitchFamily="18" charset="0"/>
              </a:rPr>
              <a:t>Talk as performance</a:t>
            </a:r>
          </a:p>
        </p:txBody>
      </p:sp>
      <p:sp>
        <p:nvSpPr>
          <p:cNvPr id="13320" name="TextBox 23"/>
          <p:cNvSpPr txBox="1">
            <a:spLocks noChangeArrowheads="1"/>
          </p:cNvSpPr>
          <p:nvPr/>
        </p:nvSpPr>
        <p:spPr bwMode="auto">
          <a:xfrm>
            <a:off x="5219700" y="3249613"/>
            <a:ext cx="2233613" cy="430212"/>
          </a:xfrm>
          <a:prstGeom prst="rect">
            <a:avLst/>
          </a:prstGeom>
          <a:noFill/>
          <a:ln w="9525">
            <a:noFill/>
            <a:miter lim="800000"/>
            <a:headEnd/>
            <a:tailEnd/>
          </a:ln>
        </p:spPr>
        <p:txBody>
          <a:bodyPr>
            <a:spAutoFit/>
          </a:bodyPr>
          <a:lstStyle/>
          <a:p>
            <a:pPr eaLnBrk="0" hangingPunct="0"/>
            <a:endParaRPr lang="en-US" sz="220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2843213" y="5013325"/>
            <a:ext cx="5976937" cy="1647825"/>
          </a:xfrm>
          <a:prstGeom prst="rect">
            <a:avLst/>
          </a:prstGeom>
          <a:noFill/>
          <a:ln w="9525">
            <a:noFill/>
            <a:miter lim="800000"/>
            <a:headEnd/>
            <a:tailEnd/>
          </a:ln>
        </p:spPr>
        <p:txBody>
          <a:bodyPr>
            <a:spAutoFit/>
          </a:bodyPr>
          <a:lstStyle/>
          <a:p>
            <a:pPr>
              <a:spcBef>
                <a:spcPct val="50000"/>
              </a:spcBef>
            </a:pPr>
            <a:r>
              <a:rPr lang="en-GB" i="1">
                <a:latin typeface="Bodoni" pitchFamily="18" charset="0"/>
              </a:rPr>
              <a:t>“Simply expecting students to be able to produce a variety of genres will not guarantee that it will happen. Such an approach privileges those students who are already familiar with educational discourses from outside school”</a:t>
            </a:r>
          </a:p>
          <a:p>
            <a:pPr>
              <a:spcBef>
                <a:spcPct val="50000"/>
              </a:spcBef>
            </a:pPr>
            <a:r>
              <a:rPr lang="en-GB" sz="1000" i="1">
                <a:latin typeface="Bodoni" pitchFamily="18" charset="0"/>
              </a:rPr>
              <a:t>J. Polias, Supporting ESL Students with written and Visual Texts Across the Curriculum</a:t>
            </a:r>
          </a:p>
          <a:p>
            <a:pPr>
              <a:spcBef>
                <a:spcPct val="50000"/>
              </a:spcBef>
            </a:pPr>
            <a:endParaRPr lang="en-GB" sz="1000" i="1">
              <a:latin typeface="Bodoni" pitchFamily="18" charset="0"/>
            </a:endParaRPr>
          </a:p>
        </p:txBody>
      </p:sp>
      <p:pic>
        <p:nvPicPr>
          <p:cNvPr id="2051" name="Picture 9"/>
          <p:cNvPicPr>
            <a:picLocks noChangeAspect="1" noChangeArrowheads="1"/>
          </p:cNvPicPr>
          <p:nvPr/>
        </p:nvPicPr>
        <p:blipFill>
          <a:blip r:embed="rId3" cstate="print"/>
          <a:srcRect l="10625" t="47981" r="16731" b="44614"/>
          <a:stretch>
            <a:fillRect/>
          </a:stretch>
        </p:blipFill>
        <p:spPr bwMode="auto">
          <a:xfrm>
            <a:off x="611188" y="1431925"/>
            <a:ext cx="6408737" cy="522288"/>
          </a:xfrm>
          <a:prstGeom prst="rect">
            <a:avLst/>
          </a:prstGeom>
          <a:noFill/>
          <a:ln w="9525">
            <a:noFill/>
            <a:miter lim="800000"/>
            <a:headEnd/>
            <a:tailEnd/>
          </a:ln>
        </p:spPr>
      </p:pic>
      <p:pic>
        <p:nvPicPr>
          <p:cNvPr id="2052" name="Picture 10"/>
          <p:cNvPicPr>
            <a:picLocks noChangeAspect="1" noChangeArrowheads="1"/>
          </p:cNvPicPr>
          <p:nvPr/>
        </p:nvPicPr>
        <p:blipFill>
          <a:blip r:embed="rId4" cstate="print"/>
          <a:srcRect l="10638" t="48837" r="61015" b="45378"/>
          <a:stretch>
            <a:fillRect/>
          </a:stretch>
        </p:blipFill>
        <p:spPr bwMode="auto">
          <a:xfrm>
            <a:off x="539750" y="1865313"/>
            <a:ext cx="2808288" cy="458787"/>
          </a:xfrm>
          <a:prstGeom prst="rect">
            <a:avLst/>
          </a:prstGeom>
          <a:noFill/>
          <a:ln w="9525">
            <a:noFill/>
            <a:miter lim="800000"/>
            <a:headEnd/>
            <a:tailEnd/>
          </a:ln>
        </p:spPr>
      </p:pic>
      <p:sp>
        <p:nvSpPr>
          <p:cNvPr id="2053" name="Rectangle 11"/>
          <p:cNvSpPr>
            <a:spLocks noChangeArrowheads="1"/>
          </p:cNvSpPr>
          <p:nvPr/>
        </p:nvSpPr>
        <p:spPr bwMode="auto">
          <a:xfrm>
            <a:off x="684213" y="1052513"/>
            <a:ext cx="4986337" cy="369887"/>
          </a:xfrm>
          <a:prstGeom prst="rect">
            <a:avLst/>
          </a:prstGeom>
          <a:noFill/>
          <a:ln w="9525">
            <a:noFill/>
            <a:miter lim="800000"/>
            <a:headEnd/>
            <a:tailEnd/>
          </a:ln>
        </p:spPr>
        <p:txBody>
          <a:bodyPr wrap="none" anchor="ctr">
            <a:spAutoFit/>
          </a:bodyPr>
          <a:lstStyle/>
          <a:p>
            <a:r>
              <a:rPr lang="en-GB" b="1" i="1" u="sng">
                <a:latin typeface="Verdana" pitchFamily="34" charset="0"/>
              </a:rPr>
              <a:t>Informative text. </a:t>
            </a:r>
            <a:r>
              <a:rPr lang="en-GB" i="1" u="sng">
                <a:latin typeface="Verdana" pitchFamily="34" charset="0"/>
              </a:rPr>
              <a:t>The Mexican Tortilla.</a:t>
            </a:r>
            <a:r>
              <a:rPr lang="en-GB">
                <a:latin typeface="Verdana" pitchFamily="34" charset="0"/>
              </a:rPr>
              <a:t> </a:t>
            </a:r>
          </a:p>
        </p:txBody>
      </p:sp>
      <p:sp>
        <p:nvSpPr>
          <p:cNvPr id="2054" name="Rectangle 12"/>
          <p:cNvSpPr>
            <a:spLocks noChangeArrowheads="1"/>
          </p:cNvSpPr>
          <p:nvPr/>
        </p:nvSpPr>
        <p:spPr bwMode="auto">
          <a:xfrm>
            <a:off x="684213" y="2563813"/>
            <a:ext cx="5991225" cy="369887"/>
          </a:xfrm>
          <a:prstGeom prst="rect">
            <a:avLst/>
          </a:prstGeom>
          <a:noFill/>
          <a:ln w="9525">
            <a:noFill/>
            <a:miter lim="800000"/>
            <a:headEnd/>
            <a:tailEnd/>
          </a:ln>
        </p:spPr>
        <p:txBody>
          <a:bodyPr wrap="none" anchor="ctr">
            <a:spAutoFit/>
          </a:bodyPr>
          <a:lstStyle/>
          <a:p>
            <a:r>
              <a:rPr lang="en-GB" b="1" i="1" u="sng">
                <a:latin typeface="Verdana" pitchFamily="34" charset="0"/>
              </a:rPr>
              <a:t>Recipe. </a:t>
            </a:r>
            <a:r>
              <a:rPr lang="en-GB" i="1" u="sng">
                <a:latin typeface="Verdana" pitchFamily="34" charset="0"/>
              </a:rPr>
              <a:t>How to marinate Chicken, Mexican Style</a:t>
            </a:r>
            <a:r>
              <a:rPr lang="en-GB">
                <a:latin typeface="Verdana" pitchFamily="34" charset="0"/>
              </a:rPr>
              <a:t> </a:t>
            </a:r>
          </a:p>
        </p:txBody>
      </p:sp>
      <p:pic>
        <p:nvPicPr>
          <p:cNvPr id="2055" name="Picture 13"/>
          <p:cNvPicPr>
            <a:picLocks noChangeAspect="1" noChangeArrowheads="1"/>
          </p:cNvPicPr>
          <p:nvPr/>
        </p:nvPicPr>
        <p:blipFill>
          <a:blip r:embed="rId5" cstate="print">
            <a:clrChange>
              <a:clrFrom>
                <a:srgbClr val="FFFFFF"/>
              </a:clrFrom>
              <a:clrTo>
                <a:srgbClr val="FFFFFF">
                  <a:alpha val="0"/>
                </a:srgbClr>
              </a:clrTo>
            </a:clrChange>
          </a:blip>
          <a:srcRect l="10944" t="47435" r="37222" b="45262"/>
          <a:stretch>
            <a:fillRect/>
          </a:stretch>
        </p:blipFill>
        <p:spPr bwMode="auto">
          <a:xfrm>
            <a:off x="684213" y="2925763"/>
            <a:ext cx="5256212" cy="592137"/>
          </a:xfrm>
          <a:prstGeom prst="rect">
            <a:avLst/>
          </a:prstGeom>
          <a:noFill/>
          <a:ln w="9525">
            <a:noFill/>
            <a:miter lim="800000"/>
            <a:headEnd/>
            <a:tailEnd/>
          </a:ln>
        </p:spPr>
      </p:pic>
      <p:pic>
        <p:nvPicPr>
          <p:cNvPr id="2056" name="Picture 14"/>
          <p:cNvPicPr>
            <a:picLocks noChangeAspect="1" noChangeArrowheads="1"/>
          </p:cNvPicPr>
          <p:nvPr/>
        </p:nvPicPr>
        <p:blipFill>
          <a:blip r:embed="rId6" cstate="print">
            <a:clrChange>
              <a:clrFrom>
                <a:srgbClr val="FFFFFF"/>
              </a:clrFrom>
              <a:clrTo>
                <a:srgbClr val="FFFFFF">
                  <a:alpha val="0"/>
                </a:srgbClr>
              </a:clrTo>
            </a:clrChange>
          </a:blip>
          <a:srcRect l="11224" t="48048" r="39166" b="44629"/>
          <a:stretch>
            <a:fillRect/>
          </a:stretch>
        </p:blipFill>
        <p:spPr bwMode="auto">
          <a:xfrm>
            <a:off x="685800" y="3357563"/>
            <a:ext cx="5399088" cy="636587"/>
          </a:xfrm>
          <a:prstGeom prst="rect">
            <a:avLst/>
          </a:prstGeom>
          <a:noFill/>
          <a:ln w="9525">
            <a:noFill/>
            <a:miter lim="800000"/>
            <a:headEnd/>
            <a:tailEnd/>
          </a:ln>
        </p:spPr>
      </p:pic>
      <p:pic>
        <p:nvPicPr>
          <p:cNvPr id="2057" name="Picture 16"/>
          <p:cNvPicPr>
            <a:picLocks noChangeAspect="1" noChangeArrowheads="1"/>
          </p:cNvPicPr>
          <p:nvPr/>
        </p:nvPicPr>
        <p:blipFill>
          <a:blip r:embed="rId7" cstate="print">
            <a:clrChange>
              <a:clrFrom>
                <a:srgbClr val="FFFFFF"/>
              </a:clrFrom>
              <a:clrTo>
                <a:srgbClr val="FFFFFF">
                  <a:alpha val="0"/>
                </a:srgbClr>
              </a:clrTo>
            </a:clrChange>
          </a:blip>
          <a:srcRect l="11224" t="48730" r="52748" b="44612"/>
          <a:stretch>
            <a:fillRect/>
          </a:stretch>
        </p:blipFill>
        <p:spPr bwMode="auto">
          <a:xfrm>
            <a:off x="684213" y="4221163"/>
            <a:ext cx="4392612" cy="649287"/>
          </a:xfrm>
          <a:prstGeom prst="rect">
            <a:avLst/>
          </a:prstGeom>
          <a:noFill/>
          <a:ln w="9525">
            <a:noFill/>
            <a:miter lim="800000"/>
            <a:headEnd/>
            <a:tailEnd/>
          </a:ln>
        </p:spPr>
      </p:pic>
      <p:pic>
        <p:nvPicPr>
          <p:cNvPr id="2058" name="Picture 17"/>
          <p:cNvPicPr>
            <a:picLocks noChangeAspect="1" noChangeArrowheads="1"/>
          </p:cNvPicPr>
          <p:nvPr/>
        </p:nvPicPr>
        <p:blipFill>
          <a:blip r:embed="rId8" cstate="print">
            <a:clrChange>
              <a:clrFrom>
                <a:srgbClr val="FFFFFF"/>
              </a:clrFrom>
              <a:clrTo>
                <a:srgbClr val="FFFFFF">
                  <a:alpha val="0"/>
                </a:srgbClr>
              </a:clrTo>
            </a:clrChange>
          </a:blip>
          <a:srcRect l="10625" t="47981" r="38580" b="46111"/>
          <a:stretch>
            <a:fillRect/>
          </a:stretch>
        </p:blipFill>
        <p:spPr bwMode="auto">
          <a:xfrm>
            <a:off x="611188" y="3716338"/>
            <a:ext cx="6192837" cy="5762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hillies"/>
          <p:cNvPicPr>
            <a:picLocks noChangeAspect="1" noChangeArrowheads="1"/>
          </p:cNvPicPr>
          <p:nvPr/>
        </p:nvPicPr>
        <p:blipFill>
          <a:blip r:embed="rId3" cstate="print"/>
          <a:srcRect l="5312"/>
          <a:stretch>
            <a:fillRect/>
          </a:stretch>
        </p:blipFill>
        <p:spPr bwMode="auto">
          <a:xfrm>
            <a:off x="3132138" y="3716338"/>
            <a:ext cx="2574925" cy="2881312"/>
          </a:xfrm>
          <a:prstGeom prst="rect">
            <a:avLst/>
          </a:prstGeom>
          <a:noFill/>
          <a:ln w="9525">
            <a:noFill/>
            <a:miter lim="800000"/>
            <a:headEnd/>
            <a:tailEnd/>
          </a:ln>
        </p:spPr>
      </p:pic>
      <p:pic>
        <p:nvPicPr>
          <p:cNvPr id="3075" name="Picture 11" descr="MexicoMap3x3"/>
          <p:cNvPicPr>
            <a:picLocks noChangeAspect="1" noChangeArrowheads="1"/>
          </p:cNvPicPr>
          <p:nvPr/>
        </p:nvPicPr>
        <p:blipFill>
          <a:blip r:embed="rId4" cstate="print"/>
          <a:srcRect l="50848" r="12030" b="56619"/>
          <a:stretch>
            <a:fillRect/>
          </a:stretch>
        </p:blipFill>
        <p:spPr bwMode="auto">
          <a:xfrm>
            <a:off x="6011863" y="3284538"/>
            <a:ext cx="2881312" cy="2559050"/>
          </a:xfrm>
          <a:prstGeom prst="rect">
            <a:avLst/>
          </a:prstGeom>
          <a:noFill/>
          <a:ln w="9525">
            <a:noFill/>
            <a:miter lim="800000"/>
            <a:headEnd/>
            <a:tailEnd/>
          </a:ln>
        </p:spPr>
      </p:pic>
      <p:sp>
        <p:nvSpPr>
          <p:cNvPr id="3076" name="Text Box 14"/>
          <p:cNvSpPr txBox="1">
            <a:spLocks noChangeArrowheads="1"/>
          </p:cNvSpPr>
          <p:nvPr/>
        </p:nvSpPr>
        <p:spPr bwMode="auto">
          <a:xfrm>
            <a:off x="684213" y="836613"/>
            <a:ext cx="6983412" cy="2185987"/>
          </a:xfrm>
          <a:prstGeom prst="rect">
            <a:avLst/>
          </a:prstGeom>
          <a:noFill/>
          <a:ln w="9525">
            <a:noFill/>
            <a:miter lim="800000"/>
            <a:headEnd/>
            <a:tailEnd/>
          </a:ln>
        </p:spPr>
        <p:txBody>
          <a:bodyPr>
            <a:spAutoFit/>
          </a:bodyPr>
          <a:lstStyle/>
          <a:p>
            <a:r>
              <a:rPr lang="en-GB" sz="1700" b="1">
                <a:latin typeface="Verdana" pitchFamily="34" charset="0"/>
              </a:rPr>
              <a:t>Cooking Objective</a:t>
            </a:r>
          </a:p>
          <a:p>
            <a:pPr>
              <a:buFontTx/>
              <a:buChar char="•"/>
            </a:pPr>
            <a:r>
              <a:rPr lang="en-GB" sz="1700">
                <a:latin typeface="Verdana" pitchFamily="34" charset="0"/>
              </a:rPr>
              <a:t>To develop an understanding of a new kind of world cuisine and the cooking methods they use. </a:t>
            </a:r>
          </a:p>
          <a:p>
            <a:endParaRPr lang="en-GB" sz="1700">
              <a:latin typeface="Verdana" pitchFamily="34" charset="0"/>
            </a:endParaRPr>
          </a:p>
          <a:p>
            <a:r>
              <a:rPr lang="en-GB" sz="1700" b="1">
                <a:latin typeface="Verdana" pitchFamily="34" charset="0"/>
              </a:rPr>
              <a:t>Literacy Objectives</a:t>
            </a:r>
          </a:p>
          <a:p>
            <a:pPr>
              <a:buFontTx/>
              <a:buChar char="•"/>
            </a:pPr>
            <a:r>
              <a:rPr lang="en-GB" sz="1700">
                <a:latin typeface="Verdana" pitchFamily="34" charset="0"/>
              </a:rPr>
              <a:t>To develop ability to write recipes</a:t>
            </a:r>
          </a:p>
          <a:p>
            <a:pPr>
              <a:buFontTx/>
              <a:buChar char="•"/>
            </a:pPr>
            <a:r>
              <a:rPr lang="en-GB" sz="1700">
                <a:latin typeface="Verdana" pitchFamily="34" charset="0"/>
              </a:rPr>
              <a:t>To develop ability to write informative texts, like those that    appear in recipe books. </a:t>
            </a:r>
          </a:p>
        </p:txBody>
      </p:sp>
      <p:sp>
        <p:nvSpPr>
          <p:cNvPr id="4111" name="Text Box 15"/>
          <p:cNvSpPr txBox="1">
            <a:spLocks noChangeArrowheads="1"/>
          </p:cNvSpPr>
          <p:nvPr/>
        </p:nvSpPr>
        <p:spPr bwMode="auto">
          <a:xfrm>
            <a:off x="179388" y="188913"/>
            <a:ext cx="5761037" cy="354012"/>
          </a:xfrm>
          <a:prstGeom prst="rect">
            <a:avLst/>
          </a:prstGeom>
          <a:noFill/>
          <a:ln w="9525">
            <a:noFill/>
            <a:miter lim="800000"/>
            <a:headEnd/>
            <a:tailEnd/>
          </a:ln>
          <a:effectLst/>
        </p:spPr>
        <p:txBody>
          <a:bodyPr>
            <a:spAutoFit/>
          </a:bodyPr>
          <a:lstStyle/>
          <a:p>
            <a:pPr>
              <a:spcBef>
                <a:spcPct val="50000"/>
              </a:spcBef>
              <a:defRPr/>
            </a:pPr>
            <a:r>
              <a:rPr lang="en-GB" sz="1600" b="1" dirty="0">
                <a:solidFill>
                  <a:schemeClr val="accent2">
                    <a:lumMod val="75000"/>
                  </a:schemeClr>
                </a:solidFill>
                <a:latin typeface="Verdana" pitchFamily="34" charset="0"/>
                <a:ea typeface="Verdana" pitchFamily="34" charset="0"/>
                <a:cs typeface="Verdana" pitchFamily="34" charset="0"/>
              </a:rPr>
              <a:t>Making</a:t>
            </a:r>
            <a:r>
              <a:rPr lang="en-GB" sz="1700" b="1" dirty="0">
                <a:solidFill>
                  <a:schemeClr val="accent2">
                    <a:lumMod val="75000"/>
                  </a:schemeClr>
                </a:solidFill>
                <a:latin typeface="Verdana" pitchFamily="34" charset="0"/>
                <a:ea typeface="Verdana" pitchFamily="34" charset="0"/>
                <a:cs typeface="Verdana" pitchFamily="34" charset="0"/>
              </a:rPr>
              <a:t> a decision to have literacy objectives</a:t>
            </a:r>
            <a:r>
              <a:rPr lang="en-GB" sz="1700" dirty="0">
                <a:solidFill>
                  <a:schemeClr val="accent2">
                    <a:lumMod val="75000"/>
                  </a:schemeClr>
                </a:solidFill>
                <a:latin typeface="Verdana" pitchFamily="34" charset="0"/>
                <a:ea typeface="Verdana" pitchFamily="34" charset="0"/>
                <a:cs typeface="Verdana"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1" name="Text Box 15"/>
          <p:cNvSpPr txBox="1">
            <a:spLocks noChangeArrowheads="1"/>
          </p:cNvSpPr>
          <p:nvPr/>
        </p:nvSpPr>
        <p:spPr bwMode="auto">
          <a:xfrm>
            <a:off x="179388" y="188913"/>
            <a:ext cx="5761037" cy="584775"/>
          </a:xfrm>
          <a:prstGeom prst="rect">
            <a:avLst/>
          </a:prstGeom>
          <a:noFill/>
          <a:ln w="9525">
            <a:noFill/>
            <a:miter lim="800000"/>
            <a:headEnd/>
            <a:tailEnd/>
          </a:ln>
          <a:effectLst/>
        </p:spPr>
        <p:txBody>
          <a:bodyPr>
            <a:spAutoFit/>
          </a:bodyPr>
          <a:lstStyle/>
          <a:p>
            <a:pPr>
              <a:spcBef>
                <a:spcPct val="50000"/>
              </a:spcBef>
              <a:defRPr/>
            </a:pPr>
            <a:r>
              <a:rPr lang="en-GB" sz="1600" b="1" dirty="0">
                <a:solidFill>
                  <a:schemeClr val="accent2">
                    <a:lumMod val="75000"/>
                  </a:schemeClr>
                </a:solidFill>
                <a:latin typeface="Verdana" pitchFamily="34" charset="0"/>
                <a:ea typeface="Verdana" pitchFamily="34" charset="0"/>
                <a:cs typeface="Verdana" pitchFamily="34" charset="0"/>
              </a:rPr>
              <a:t>Using a Teaching and Learning Cycle to help planning</a:t>
            </a:r>
            <a:endParaRPr lang="en-GB" sz="1700" dirty="0">
              <a:solidFill>
                <a:schemeClr val="accent2">
                  <a:lumMod val="75000"/>
                </a:schemeClr>
              </a:solidFill>
              <a:latin typeface="Verdana" pitchFamily="34" charset="0"/>
              <a:ea typeface="Verdana" pitchFamily="34" charset="0"/>
              <a:cs typeface="Verdana" pitchFamily="34" charset="0"/>
            </a:endParaRPr>
          </a:p>
        </p:txBody>
      </p:sp>
      <p:pic>
        <p:nvPicPr>
          <p:cNvPr id="6" name="Picture 5" descr="scan00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930908" y="952500"/>
            <a:ext cx="5282184"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an20001"/>
          <p:cNvPicPr>
            <a:picLocks noChangeAspect="1" noChangeArrowheads="1"/>
          </p:cNvPicPr>
          <p:nvPr/>
        </p:nvPicPr>
        <p:blipFill>
          <a:blip r:embed="rId3" cstate="email">
            <a:lum bright="-12000" contrast="-24000"/>
            <a:extLst>
              <a:ext uri="{28A0092B-C50C-407E-A947-70E740481C1C}">
                <a14:useLocalDpi xmlns:a14="http://schemas.microsoft.com/office/drawing/2010/main"/>
              </a:ext>
            </a:extLst>
          </a:blip>
          <a:srcRect/>
          <a:stretch>
            <a:fillRect/>
          </a:stretch>
        </p:blipFill>
        <p:spPr bwMode="auto">
          <a:xfrm>
            <a:off x="900113" y="1484313"/>
            <a:ext cx="3400425" cy="3211512"/>
          </a:xfrm>
          <a:prstGeom prst="rect">
            <a:avLst/>
          </a:prstGeom>
          <a:noFill/>
          <a:ln w="9525">
            <a:noFill/>
            <a:miter lim="800000"/>
            <a:headEnd/>
            <a:tailEnd/>
          </a:ln>
        </p:spPr>
      </p:pic>
      <p:pic>
        <p:nvPicPr>
          <p:cNvPr id="4099" name="Picture 6" descr="scan20001"/>
          <p:cNvPicPr>
            <a:picLocks noChangeAspect="1" noChangeArrowheads="1"/>
          </p:cNvPicPr>
          <p:nvPr/>
        </p:nvPicPr>
        <p:blipFill>
          <a:blip r:embed="rId4" cstate="email">
            <a:lum contrast="-42000"/>
            <a:extLst>
              <a:ext uri="{28A0092B-C50C-407E-A947-70E740481C1C}">
                <a14:useLocalDpi xmlns:a14="http://schemas.microsoft.com/office/drawing/2010/main"/>
              </a:ext>
            </a:extLst>
          </a:blip>
          <a:srcRect/>
          <a:stretch>
            <a:fillRect/>
          </a:stretch>
        </p:blipFill>
        <p:spPr bwMode="auto">
          <a:xfrm>
            <a:off x="5003800" y="2133600"/>
            <a:ext cx="3433763" cy="3281363"/>
          </a:xfrm>
          <a:prstGeom prst="rect">
            <a:avLst/>
          </a:prstGeom>
          <a:noFill/>
          <a:ln w="9525">
            <a:noFill/>
            <a:miter lim="800000"/>
            <a:headEnd/>
            <a:tailEnd/>
          </a:ln>
        </p:spPr>
      </p:pic>
      <p:sp>
        <p:nvSpPr>
          <p:cNvPr id="4100" name="Text Box 10"/>
          <p:cNvSpPr txBox="1">
            <a:spLocks noChangeArrowheads="1"/>
          </p:cNvSpPr>
          <p:nvPr/>
        </p:nvSpPr>
        <p:spPr bwMode="auto">
          <a:xfrm>
            <a:off x="179388" y="115888"/>
            <a:ext cx="5761037" cy="1077912"/>
          </a:xfrm>
          <a:prstGeom prst="rect">
            <a:avLst/>
          </a:prstGeom>
          <a:noFill/>
          <a:ln w="9525">
            <a:noFill/>
            <a:miter lim="800000"/>
            <a:headEnd/>
            <a:tailEnd/>
          </a:ln>
        </p:spPr>
        <p:txBody>
          <a:bodyPr>
            <a:spAutoFit/>
          </a:bodyPr>
          <a:lstStyle/>
          <a:p>
            <a:pPr>
              <a:spcBef>
                <a:spcPct val="50000"/>
              </a:spcBef>
            </a:pPr>
            <a:r>
              <a:rPr lang="en-GB" sz="1600" b="1">
                <a:solidFill>
                  <a:srgbClr val="002060"/>
                </a:solidFill>
                <a:latin typeface="Verdana" pitchFamily="34" charset="0"/>
              </a:rPr>
              <a:t>Stage 1.</a:t>
            </a:r>
            <a:r>
              <a:rPr lang="en-GB" sz="1600">
                <a:solidFill>
                  <a:srgbClr val="002060"/>
                </a:solidFill>
                <a:latin typeface="Verdana" pitchFamily="34" charset="0"/>
              </a:rPr>
              <a:t> Reading and </a:t>
            </a:r>
            <a:r>
              <a:rPr lang="en-GB" sz="1600" b="1">
                <a:solidFill>
                  <a:srgbClr val="002060"/>
                </a:solidFill>
                <a:latin typeface="Verdana" pitchFamily="34" charset="0"/>
              </a:rPr>
              <a:t>deconstructing</a:t>
            </a:r>
            <a:r>
              <a:rPr lang="en-GB" sz="1600">
                <a:solidFill>
                  <a:srgbClr val="002060"/>
                </a:solidFill>
                <a:latin typeface="Verdana" pitchFamily="34" charset="0"/>
              </a:rPr>
              <a:t> exemplar texts, thus making students aware of the nuances of writing in certain genders, the rules they must conform to. </a:t>
            </a:r>
          </a:p>
        </p:txBody>
      </p:sp>
      <p:sp>
        <p:nvSpPr>
          <p:cNvPr id="4101" name="Line 12"/>
          <p:cNvSpPr>
            <a:spLocks noChangeShapeType="1"/>
          </p:cNvSpPr>
          <p:nvPr/>
        </p:nvSpPr>
        <p:spPr bwMode="auto">
          <a:xfrm flipH="1">
            <a:off x="7667625" y="1557338"/>
            <a:ext cx="288925" cy="647700"/>
          </a:xfrm>
          <a:prstGeom prst="line">
            <a:avLst/>
          </a:prstGeom>
          <a:noFill/>
          <a:ln w="9525">
            <a:solidFill>
              <a:srgbClr val="CC3300"/>
            </a:solidFill>
            <a:round/>
            <a:headEnd/>
            <a:tailEnd type="triangle" w="med" len="med"/>
          </a:ln>
        </p:spPr>
        <p:txBody>
          <a:bodyPr/>
          <a:lstStyle/>
          <a:p>
            <a:endParaRPr lang="en-GB"/>
          </a:p>
        </p:txBody>
      </p:sp>
      <p:sp>
        <p:nvSpPr>
          <p:cNvPr id="4102" name="Line 13"/>
          <p:cNvSpPr>
            <a:spLocks noChangeShapeType="1"/>
          </p:cNvSpPr>
          <p:nvPr/>
        </p:nvSpPr>
        <p:spPr bwMode="auto">
          <a:xfrm flipH="1">
            <a:off x="6877050" y="1557338"/>
            <a:ext cx="1079500" cy="1223962"/>
          </a:xfrm>
          <a:prstGeom prst="line">
            <a:avLst/>
          </a:prstGeom>
          <a:noFill/>
          <a:ln w="9525">
            <a:solidFill>
              <a:srgbClr val="CC3300"/>
            </a:solidFill>
            <a:round/>
            <a:headEnd/>
            <a:tailEnd type="triangle" w="med" len="med"/>
          </a:ln>
        </p:spPr>
        <p:txBody>
          <a:bodyPr/>
          <a:lstStyle/>
          <a:p>
            <a:endParaRPr lang="en-GB"/>
          </a:p>
        </p:txBody>
      </p:sp>
      <p:sp>
        <p:nvSpPr>
          <p:cNvPr id="4103" name="Line 14"/>
          <p:cNvSpPr>
            <a:spLocks noChangeShapeType="1"/>
          </p:cNvSpPr>
          <p:nvPr/>
        </p:nvSpPr>
        <p:spPr bwMode="auto">
          <a:xfrm flipH="1">
            <a:off x="5940425" y="1557338"/>
            <a:ext cx="2016125" cy="647700"/>
          </a:xfrm>
          <a:prstGeom prst="line">
            <a:avLst/>
          </a:prstGeom>
          <a:noFill/>
          <a:ln w="9525">
            <a:solidFill>
              <a:srgbClr val="CC3300"/>
            </a:solidFill>
            <a:round/>
            <a:headEnd/>
            <a:tailEnd type="triangle" w="med" len="med"/>
          </a:ln>
        </p:spPr>
        <p:txBody>
          <a:bodyPr/>
          <a:lstStyle/>
          <a:p>
            <a:endParaRPr lang="en-GB"/>
          </a:p>
        </p:txBody>
      </p:sp>
      <p:sp>
        <p:nvSpPr>
          <p:cNvPr id="4104" name="Text Box 15"/>
          <p:cNvSpPr txBox="1">
            <a:spLocks noChangeArrowheads="1"/>
          </p:cNvSpPr>
          <p:nvPr/>
        </p:nvSpPr>
        <p:spPr bwMode="auto">
          <a:xfrm>
            <a:off x="7308850" y="476250"/>
            <a:ext cx="1728788" cy="954088"/>
          </a:xfrm>
          <a:prstGeom prst="rect">
            <a:avLst/>
          </a:prstGeom>
          <a:noFill/>
          <a:ln w="9525">
            <a:noFill/>
            <a:miter lim="800000"/>
            <a:headEnd/>
            <a:tailEnd/>
          </a:ln>
        </p:spPr>
        <p:txBody>
          <a:bodyPr>
            <a:spAutoFit/>
          </a:bodyPr>
          <a:lstStyle/>
          <a:p>
            <a:pPr>
              <a:spcBef>
                <a:spcPct val="50000"/>
              </a:spcBef>
            </a:pPr>
            <a:r>
              <a:rPr lang="en-GB" sz="1400">
                <a:solidFill>
                  <a:srgbClr val="CC3300"/>
                </a:solidFill>
                <a:latin typeface="Verdana" pitchFamily="34" charset="0"/>
              </a:rPr>
              <a:t>The word </a:t>
            </a:r>
            <a:r>
              <a:rPr lang="en-GB" sz="1400" b="1">
                <a:solidFill>
                  <a:srgbClr val="CC3300"/>
                </a:solidFill>
                <a:latin typeface="Verdana" pitchFamily="34" charset="0"/>
              </a:rPr>
              <a:t>you</a:t>
            </a:r>
            <a:r>
              <a:rPr lang="en-GB" sz="1400">
                <a:solidFill>
                  <a:srgbClr val="CC3300"/>
                </a:solidFill>
                <a:latin typeface="Verdana" pitchFamily="34" charset="0"/>
              </a:rPr>
              <a:t> is not used, the reader is bossed about</a:t>
            </a:r>
          </a:p>
        </p:txBody>
      </p:sp>
      <p:sp>
        <p:nvSpPr>
          <p:cNvPr id="4105" name="Line 16"/>
          <p:cNvSpPr>
            <a:spLocks noChangeShapeType="1"/>
          </p:cNvSpPr>
          <p:nvPr/>
        </p:nvSpPr>
        <p:spPr bwMode="auto">
          <a:xfrm flipV="1">
            <a:off x="5292725" y="4365625"/>
            <a:ext cx="358775" cy="1584325"/>
          </a:xfrm>
          <a:prstGeom prst="line">
            <a:avLst/>
          </a:prstGeom>
          <a:noFill/>
          <a:ln w="9525">
            <a:solidFill>
              <a:srgbClr val="CC3300"/>
            </a:solidFill>
            <a:round/>
            <a:headEnd/>
            <a:tailEnd type="triangle" w="med" len="med"/>
          </a:ln>
        </p:spPr>
        <p:txBody>
          <a:bodyPr/>
          <a:lstStyle/>
          <a:p>
            <a:endParaRPr lang="en-GB"/>
          </a:p>
        </p:txBody>
      </p:sp>
      <p:sp>
        <p:nvSpPr>
          <p:cNvPr id="4106" name="Text Box 17"/>
          <p:cNvSpPr txBox="1">
            <a:spLocks noChangeArrowheads="1"/>
          </p:cNvSpPr>
          <p:nvPr/>
        </p:nvSpPr>
        <p:spPr bwMode="auto">
          <a:xfrm>
            <a:off x="4140200" y="5949950"/>
            <a:ext cx="2592388" cy="738188"/>
          </a:xfrm>
          <a:prstGeom prst="rect">
            <a:avLst/>
          </a:prstGeom>
          <a:noFill/>
          <a:ln w="9525">
            <a:noFill/>
            <a:miter lim="800000"/>
            <a:headEnd/>
            <a:tailEnd/>
          </a:ln>
        </p:spPr>
        <p:txBody>
          <a:bodyPr>
            <a:spAutoFit/>
          </a:bodyPr>
          <a:lstStyle/>
          <a:p>
            <a:pPr>
              <a:spcBef>
                <a:spcPct val="50000"/>
              </a:spcBef>
            </a:pPr>
            <a:r>
              <a:rPr lang="en-GB" sz="1400">
                <a:solidFill>
                  <a:srgbClr val="CC3300"/>
                </a:solidFill>
                <a:latin typeface="Verdana" pitchFamily="34" charset="0"/>
              </a:rPr>
              <a:t>The recipe is ordered using </a:t>
            </a:r>
            <a:r>
              <a:rPr lang="en-GB" sz="1400" b="1">
                <a:solidFill>
                  <a:srgbClr val="CC3300"/>
                </a:solidFill>
                <a:latin typeface="Verdana" pitchFamily="34" charset="0"/>
              </a:rPr>
              <a:t>numbers</a:t>
            </a:r>
            <a:r>
              <a:rPr lang="en-GB" sz="1400">
                <a:solidFill>
                  <a:srgbClr val="CC3300"/>
                </a:solidFill>
                <a:latin typeface="Verdana" pitchFamily="34" charset="0"/>
              </a:rPr>
              <a:t>, not time connectives</a:t>
            </a:r>
          </a:p>
        </p:txBody>
      </p:sp>
      <p:sp>
        <p:nvSpPr>
          <p:cNvPr id="4107" name="Line 18"/>
          <p:cNvSpPr>
            <a:spLocks noChangeShapeType="1"/>
          </p:cNvSpPr>
          <p:nvPr/>
        </p:nvSpPr>
        <p:spPr bwMode="auto">
          <a:xfrm flipV="1">
            <a:off x="684213" y="4221163"/>
            <a:ext cx="719137" cy="936625"/>
          </a:xfrm>
          <a:prstGeom prst="line">
            <a:avLst/>
          </a:prstGeom>
          <a:noFill/>
          <a:ln w="9525">
            <a:solidFill>
              <a:srgbClr val="CC3300"/>
            </a:solidFill>
            <a:round/>
            <a:headEnd/>
            <a:tailEnd type="triangle" w="med" len="med"/>
          </a:ln>
        </p:spPr>
        <p:txBody>
          <a:bodyPr/>
          <a:lstStyle/>
          <a:p>
            <a:endParaRPr lang="en-GB"/>
          </a:p>
        </p:txBody>
      </p:sp>
      <p:sp>
        <p:nvSpPr>
          <p:cNvPr id="4108" name="Text Box 19"/>
          <p:cNvSpPr txBox="1">
            <a:spLocks noChangeArrowheads="1"/>
          </p:cNvSpPr>
          <p:nvPr/>
        </p:nvSpPr>
        <p:spPr bwMode="auto">
          <a:xfrm>
            <a:off x="179388" y="5229225"/>
            <a:ext cx="1800225" cy="523875"/>
          </a:xfrm>
          <a:prstGeom prst="rect">
            <a:avLst/>
          </a:prstGeom>
          <a:noFill/>
          <a:ln w="9525">
            <a:noFill/>
            <a:miter lim="800000"/>
            <a:headEnd/>
            <a:tailEnd/>
          </a:ln>
        </p:spPr>
        <p:txBody>
          <a:bodyPr>
            <a:spAutoFit/>
          </a:bodyPr>
          <a:lstStyle/>
          <a:p>
            <a:pPr>
              <a:spcBef>
                <a:spcPct val="50000"/>
              </a:spcBef>
            </a:pPr>
            <a:r>
              <a:rPr lang="en-GB" sz="1400">
                <a:solidFill>
                  <a:srgbClr val="CC3300"/>
                </a:solidFill>
                <a:latin typeface="Verdana" pitchFamily="34" charset="0"/>
              </a:rPr>
              <a:t>No personal opinions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79388" y="115888"/>
            <a:ext cx="5761037" cy="338137"/>
          </a:xfrm>
          <a:prstGeom prst="rect">
            <a:avLst/>
          </a:prstGeom>
          <a:noFill/>
          <a:ln w="9525">
            <a:noFill/>
            <a:miter lim="800000"/>
            <a:headEnd/>
            <a:tailEnd/>
          </a:ln>
        </p:spPr>
        <p:txBody>
          <a:bodyPr>
            <a:spAutoFit/>
          </a:bodyPr>
          <a:lstStyle/>
          <a:p>
            <a:pPr>
              <a:spcBef>
                <a:spcPct val="50000"/>
              </a:spcBef>
            </a:pPr>
            <a:r>
              <a:rPr lang="en-GB" sz="1600" b="1" dirty="0">
                <a:solidFill>
                  <a:srgbClr val="002060"/>
                </a:solidFill>
                <a:latin typeface="Verdana" pitchFamily="34" charset="0"/>
              </a:rPr>
              <a:t>Stage 2.</a:t>
            </a:r>
            <a:r>
              <a:rPr lang="en-GB" sz="1600" dirty="0">
                <a:solidFill>
                  <a:srgbClr val="002060"/>
                </a:solidFill>
                <a:latin typeface="Verdana" pitchFamily="34" charset="0"/>
              </a:rPr>
              <a:t> </a:t>
            </a:r>
            <a:r>
              <a:rPr lang="en-GB" sz="1600" b="1" dirty="0">
                <a:solidFill>
                  <a:srgbClr val="002060"/>
                </a:solidFill>
                <a:latin typeface="Verdana" pitchFamily="34" charset="0"/>
              </a:rPr>
              <a:t>Focussed listening/Joint Construction</a:t>
            </a:r>
          </a:p>
        </p:txBody>
      </p:sp>
      <p:grpSp>
        <p:nvGrpSpPr>
          <p:cNvPr id="5123" name="Group 16"/>
          <p:cNvGrpSpPr>
            <a:grpSpLocks/>
          </p:cNvGrpSpPr>
          <p:nvPr/>
        </p:nvGrpSpPr>
        <p:grpSpPr bwMode="auto">
          <a:xfrm>
            <a:off x="6011863" y="3113088"/>
            <a:ext cx="2897187" cy="3744912"/>
            <a:chOff x="3662" y="1661"/>
            <a:chExt cx="1825" cy="2359"/>
          </a:xfrm>
        </p:grpSpPr>
        <p:pic>
          <p:nvPicPr>
            <p:cNvPr id="5130" name="Picture 8" descr="istockphoto_3526052-blank-clipboard"/>
            <p:cNvPicPr>
              <a:picLocks noChangeAspect="1" noChangeArrowheads="1"/>
            </p:cNvPicPr>
            <p:nvPr/>
          </p:nvPicPr>
          <p:blipFill>
            <a:blip r:embed="rId3" cstate="print"/>
            <a:srcRect/>
            <a:stretch>
              <a:fillRect/>
            </a:stretch>
          </p:blipFill>
          <p:spPr bwMode="auto">
            <a:xfrm>
              <a:off x="3662" y="1661"/>
              <a:ext cx="1825" cy="2359"/>
            </a:xfrm>
            <a:prstGeom prst="rect">
              <a:avLst/>
            </a:prstGeom>
            <a:noFill/>
            <a:ln w="9525">
              <a:noFill/>
              <a:miter lim="800000"/>
              <a:headEnd/>
              <a:tailEnd/>
            </a:ln>
          </p:spPr>
        </p:pic>
        <p:pic>
          <p:nvPicPr>
            <p:cNvPr id="5131" name="Picture 9"/>
            <p:cNvPicPr>
              <a:picLocks noChangeAspect="1" noChangeArrowheads="1"/>
            </p:cNvPicPr>
            <p:nvPr/>
          </p:nvPicPr>
          <p:blipFill>
            <a:blip r:embed="rId4" cstate="print"/>
            <a:srcRect l="28645" t="16434" r="28529" b="15837"/>
            <a:stretch>
              <a:fillRect/>
            </a:stretch>
          </p:blipFill>
          <p:spPr bwMode="auto">
            <a:xfrm>
              <a:off x="4014" y="2251"/>
              <a:ext cx="1111" cy="1406"/>
            </a:xfrm>
            <a:prstGeom prst="rect">
              <a:avLst/>
            </a:prstGeom>
            <a:noFill/>
            <a:ln w="9525">
              <a:noFill/>
              <a:miter lim="800000"/>
              <a:headEnd/>
              <a:tailEnd/>
            </a:ln>
          </p:spPr>
        </p:pic>
      </p:grpSp>
      <p:grpSp>
        <p:nvGrpSpPr>
          <p:cNvPr id="5124" name="Group 17"/>
          <p:cNvGrpSpPr>
            <a:grpSpLocks/>
          </p:cNvGrpSpPr>
          <p:nvPr/>
        </p:nvGrpSpPr>
        <p:grpSpPr bwMode="auto">
          <a:xfrm>
            <a:off x="323850" y="765175"/>
            <a:ext cx="4457700" cy="3097213"/>
            <a:chOff x="340" y="890"/>
            <a:chExt cx="2808" cy="1951"/>
          </a:xfrm>
        </p:grpSpPr>
        <p:pic>
          <p:nvPicPr>
            <p:cNvPr id="5127" name="Picture 11" descr="day-dreaming"/>
            <p:cNvPicPr>
              <a:picLocks noChangeAspect="1" noChangeArrowheads="1"/>
            </p:cNvPicPr>
            <p:nvPr/>
          </p:nvPicPr>
          <p:blipFill>
            <a:blip r:embed="rId5" cstate="print">
              <a:lum contrast="18000"/>
            </a:blip>
            <a:srcRect/>
            <a:stretch>
              <a:fillRect/>
            </a:stretch>
          </p:blipFill>
          <p:spPr bwMode="auto">
            <a:xfrm>
              <a:off x="340" y="890"/>
              <a:ext cx="1200" cy="1920"/>
            </a:xfrm>
            <a:prstGeom prst="rect">
              <a:avLst/>
            </a:prstGeom>
            <a:noFill/>
            <a:ln w="9525">
              <a:noFill/>
              <a:miter lim="800000"/>
              <a:headEnd/>
              <a:tailEnd/>
            </a:ln>
          </p:spPr>
        </p:pic>
        <p:pic>
          <p:nvPicPr>
            <p:cNvPr id="5128" name="Picture 13" descr="slavick110100013"/>
            <p:cNvPicPr>
              <a:picLocks noChangeAspect="1" noChangeArrowheads="1"/>
            </p:cNvPicPr>
            <p:nvPr/>
          </p:nvPicPr>
          <p:blipFill>
            <a:blip r:embed="rId6" cstate="print">
              <a:lum contrast="24000"/>
              <a:grayscl/>
            </a:blip>
            <a:srcRect/>
            <a:stretch>
              <a:fillRect/>
            </a:stretch>
          </p:blipFill>
          <p:spPr bwMode="auto">
            <a:xfrm>
              <a:off x="1927" y="1026"/>
              <a:ext cx="1221" cy="1815"/>
            </a:xfrm>
            <a:prstGeom prst="rect">
              <a:avLst/>
            </a:prstGeom>
            <a:noFill/>
            <a:ln w="9525">
              <a:noFill/>
              <a:miter lim="800000"/>
              <a:headEnd/>
              <a:tailEnd/>
            </a:ln>
          </p:spPr>
        </p:pic>
        <p:sp>
          <p:nvSpPr>
            <p:cNvPr id="5129" name="AutoShape 14"/>
            <p:cNvSpPr>
              <a:spLocks noChangeArrowheads="1"/>
            </p:cNvSpPr>
            <p:nvPr/>
          </p:nvSpPr>
          <p:spPr bwMode="auto">
            <a:xfrm>
              <a:off x="1701" y="1752"/>
              <a:ext cx="226" cy="363"/>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grpSp>
      <p:sp>
        <p:nvSpPr>
          <p:cNvPr id="5125" name="Rectangle 18"/>
          <p:cNvSpPr>
            <a:spLocks noChangeArrowheads="1"/>
          </p:cNvSpPr>
          <p:nvPr/>
        </p:nvSpPr>
        <p:spPr bwMode="auto">
          <a:xfrm>
            <a:off x="6300788" y="1125538"/>
            <a:ext cx="2555875" cy="1570037"/>
          </a:xfrm>
          <a:prstGeom prst="rect">
            <a:avLst/>
          </a:prstGeom>
          <a:noFill/>
          <a:ln w="9525">
            <a:noFill/>
            <a:miter lim="800000"/>
            <a:headEnd/>
            <a:tailEnd/>
          </a:ln>
        </p:spPr>
        <p:txBody>
          <a:bodyPr>
            <a:spAutoFit/>
          </a:bodyPr>
          <a:lstStyle/>
          <a:p>
            <a:pPr>
              <a:spcBef>
                <a:spcPct val="50000"/>
              </a:spcBef>
            </a:pPr>
            <a:r>
              <a:rPr lang="en-GB" sz="1600">
                <a:latin typeface="Verdana" pitchFamily="34" charset="0"/>
              </a:rPr>
              <a:t>Each student was given a clipboard and a sheet on which to write notes, that they would later use to construct their texts. </a:t>
            </a:r>
          </a:p>
        </p:txBody>
      </p:sp>
      <p:sp>
        <p:nvSpPr>
          <p:cNvPr id="5126" name="Text Box 19"/>
          <p:cNvSpPr txBox="1">
            <a:spLocks noChangeArrowheads="1"/>
          </p:cNvSpPr>
          <p:nvPr/>
        </p:nvSpPr>
        <p:spPr bwMode="auto">
          <a:xfrm>
            <a:off x="179388" y="4437063"/>
            <a:ext cx="4249737" cy="830262"/>
          </a:xfrm>
          <a:prstGeom prst="rect">
            <a:avLst/>
          </a:prstGeom>
          <a:noFill/>
          <a:ln w="9525">
            <a:noFill/>
            <a:miter lim="800000"/>
            <a:headEnd/>
            <a:tailEnd/>
          </a:ln>
        </p:spPr>
        <p:txBody>
          <a:bodyPr>
            <a:spAutoFit/>
          </a:bodyPr>
          <a:lstStyle/>
          <a:p>
            <a:pPr>
              <a:spcBef>
                <a:spcPct val="50000"/>
              </a:spcBef>
            </a:pPr>
            <a:r>
              <a:rPr lang="en-GB" sz="1600">
                <a:latin typeface="Verdana" pitchFamily="34" charset="0"/>
              </a:rPr>
              <a:t>Stopping the daydreaming by giving the students a focus during demonstrations.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4"/>
          <p:cNvGrpSpPr>
            <a:grpSpLocks/>
          </p:cNvGrpSpPr>
          <p:nvPr/>
        </p:nvGrpSpPr>
        <p:grpSpPr bwMode="auto">
          <a:xfrm>
            <a:off x="2771775" y="1052513"/>
            <a:ext cx="3600450" cy="4392612"/>
            <a:chOff x="3662" y="1661"/>
            <a:chExt cx="1825" cy="2359"/>
          </a:xfrm>
        </p:grpSpPr>
        <p:pic>
          <p:nvPicPr>
            <p:cNvPr id="6153" name="Picture 5" descr="istockphoto_3526052-blank-clipboard"/>
            <p:cNvPicPr>
              <a:picLocks noChangeAspect="1" noChangeArrowheads="1"/>
            </p:cNvPicPr>
            <p:nvPr/>
          </p:nvPicPr>
          <p:blipFill>
            <a:blip r:embed="rId3" cstate="print"/>
            <a:srcRect/>
            <a:stretch>
              <a:fillRect/>
            </a:stretch>
          </p:blipFill>
          <p:spPr bwMode="auto">
            <a:xfrm>
              <a:off x="3662" y="1661"/>
              <a:ext cx="1825" cy="2359"/>
            </a:xfrm>
            <a:prstGeom prst="rect">
              <a:avLst/>
            </a:prstGeom>
            <a:noFill/>
            <a:ln w="9525">
              <a:noFill/>
              <a:miter lim="800000"/>
              <a:headEnd/>
              <a:tailEnd/>
            </a:ln>
          </p:spPr>
        </p:pic>
        <p:pic>
          <p:nvPicPr>
            <p:cNvPr id="6154" name="Picture 6"/>
            <p:cNvPicPr>
              <a:picLocks noChangeAspect="1" noChangeArrowheads="1"/>
            </p:cNvPicPr>
            <p:nvPr/>
          </p:nvPicPr>
          <p:blipFill>
            <a:blip r:embed="rId4" cstate="print"/>
            <a:srcRect l="28645" t="16434" r="28529" b="15837"/>
            <a:stretch>
              <a:fillRect/>
            </a:stretch>
          </p:blipFill>
          <p:spPr bwMode="auto">
            <a:xfrm>
              <a:off x="4014" y="2251"/>
              <a:ext cx="1111" cy="1406"/>
            </a:xfrm>
            <a:prstGeom prst="rect">
              <a:avLst/>
            </a:prstGeom>
            <a:noFill/>
            <a:ln w="9525">
              <a:noFill/>
              <a:miter lim="800000"/>
              <a:headEnd/>
              <a:tailEnd/>
            </a:ln>
          </p:spPr>
        </p:pic>
      </p:grpSp>
      <p:sp>
        <p:nvSpPr>
          <p:cNvPr id="6147" name="Line 8"/>
          <p:cNvSpPr>
            <a:spLocks noChangeShapeType="1"/>
          </p:cNvSpPr>
          <p:nvPr/>
        </p:nvSpPr>
        <p:spPr bwMode="auto">
          <a:xfrm flipH="1">
            <a:off x="5867400" y="2492375"/>
            <a:ext cx="1152525" cy="215900"/>
          </a:xfrm>
          <a:prstGeom prst="line">
            <a:avLst/>
          </a:prstGeom>
          <a:noFill/>
          <a:ln w="9525">
            <a:solidFill>
              <a:schemeClr val="tx1"/>
            </a:solidFill>
            <a:round/>
            <a:headEnd/>
            <a:tailEnd type="triangle" w="med" len="med"/>
          </a:ln>
        </p:spPr>
        <p:txBody>
          <a:bodyPr/>
          <a:lstStyle/>
          <a:p>
            <a:endParaRPr lang="en-GB"/>
          </a:p>
        </p:txBody>
      </p:sp>
      <p:sp>
        <p:nvSpPr>
          <p:cNvPr id="6148" name="Line 9"/>
          <p:cNvSpPr>
            <a:spLocks noChangeShapeType="1"/>
          </p:cNvSpPr>
          <p:nvPr/>
        </p:nvSpPr>
        <p:spPr bwMode="auto">
          <a:xfrm>
            <a:off x="2339975" y="1484313"/>
            <a:ext cx="1079500" cy="649287"/>
          </a:xfrm>
          <a:prstGeom prst="line">
            <a:avLst/>
          </a:prstGeom>
          <a:noFill/>
          <a:ln w="9525">
            <a:solidFill>
              <a:schemeClr val="tx1"/>
            </a:solidFill>
            <a:round/>
            <a:headEnd/>
            <a:tailEnd type="triangle" w="med" len="med"/>
          </a:ln>
        </p:spPr>
        <p:txBody>
          <a:bodyPr/>
          <a:lstStyle/>
          <a:p>
            <a:endParaRPr lang="en-GB"/>
          </a:p>
        </p:txBody>
      </p:sp>
      <p:sp>
        <p:nvSpPr>
          <p:cNvPr id="6149" name="Line 10"/>
          <p:cNvSpPr>
            <a:spLocks noChangeShapeType="1"/>
          </p:cNvSpPr>
          <p:nvPr/>
        </p:nvSpPr>
        <p:spPr bwMode="auto">
          <a:xfrm flipV="1">
            <a:off x="2484438" y="4437063"/>
            <a:ext cx="935037" cy="576262"/>
          </a:xfrm>
          <a:prstGeom prst="line">
            <a:avLst/>
          </a:prstGeom>
          <a:noFill/>
          <a:ln w="9525">
            <a:solidFill>
              <a:schemeClr val="tx1"/>
            </a:solidFill>
            <a:round/>
            <a:headEnd/>
            <a:tailEnd type="triangle" w="med" len="med"/>
          </a:ln>
        </p:spPr>
        <p:txBody>
          <a:bodyPr/>
          <a:lstStyle/>
          <a:p>
            <a:endParaRPr lang="en-GB"/>
          </a:p>
        </p:txBody>
      </p:sp>
      <p:sp>
        <p:nvSpPr>
          <p:cNvPr id="6150" name="Text Box 11"/>
          <p:cNvSpPr txBox="1">
            <a:spLocks noChangeArrowheads="1"/>
          </p:cNvSpPr>
          <p:nvPr/>
        </p:nvSpPr>
        <p:spPr bwMode="auto">
          <a:xfrm>
            <a:off x="7092950" y="2060575"/>
            <a:ext cx="1871663" cy="1190625"/>
          </a:xfrm>
          <a:prstGeom prst="rect">
            <a:avLst/>
          </a:prstGeom>
          <a:noFill/>
          <a:ln w="9525">
            <a:noFill/>
            <a:miter lim="800000"/>
            <a:headEnd/>
            <a:tailEnd/>
          </a:ln>
        </p:spPr>
        <p:txBody>
          <a:bodyPr>
            <a:spAutoFit/>
          </a:bodyPr>
          <a:lstStyle/>
          <a:p>
            <a:pPr>
              <a:spcBef>
                <a:spcPct val="50000"/>
              </a:spcBef>
            </a:pPr>
            <a:r>
              <a:rPr lang="en-GB">
                <a:latin typeface="Verdana" pitchFamily="34" charset="0"/>
              </a:rPr>
              <a:t>Behaviour during demonstrations is better</a:t>
            </a:r>
          </a:p>
        </p:txBody>
      </p:sp>
      <p:sp>
        <p:nvSpPr>
          <p:cNvPr id="6151" name="Text Box 12"/>
          <p:cNvSpPr txBox="1">
            <a:spLocks noChangeArrowheads="1"/>
          </p:cNvSpPr>
          <p:nvPr/>
        </p:nvSpPr>
        <p:spPr bwMode="auto">
          <a:xfrm>
            <a:off x="684213" y="4508500"/>
            <a:ext cx="1727200" cy="1465263"/>
          </a:xfrm>
          <a:prstGeom prst="rect">
            <a:avLst/>
          </a:prstGeom>
          <a:noFill/>
          <a:ln w="9525">
            <a:noFill/>
            <a:miter lim="800000"/>
            <a:headEnd/>
            <a:tailEnd/>
          </a:ln>
        </p:spPr>
        <p:txBody>
          <a:bodyPr>
            <a:spAutoFit/>
          </a:bodyPr>
          <a:lstStyle/>
          <a:p>
            <a:pPr>
              <a:spcBef>
                <a:spcPct val="50000"/>
              </a:spcBef>
            </a:pPr>
            <a:r>
              <a:rPr lang="en-GB">
                <a:latin typeface="Verdana" pitchFamily="34" charset="0"/>
              </a:rPr>
              <a:t>Provides an opportunity for joint construction of language.</a:t>
            </a:r>
          </a:p>
        </p:txBody>
      </p:sp>
      <p:sp>
        <p:nvSpPr>
          <p:cNvPr id="6152" name="Text Box 13"/>
          <p:cNvSpPr txBox="1">
            <a:spLocks noChangeArrowheads="1"/>
          </p:cNvSpPr>
          <p:nvPr/>
        </p:nvSpPr>
        <p:spPr bwMode="auto">
          <a:xfrm>
            <a:off x="539750" y="333375"/>
            <a:ext cx="2303463" cy="1570038"/>
          </a:xfrm>
          <a:prstGeom prst="rect">
            <a:avLst/>
          </a:prstGeom>
          <a:noFill/>
          <a:ln w="9525">
            <a:noFill/>
            <a:miter lim="800000"/>
            <a:headEnd/>
            <a:tailEnd/>
          </a:ln>
        </p:spPr>
        <p:txBody>
          <a:bodyPr>
            <a:spAutoFit/>
          </a:bodyPr>
          <a:lstStyle/>
          <a:p>
            <a:pPr>
              <a:spcBef>
                <a:spcPct val="50000"/>
              </a:spcBef>
            </a:pPr>
            <a:r>
              <a:rPr lang="en-GB" sz="1600">
                <a:latin typeface="Verdana" pitchFamily="34" charset="0"/>
              </a:rPr>
              <a:t>Students find demonstrations more interesting as they now, much more active participants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17157</TotalTime>
  <Words>1436</Words>
  <Application>Microsoft Office PowerPoint</Application>
  <PresentationFormat>On-screen Show (4:3)</PresentationFormat>
  <Paragraphs>142</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Bodoni</vt:lpstr>
      <vt:lpstr>Calibri</vt:lpstr>
      <vt:lpstr>Inkpen Chords</vt:lpstr>
      <vt:lpstr>Times New Roman</vt:lpstr>
      <vt:lpstr>Verdana</vt:lpstr>
      <vt:lpstr>Wingdings 3</vt:lpstr>
      <vt:lpstr>Default Design</vt:lpstr>
      <vt:lpstr>PowerPoint Presentation</vt:lpstr>
      <vt:lpstr>Why bother with Language Across the Curriculum?</vt:lpstr>
      <vt:lpstr>How can Structured Talk activities help to develop pupils’ language and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Spaghetti alla Puttanesca</vt:lpstr>
      <vt:lpstr>Fast Finger First: Scanning</vt:lpstr>
      <vt:lpstr>What strategies did I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George Mitchell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e.goldman</dc:creator>
  <cp:lastModifiedBy>Julie Wickens</cp:lastModifiedBy>
  <cp:revision>157</cp:revision>
  <dcterms:created xsi:type="dcterms:W3CDTF">2011-03-21T15:50:10Z</dcterms:created>
  <dcterms:modified xsi:type="dcterms:W3CDTF">2023-10-10T12:08:10Z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2023-10-10T12:07:59Z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0c581374-4f55-4423-b488-b51501bf88f3</vt:lpwstr>
  </property>
  <property fmtid="{D5CDD505-2E9C-101B-9397-08002B2CF9AE}" pid="8" name="MSIP_Label_2b28a9a6-133a-4796-ad7d-6b90f7583680_ContentBits">
    <vt:lpwstr>2</vt:lpwstr>
  </property>
  <property fmtid="{D5CDD505-2E9C-101B-9397-08002B2CF9AE}" pid="9" name="ClassificationContentMarkingFooterLocations">
    <vt:lpwstr>Default Design:3</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