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438" autoAdjust="0"/>
  </p:normalViewPr>
  <p:slideViewPr>
    <p:cSldViewPr>
      <p:cViewPr varScale="1">
        <p:scale>
          <a:sx n="30" d="100"/>
          <a:sy n="30" d="100"/>
        </p:scale>
        <p:origin x="2320"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D7F902-D16C-4521-ADAD-BD1602B39AC9}" type="datetimeFigureOut">
              <a:rPr lang="en-GB" smtClean="0"/>
              <a:t>04/10/2023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52CC3-C02C-4916-8DBC-AA8DC7E5AA21}" type="slidenum">
              <a:rPr lang="en-GB" smtClean="0"/>
              <a:t>‹#›</a:t>
            </a:fld>
            <a:endParaRPr lang="en-GB"/>
          </a:p>
        </p:txBody>
      </p:sp>
    </p:spTree>
    <p:extLst>
      <p:ext uri="{BB962C8B-B14F-4D97-AF65-F5344CB8AC3E}">
        <p14:creationId xmlns:p14="http://schemas.microsoft.com/office/powerpoint/2010/main" val="171359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489299D-3052-43D2-82C0-90C093FD663B}" type="slidenum">
              <a:rPr lang="en-US" altLang="en-US">
                <a:solidFill>
                  <a:prstClr val="black"/>
                </a:solidFill>
                <a:ea typeface="MS PGothic" pitchFamily="34" charset="-128"/>
              </a:rPr>
              <a:pPr eaLnBrk="1" hangingPunct="1">
                <a:spcBef>
                  <a:spcPct val="0"/>
                </a:spcBef>
              </a:pPr>
              <a:t>1</a:t>
            </a:fld>
            <a:endParaRPr lang="en-US" altLang="en-US">
              <a:solidFill>
                <a:prstClr val="black"/>
              </a:solidFill>
              <a:ea typeface="MS PGothic" pitchFamily="34" charset="-128"/>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GB" altLang="en-US" dirty="0">
                <a:ea typeface="MS PGothic" pitchFamily="34" charset="-128"/>
              </a:rPr>
              <a:t>A resource which can be used with complete beginners and more advanced learners.  Some</a:t>
            </a:r>
            <a:r>
              <a:rPr lang="en-GB" altLang="en-US" baseline="0" dirty="0">
                <a:ea typeface="MS PGothic" pitchFamily="34" charset="-128"/>
              </a:rPr>
              <a:t> activities are more suitable for younger learners, some for older, but most are suitable for any age.</a:t>
            </a:r>
          </a:p>
          <a:p>
            <a:pPr eaLnBrk="1" hangingPunct="1"/>
            <a:r>
              <a:rPr lang="en-GB" altLang="en-US" dirty="0">
                <a:ea typeface="MS PGothic" pitchFamily="34" charset="-128"/>
              </a:rPr>
              <a:t>Can be used by a TA as a programme to help new arrivals learn English.  Best with a small group / pair of pupils rather than just one child.  If the school has only one child who</a:t>
            </a:r>
            <a:r>
              <a:rPr lang="en-GB" altLang="en-US" baseline="0" dirty="0">
                <a:ea typeface="MS PGothic" pitchFamily="34" charset="-128"/>
              </a:rPr>
              <a:t> requires EAL support</a:t>
            </a:r>
            <a:r>
              <a:rPr lang="en-GB" altLang="en-US" dirty="0">
                <a:ea typeface="MS PGothic" pitchFamily="34" charset="-128"/>
              </a:rPr>
              <a:t>, choose another child to work with who would benefit from some extra language input</a:t>
            </a:r>
            <a:r>
              <a:rPr lang="en-GB" altLang="en-US" baseline="0" dirty="0">
                <a:ea typeface="MS PGothic" pitchFamily="34" charset="-128"/>
              </a:rPr>
              <a:t> </a:t>
            </a:r>
            <a:r>
              <a:rPr lang="en-GB" altLang="en-US" dirty="0">
                <a:ea typeface="MS PGothic" pitchFamily="34" charset="-128"/>
              </a:rPr>
              <a:t>(i.e. a child who needs</a:t>
            </a:r>
            <a:r>
              <a:rPr lang="en-GB" altLang="en-US" baseline="0" dirty="0">
                <a:ea typeface="MS PGothic" pitchFamily="34" charset="-128"/>
              </a:rPr>
              <a:t> to develop their speaking and listening skills/ social skills/ confidence).</a:t>
            </a:r>
            <a:endParaRPr lang="en-US" altLang="en-US" dirty="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p:spPr>
        <p:txBody>
          <a:bodyPr/>
          <a:lstStyle/>
          <a:p>
            <a:pPr eaLnBrk="1" hangingPunct="1">
              <a:spcBef>
                <a:spcPct val="0"/>
              </a:spcBef>
            </a:pPr>
            <a:r>
              <a:rPr lang="en-GB" altLang="en-US" dirty="0">
                <a:latin typeface="+mn-lt"/>
                <a:ea typeface="MS PGothic" pitchFamily="34" charset="-128"/>
              </a:rPr>
              <a:t>Play as 2 teams.  One base board and 2 sets of cards, in 2 different colours.  Take turns to match card to correct face on board.  First team to get 4 in a line wins.  Children must read the card or say a sentence about the picture before placing card.   E.g. “He’s got a beard but no hair”</a:t>
            </a:r>
          </a:p>
          <a:p>
            <a:r>
              <a:rPr lang="en-GB" altLang="en-US" dirty="0">
                <a:latin typeface="+mn-lt"/>
                <a:ea typeface="MS PGothic" pitchFamily="34" charset="-128"/>
              </a:rPr>
              <a:t>For children who can’t read yet, use picture cards instead.</a:t>
            </a:r>
          </a:p>
        </p:txBody>
      </p:sp>
      <p:sp>
        <p:nvSpPr>
          <p:cNvPr id="10138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A83B048-2BCE-44FA-9470-0286AAD7FD7B}" type="slidenum">
              <a:rPr lang="en-GB" altLang="en-US">
                <a:solidFill>
                  <a:prstClr val="black"/>
                </a:solidFill>
                <a:ea typeface="MS PGothic" pitchFamily="34" charset="-128"/>
              </a:rPr>
              <a:pPr eaLnBrk="1" hangingPunct="1">
                <a:spcBef>
                  <a:spcPct val="0"/>
                </a:spcBef>
              </a:pPr>
              <a:t>10</a:t>
            </a:fld>
            <a:endParaRPr lang="en-GB" altLang="en-US">
              <a:solidFill>
                <a:prstClr val="black"/>
              </a:solidFill>
              <a:ea typeface="MS PGothic"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p:spPr>
        <p:txBody>
          <a:bodyPr/>
          <a:lstStyle/>
          <a:p>
            <a:r>
              <a:rPr lang="en-GB" altLang="en-US" dirty="0">
                <a:ea typeface="MS PGothic" pitchFamily="34" charset="-128"/>
              </a:rPr>
              <a:t>Harder version of Guess which – Work in 2 teams. Have a set of cards each, in different colours. Take turns to take and card and read the question.  If the answer is yes, place the card on the board.  If no, discard.  First team to get 4 in a line wins.</a:t>
            </a:r>
          </a:p>
        </p:txBody>
      </p:sp>
      <p:sp>
        <p:nvSpPr>
          <p:cNvPr id="10240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4444A69-559D-4A9A-8CD2-3835227BC13E}" type="slidenum">
              <a:rPr lang="en-GB" altLang="en-US">
                <a:solidFill>
                  <a:prstClr val="black"/>
                </a:solidFill>
                <a:ea typeface="MS PGothic" pitchFamily="34" charset="-128"/>
              </a:rPr>
              <a:pPr eaLnBrk="1" hangingPunct="1">
                <a:spcBef>
                  <a:spcPct val="0"/>
                </a:spcBef>
              </a:pPr>
              <a:t>11</a:t>
            </a:fld>
            <a:endParaRPr lang="en-GB" altLang="en-US">
              <a:solidFill>
                <a:prstClr val="black"/>
              </a:solidFill>
              <a:ea typeface="MS PGothic"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p:spPr>
        <p:txBody>
          <a:bodyPr/>
          <a:lstStyle/>
          <a:p>
            <a:r>
              <a:rPr lang="en-GB" altLang="en-US" dirty="0"/>
              <a:t>These are on the new version of Racing to English but there are some free examples on the </a:t>
            </a:r>
            <a:r>
              <a:rPr lang="en-GB" altLang="en-US" dirty="0" err="1"/>
              <a:t>moonfruit</a:t>
            </a:r>
            <a:r>
              <a:rPr lang="en-GB" altLang="en-US" dirty="0"/>
              <a:t> website:   racingtoenglish.moonfruit.com</a:t>
            </a:r>
          </a:p>
          <a:p>
            <a:endParaRPr lang="en-GB" altLang="en-US" dirty="0"/>
          </a:p>
          <a:p>
            <a:r>
              <a:rPr lang="en-GB" altLang="en-US" dirty="0"/>
              <a:t>Could be used to reinforce work going on in the classroom or in phonics groups.  Older children may not get general phonics teaching so these can be useful.  </a:t>
            </a:r>
          </a:p>
          <a:p>
            <a:r>
              <a:rPr lang="en-GB" altLang="en-US" dirty="0"/>
              <a:t>Important for phonics to be taught in context with lots of visual support.  Some EAL beginners find phonics very difficult and may find it easier, at least initially, to be taught whole words using visual support.</a:t>
            </a:r>
          </a:p>
        </p:txBody>
      </p:sp>
      <p:sp>
        <p:nvSpPr>
          <p:cNvPr id="10342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9D899D-B000-41ED-99C7-EF7853B9FF69}" type="slidenum">
              <a:rPr lang="en-GB" altLang="en-US">
                <a:solidFill>
                  <a:prstClr val="black"/>
                </a:solidFill>
              </a:rPr>
              <a:pPr eaLnBrk="1" hangingPunct="1">
                <a:spcBef>
                  <a:spcPct val="0"/>
                </a:spcBef>
              </a:pPr>
              <a:t>12</a:t>
            </a:fld>
            <a:endParaRPr lang="en-GB"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p:spPr>
        <p:txBody>
          <a:bodyPr/>
          <a:lstStyle/>
          <a:p>
            <a:r>
              <a:rPr lang="en-GB" altLang="en-US" dirty="0">
                <a:latin typeface="+mn-lt"/>
                <a:cs typeface="Arial" pitchFamily="34" charset="0"/>
              </a:rPr>
              <a:t>Use to support mathematical language.</a:t>
            </a:r>
            <a:r>
              <a:rPr lang="en-GB" altLang="en-US" baseline="0" dirty="0">
                <a:latin typeface="+mn-lt"/>
                <a:cs typeface="Arial" pitchFamily="34" charset="0"/>
              </a:rPr>
              <a:t> (</a:t>
            </a:r>
            <a:r>
              <a:rPr lang="en-GB" altLang="en-US" dirty="0">
                <a:latin typeface="+mn-lt"/>
                <a:cs typeface="Arial" pitchFamily="34" charset="0"/>
              </a:rPr>
              <a:t>Not for teaching mathematical methods</a:t>
            </a:r>
            <a:r>
              <a:rPr lang="en-GB" altLang="en-US" baseline="0" dirty="0">
                <a:latin typeface="+mn-lt"/>
                <a:cs typeface="Arial" pitchFamily="34" charset="0"/>
              </a:rPr>
              <a:t> - f</a:t>
            </a:r>
            <a:r>
              <a:rPr lang="en-GB" altLang="en-US" dirty="0">
                <a:latin typeface="+mn-lt"/>
                <a:cs typeface="Arial" pitchFamily="34" charset="0"/>
              </a:rPr>
              <a:t>or teaching maths vocabulary.) Lot of oral work rather than pencil &amp; paper maths.</a:t>
            </a:r>
          </a:p>
          <a:p>
            <a:endParaRPr lang="en-GB" altLang="en-US" dirty="0">
              <a:latin typeface="Arial" pitchFamily="34" charset="0"/>
              <a:cs typeface="Arial" pitchFamily="34" charset="0"/>
            </a:endParaRPr>
          </a:p>
        </p:txBody>
      </p:sp>
      <p:sp>
        <p:nvSpPr>
          <p:cNvPr id="10547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BDBC17F-2138-401F-AA5F-F2B0BB4CB324}" type="slidenum">
              <a:rPr lang="en-US" altLang="en-US">
                <a:solidFill>
                  <a:prstClr val="black"/>
                </a:solidFill>
                <a:latin typeface="Arial" pitchFamily="34" charset="0"/>
                <a:cs typeface="Arial" pitchFamily="34" charset="0"/>
              </a:rPr>
              <a:pPr eaLnBrk="1" hangingPunct="1">
                <a:spcBef>
                  <a:spcPct val="0"/>
                </a:spcBef>
              </a:pPr>
              <a:t>13</a:t>
            </a:fld>
            <a:endParaRPr lang="en-US" altLang="en-US">
              <a:solidFill>
                <a:prstClr val="black"/>
              </a:solidFill>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p:spPr>
        <p:txBody>
          <a:bodyPr/>
          <a:lstStyle/>
          <a:p>
            <a:r>
              <a:rPr lang="en-GB" altLang="en-US" dirty="0">
                <a:latin typeface="+mn-lt"/>
                <a:ea typeface="MS PGothic" pitchFamily="34" charset="-128"/>
              </a:rPr>
              <a:t>Question Track</a:t>
            </a:r>
            <a:r>
              <a:rPr lang="en-GB" altLang="en-US" baseline="0" dirty="0">
                <a:latin typeface="+mn-lt"/>
                <a:ea typeface="MS PGothic" pitchFamily="34" charset="-128"/>
              </a:rPr>
              <a:t> – </a:t>
            </a:r>
            <a:r>
              <a:rPr lang="en-GB" altLang="en-US" baseline="0" dirty="0" err="1">
                <a:latin typeface="+mn-lt"/>
                <a:ea typeface="MS PGothic" pitchFamily="34" charset="-128"/>
              </a:rPr>
              <a:t>Chn</a:t>
            </a:r>
            <a:r>
              <a:rPr lang="en-GB" altLang="en-US" baseline="0" dirty="0">
                <a:latin typeface="+mn-lt"/>
                <a:ea typeface="MS PGothic" pitchFamily="34" charset="-128"/>
              </a:rPr>
              <a:t> take turns to throw dice and move counter around track. After each move the child must ask the question in the square they have landed on. The child whose turn is next must answer the question before they can throw the dice.</a:t>
            </a:r>
            <a:endParaRPr lang="en-GB" altLang="en-US" dirty="0">
              <a:latin typeface="+mn-lt"/>
              <a:ea typeface="MS PGothic" pitchFamily="34" charset="-128"/>
            </a:endParaRPr>
          </a:p>
          <a:p>
            <a:r>
              <a:rPr lang="en-GB" altLang="en-US" dirty="0">
                <a:latin typeface="+mn-lt"/>
                <a:ea typeface="MS PGothic" pitchFamily="34" charset="-128"/>
              </a:rPr>
              <a:t> </a:t>
            </a:r>
          </a:p>
          <a:p>
            <a:r>
              <a:rPr lang="en-GB" altLang="en-US" dirty="0">
                <a:latin typeface="+mn-lt"/>
                <a:ea typeface="MS PGothic" pitchFamily="34" charset="-128"/>
              </a:rPr>
              <a:t>Spot the Difference -</a:t>
            </a:r>
            <a:r>
              <a:rPr lang="en-GB" altLang="en-US" baseline="0" dirty="0">
                <a:latin typeface="+mn-lt"/>
                <a:ea typeface="MS PGothic" pitchFamily="34" charset="-128"/>
              </a:rPr>
              <a:t> </a:t>
            </a:r>
            <a:r>
              <a:rPr lang="en-GB" altLang="en-US" dirty="0" err="1">
                <a:latin typeface="+mn-lt"/>
                <a:ea typeface="MS PGothic" pitchFamily="34" charset="-128"/>
              </a:rPr>
              <a:t>Chn</a:t>
            </a:r>
            <a:r>
              <a:rPr lang="en-GB" altLang="en-US" dirty="0">
                <a:latin typeface="+mn-lt"/>
                <a:ea typeface="MS PGothic" pitchFamily="34" charset="-128"/>
              </a:rPr>
              <a:t> discuss two pictures together OR do as a barrier game where each child has one of the pictures – they don’t show</a:t>
            </a:r>
            <a:r>
              <a:rPr lang="en-GB" altLang="en-US" baseline="0" dirty="0">
                <a:latin typeface="+mn-lt"/>
                <a:ea typeface="MS PGothic" pitchFamily="34" charset="-128"/>
              </a:rPr>
              <a:t> each other their picture but have to talk to each other to find out how their pictures differ</a:t>
            </a:r>
            <a:endParaRPr lang="en-GB" altLang="en-US" dirty="0">
              <a:latin typeface="+mn-lt"/>
              <a:ea typeface="MS PGothic" pitchFamily="34" charset="-128"/>
            </a:endParaRPr>
          </a:p>
          <a:p>
            <a:endParaRPr lang="en-GB" altLang="en-US" dirty="0">
              <a:latin typeface="+mn-lt"/>
              <a:ea typeface="MS PGothic" pitchFamily="34" charset="-128"/>
            </a:endParaRPr>
          </a:p>
          <a:p>
            <a:r>
              <a:rPr lang="en-GB" altLang="en-US" dirty="0">
                <a:latin typeface="+mn-lt"/>
                <a:ea typeface="MS PGothic" pitchFamily="34" charset="-128"/>
              </a:rPr>
              <a:t>Describe &amp; Draw -</a:t>
            </a:r>
            <a:r>
              <a:rPr lang="en-GB" altLang="en-US" baseline="0" dirty="0">
                <a:latin typeface="+mn-lt"/>
                <a:ea typeface="MS PGothic" pitchFamily="34" charset="-128"/>
              </a:rPr>
              <a:t> </a:t>
            </a:r>
            <a:r>
              <a:rPr lang="en-GB" altLang="en-US" dirty="0">
                <a:latin typeface="+mn-lt"/>
                <a:ea typeface="MS PGothic" pitchFamily="34" charset="-128"/>
              </a:rPr>
              <a:t>Child chooses</a:t>
            </a:r>
            <a:r>
              <a:rPr lang="en-GB" altLang="en-US" baseline="0" dirty="0">
                <a:latin typeface="+mn-lt"/>
                <a:ea typeface="MS PGothic" pitchFamily="34" charset="-128"/>
              </a:rPr>
              <a:t> one picture from the sheet and describes it to partner who draws it</a:t>
            </a:r>
            <a:endParaRPr lang="en-GB" altLang="en-US" dirty="0">
              <a:latin typeface="+mn-lt"/>
              <a:ea typeface="MS PGothic" pitchFamily="34" charset="-128"/>
            </a:endParaRPr>
          </a:p>
          <a:p>
            <a:endParaRPr lang="en-GB" altLang="en-US" dirty="0">
              <a:latin typeface="+mn-lt"/>
              <a:ea typeface="MS PGothic" pitchFamily="34" charset="-128"/>
            </a:endParaRPr>
          </a:p>
          <a:p>
            <a:r>
              <a:rPr lang="en-GB" altLang="en-US" dirty="0">
                <a:latin typeface="+mn-lt"/>
                <a:ea typeface="MS PGothic" pitchFamily="34" charset="-128"/>
              </a:rPr>
              <a:t>Story File</a:t>
            </a:r>
            <a:r>
              <a:rPr lang="en-GB" altLang="en-US" baseline="0" dirty="0">
                <a:latin typeface="+mn-lt"/>
                <a:ea typeface="MS PGothic" pitchFamily="34" charset="-128"/>
              </a:rPr>
              <a:t> </a:t>
            </a:r>
            <a:r>
              <a:rPr lang="en-GB" altLang="en-US" b="1" baseline="0" dirty="0">
                <a:latin typeface="+mn-lt"/>
                <a:ea typeface="MS PGothic" pitchFamily="34" charset="-128"/>
              </a:rPr>
              <a:t>– see e.g.:</a:t>
            </a:r>
          </a:p>
          <a:p>
            <a:pPr hangingPunct="0">
              <a:spcAft>
                <a:spcPts val="0"/>
              </a:spcAft>
            </a:pPr>
            <a:r>
              <a:rPr lang="en-GB" sz="1200" dirty="0">
                <a:effectLst/>
                <a:latin typeface="+mn-lt"/>
                <a:ea typeface="Times New Roman"/>
                <a:cs typeface="Times New Roman"/>
              </a:rPr>
              <a:t>Each story file consists of </a:t>
            </a:r>
            <a:endParaRPr lang="en-GB" sz="1200" dirty="0">
              <a:effectLst/>
              <a:latin typeface="+mn-lt"/>
              <a:ea typeface="Times New Roman"/>
            </a:endParaRPr>
          </a:p>
          <a:p>
            <a:pPr marL="342900" lvl="0" indent="-342900" hangingPunct="0">
              <a:spcAft>
                <a:spcPts val="0"/>
              </a:spcAft>
              <a:buFont typeface="Arial"/>
              <a:buChar char="*"/>
            </a:pPr>
            <a:r>
              <a:rPr lang="en-GB" sz="1200" dirty="0">
                <a:effectLst/>
                <a:latin typeface="+mn-lt"/>
                <a:ea typeface="Times New Roman"/>
                <a:cs typeface="Times New Roman"/>
              </a:rPr>
              <a:t>a true story written by a pupil/student</a:t>
            </a:r>
            <a:endParaRPr lang="en-GB" sz="1200" dirty="0">
              <a:effectLst/>
              <a:latin typeface="+mn-lt"/>
              <a:ea typeface="Times New Roman"/>
            </a:endParaRPr>
          </a:p>
          <a:p>
            <a:pPr marL="342900" lvl="0" indent="-342900" hangingPunct="0">
              <a:spcAft>
                <a:spcPts val="0"/>
              </a:spcAft>
              <a:buFont typeface="Arial"/>
              <a:buChar char="*"/>
            </a:pPr>
            <a:r>
              <a:rPr lang="en-GB" sz="1200" dirty="0">
                <a:effectLst/>
                <a:latin typeface="+mn-lt"/>
                <a:ea typeface="Times New Roman"/>
                <a:cs typeface="Times New Roman"/>
              </a:rPr>
              <a:t>a sequencing exercise/game </a:t>
            </a:r>
            <a:endParaRPr lang="en-GB" sz="1200" dirty="0">
              <a:effectLst/>
              <a:latin typeface="+mn-lt"/>
              <a:ea typeface="Times New Roman"/>
            </a:endParaRPr>
          </a:p>
          <a:p>
            <a:pPr marL="342900" lvl="0" indent="-342900" hangingPunct="0">
              <a:spcAft>
                <a:spcPts val="0"/>
              </a:spcAft>
              <a:buFont typeface="Arial"/>
              <a:buChar char="*"/>
            </a:pPr>
            <a:r>
              <a:rPr lang="en-GB" sz="1200" dirty="0">
                <a:effectLst/>
                <a:latin typeface="+mn-lt"/>
                <a:ea typeface="Times New Roman"/>
                <a:cs typeface="Times New Roman"/>
              </a:rPr>
              <a:t>a story sheet with a small copy of the story and set of questions/exercises on the story. </a:t>
            </a:r>
            <a:endParaRPr lang="en-GB" sz="1200" dirty="0">
              <a:effectLst/>
              <a:latin typeface="+mn-lt"/>
              <a:ea typeface="Times New Roman"/>
              <a:cs typeface="+mn-cs"/>
            </a:endParaRPr>
          </a:p>
          <a:p>
            <a:pPr marL="342900" lvl="0" indent="-342900" hangingPunct="0">
              <a:spcAft>
                <a:spcPts val="0"/>
              </a:spcAft>
              <a:buFont typeface="Arial"/>
              <a:buChar char="*"/>
            </a:pPr>
            <a:endParaRPr lang="en-GB" sz="1200" b="1" dirty="0">
              <a:effectLst/>
              <a:latin typeface="+mn-lt"/>
              <a:ea typeface="Times New Roman"/>
              <a:cs typeface="+mn-cs"/>
            </a:endParaRPr>
          </a:p>
          <a:p>
            <a:pPr marL="0" lvl="0" indent="0" hangingPunct="0">
              <a:spcAft>
                <a:spcPts val="0"/>
              </a:spcAft>
              <a:buFont typeface="Arial"/>
              <a:buNone/>
            </a:pPr>
            <a:r>
              <a:rPr lang="en-GB" sz="1200" b="0" dirty="0">
                <a:effectLst/>
                <a:latin typeface="+mn-lt"/>
                <a:ea typeface="Times New Roman"/>
                <a:cs typeface="Times New Roman"/>
              </a:rPr>
              <a:t>The sequencing game:</a:t>
            </a:r>
            <a:endParaRPr lang="en-GB" sz="1200" b="0" dirty="0">
              <a:effectLst/>
              <a:latin typeface="+mn-lt"/>
              <a:ea typeface="Times New Roman"/>
            </a:endParaRPr>
          </a:p>
          <a:p>
            <a:pPr marL="914400" hangingPunct="0">
              <a:spcAft>
                <a:spcPts val="0"/>
              </a:spcAft>
            </a:pPr>
            <a:r>
              <a:rPr lang="en-GB" sz="1200" b="0" dirty="0">
                <a:effectLst/>
                <a:latin typeface="+mn-lt"/>
                <a:ea typeface="Times New Roman"/>
                <a:cs typeface="Times New Roman"/>
              </a:rPr>
              <a:t>Materials: a set of the jumbled story cards for each player</a:t>
            </a:r>
            <a:endParaRPr lang="en-GB" sz="1200" b="0" dirty="0">
              <a:effectLst/>
              <a:latin typeface="+mn-lt"/>
              <a:ea typeface="Times New Roman"/>
            </a:endParaRPr>
          </a:p>
          <a:p>
            <a:pPr marL="914400" hangingPunct="0">
              <a:spcAft>
                <a:spcPts val="0"/>
              </a:spcAft>
            </a:pPr>
            <a:r>
              <a:rPr lang="en-GB" sz="1200" b="0" dirty="0">
                <a:effectLst/>
                <a:latin typeface="+mn-lt"/>
                <a:ea typeface="Times New Roman"/>
                <a:cs typeface="Times New Roman"/>
              </a:rPr>
              <a:t>Preparation: pupils shuffle all the sets of cards together and place them in a pile, face down, in front of them. </a:t>
            </a:r>
            <a:endParaRPr lang="en-GB" sz="1200" b="0" dirty="0">
              <a:effectLst/>
              <a:latin typeface="+mn-lt"/>
              <a:ea typeface="Times New Roman"/>
            </a:endParaRPr>
          </a:p>
          <a:p>
            <a:pPr marL="914400" hangingPunct="0">
              <a:spcAft>
                <a:spcPts val="0"/>
              </a:spcAft>
            </a:pPr>
            <a:r>
              <a:rPr lang="en-GB" sz="1200" b="0" dirty="0">
                <a:effectLst/>
                <a:latin typeface="+mn-lt"/>
                <a:ea typeface="Times New Roman"/>
                <a:cs typeface="Times New Roman"/>
              </a:rPr>
              <a:t>Rules: The players take it in turn to take a card from the pile. As they </a:t>
            </a:r>
            <a:r>
              <a:rPr lang="en-GB" sz="1200" dirty="0">
                <a:effectLst/>
                <a:latin typeface="+mn-lt"/>
                <a:ea typeface="Times New Roman"/>
                <a:cs typeface="Times New Roman"/>
              </a:rPr>
              <a:t>collect the cards, players should sequence them to make the story. If a player takes a card that s/he has already collected s/he should put it at the bottom of the pile. The first person to collect all the cards to complete the story is the winner.</a:t>
            </a:r>
            <a:endParaRPr lang="en-GB" sz="1200" dirty="0">
              <a:effectLst/>
              <a:latin typeface="+mn-lt"/>
              <a:ea typeface="Times New Roman"/>
            </a:endParaRPr>
          </a:p>
          <a:p>
            <a:pPr marL="0" lvl="0" indent="0" hangingPunct="0">
              <a:spcAft>
                <a:spcPts val="0"/>
              </a:spcAft>
              <a:buFont typeface="Arial"/>
              <a:buNone/>
            </a:pPr>
            <a:endParaRPr lang="en-GB" sz="1200" dirty="0">
              <a:effectLst/>
              <a:latin typeface="+mn-lt"/>
              <a:ea typeface="Times New Roman"/>
              <a:cs typeface="Times New Roman"/>
            </a:endParaRPr>
          </a:p>
          <a:p>
            <a:pPr marL="0" lvl="0" indent="0" hangingPunct="0">
              <a:spcAft>
                <a:spcPts val="0"/>
              </a:spcAft>
              <a:buFont typeface="Arial"/>
              <a:buNone/>
            </a:pPr>
            <a:r>
              <a:rPr lang="en-GB" sz="1200" dirty="0">
                <a:effectLst/>
                <a:latin typeface="+mn-lt"/>
                <a:ea typeface="Times New Roman"/>
                <a:cs typeface="Times New Roman"/>
              </a:rPr>
              <a:t>Each story sheet has</a:t>
            </a:r>
            <a:endParaRPr lang="en-GB" sz="1200" dirty="0">
              <a:effectLst/>
              <a:latin typeface="+mn-lt"/>
              <a:ea typeface="Times New Roman"/>
            </a:endParaRPr>
          </a:p>
          <a:p>
            <a:pPr marL="342900" lvl="0" indent="-342900" hangingPunct="0">
              <a:spcAft>
                <a:spcPts val="0"/>
              </a:spcAft>
              <a:buFont typeface="Arial"/>
              <a:buChar char="*"/>
              <a:tabLst>
                <a:tab pos="1371600" algn="l"/>
              </a:tabLst>
            </a:pPr>
            <a:r>
              <a:rPr lang="en-GB" sz="1200" dirty="0">
                <a:effectLst/>
                <a:latin typeface="+mn-lt"/>
                <a:ea typeface="Times New Roman"/>
                <a:cs typeface="Times New Roman"/>
              </a:rPr>
              <a:t>a set of Yes/No questions </a:t>
            </a:r>
            <a:endParaRPr lang="en-GB" sz="1200" dirty="0">
              <a:effectLst/>
              <a:latin typeface="+mn-lt"/>
              <a:ea typeface="Times New Roman"/>
            </a:endParaRPr>
          </a:p>
          <a:p>
            <a:pPr marL="342900" lvl="0" indent="-342900" hangingPunct="0">
              <a:spcAft>
                <a:spcPts val="0"/>
              </a:spcAft>
              <a:buFont typeface="Arial"/>
              <a:buChar char="*"/>
              <a:tabLst>
                <a:tab pos="1371600" algn="l"/>
              </a:tabLst>
            </a:pPr>
            <a:r>
              <a:rPr lang="en-GB" sz="1200" dirty="0">
                <a:effectLst/>
                <a:latin typeface="+mn-lt"/>
                <a:ea typeface="Times New Roman"/>
                <a:cs typeface="Times New Roman"/>
              </a:rPr>
              <a:t>a set of “Have you ever …..” questions </a:t>
            </a:r>
            <a:endParaRPr lang="en-GB" sz="1200" dirty="0">
              <a:effectLst/>
              <a:latin typeface="+mn-lt"/>
              <a:ea typeface="Times New Roman"/>
            </a:endParaRPr>
          </a:p>
          <a:p>
            <a:pPr marL="342900" lvl="0" indent="-342900" hangingPunct="0">
              <a:spcAft>
                <a:spcPts val="0"/>
              </a:spcAft>
              <a:buFont typeface="Arial"/>
              <a:buChar char="*"/>
              <a:tabLst>
                <a:tab pos="1371600" algn="l"/>
              </a:tabLst>
            </a:pPr>
            <a:r>
              <a:rPr lang="en-GB" sz="1200" dirty="0">
                <a:effectLst/>
                <a:latin typeface="+mn-lt"/>
                <a:ea typeface="Times New Roman"/>
                <a:cs typeface="Times New Roman"/>
              </a:rPr>
              <a:t>a set of “</a:t>
            </a:r>
            <a:r>
              <a:rPr lang="en-GB" sz="1200" dirty="0" err="1">
                <a:effectLst/>
                <a:latin typeface="+mn-lt"/>
                <a:ea typeface="Times New Roman"/>
                <a:cs typeface="Times New Roman"/>
              </a:rPr>
              <a:t>Wh</a:t>
            </a:r>
            <a:r>
              <a:rPr lang="en-GB" sz="1200" dirty="0">
                <a:effectLst/>
                <a:latin typeface="+mn-lt"/>
                <a:ea typeface="Times New Roman"/>
                <a:cs typeface="Times New Roman"/>
              </a:rPr>
              <a:t>…” questions – the children are asked to answer these questions using whole sentences. </a:t>
            </a:r>
            <a:endParaRPr lang="en-GB" sz="1200" dirty="0">
              <a:effectLst/>
              <a:latin typeface="+mn-lt"/>
              <a:ea typeface="Times New Roman"/>
            </a:endParaRPr>
          </a:p>
          <a:p>
            <a:pPr hangingPunct="0">
              <a:spcBef>
                <a:spcPts val="600"/>
              </a:spcBef>
              <a:spcAft>
                <a:spcPts val="0"/>
              </a:spcAft>
            </a:pPr>
            <a:r>
              <a:rPr lang="en-GB" sz="1200" b="0" dirty="0">
                <a:effectLst/>
                <a:latin typeface="+mn-lt"/>
                <a:cs typeface="Times New Roman"/>
              </a:rPr>
              <a:t>Page 4 – further exercises</a:t>
            </a:r>
          </a:p>
          <a:p>
            <a:pPr marL="457200" hangingPunct="0">
              <a:spcAft>
                <a:spcPts val="0"/>
              </a:spcAft>
            </a:pPr>
            <a:r>
              <a:rPr lang="en-GB" sz="1200" dirty="0">
                <a:effectLst/>
                <a:latin typeface="+mn-lt"/>
                <a:ea typeface="Times New Roman"/>
                <a:cs typeface="Times New Roman"/>
              </a:rPr>
              <a:t>There are a variety of exercises on page 4. The children can be asked to choose which of the exercises are appropriate for them or they can be directed to do one of other of the activities. Two of the exercises, the drawing and the </a:t>
            </a:r>
            <a:r>
              <a:rPr lang="en-GB" sz="1200" dirty="0" err="1">
                <a:effectLst/>
                <a:latin typeface="+mn-lt"/>
                <a:ea typeface="Times New Roman"/>
                <a:cs typeface="Times New Roman"/>
              </a:rPr>
              <a:t>wordsearch</a:t>
            </a:r>
            <a:r>
              <a:rPr lang="en-GB" sz="1200" dirty="0">
                <a:effectLst/>
                <a:latin typeface="+mn-lt"/>
                <a:ea typeface="Times New Roman"/>
                <a:cs typeface="Times New Roman"/>
              </a:rPr>
              <a:t>, are easy. The other exercises, writing a story and writing the “I don’t know questions” and re-writing the original story are more demanding. </a:t>
            </a:r>
            <a:endParaRPr lang="en-GB" sz="1200" dirty="0">
              <a:effectLst/>
              <a:latin typeface="+mn-lt"/>
              <a:ea typeface="Times New Roman"/>
            </a:endParaRPr>
          </a:p>
          <a:p>
            <a:endParaRPr lang="en-GB" altLang="en-US" dirty="0">
              <a:latin typeface="+mn-lt"/>
              <a:ea typeface="MS PGothic" pitchFamily="34" charset="-128"/>
            </a:endParaRPr>
          </a:p>
          <a:p>
            <a:endParaRPr lang="en-GB" altLang="en-US" dirty="0">
              <a:latin typeface="+mn-lt"/>
              <a:ea typeface="MS PGothic" pitchFamily="34" charset="-128"/>
            </a:endParaRPr>
          </a:p>
        </p:txBody>
      </p:sp>
      <p:sp>
        <p:nvSpPr>
          <p:cNvPr id="10650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0A71A22-30EB-479A-A658-B365FB94BA79}" type="slidenum">
              <a:rPr lang="en-GB" altLang="en-US">
                <a:solidFill>
                  <a:prstClr val="black"/>
                </a:solidFill>
                <a:ea typeface="MS PGothic" pitchFamily="34" charset="-128"/>
              </a:rPr>
              <a:pPr eaLnBrk="1" hangingPunct="1">
                <a:spcBef>
                  <a:spcPct val="0"/>
                </a:spcBef>
              </a:pPr>
              <a:t>14</a:t>
            </a:fld>
            <a:endParaRPr lang="en-GB" altLang="en-US">
              <a:solidFill>
                <a:prstClr val="black"/>
              </a:solidFill>
              <a:ea typeface="MS PGothic"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p:spPr>
        <p:txBody>
          <a:bodyPr/>
          <a:lstStyle/>
          <a:p>
            <a:r>
              <a:rPr lang="en-GB" altLang="en-US" b="0" dirty="0"/>
              <a:t>See the </a:t>
            </a:r>
            <a:r>
              <a:rPr lang="en-GB" altLang="en-US" b="1" dirty="0"/>
              <a:t>Document for recording</a:t>
            </a:r>
            <a:r>
              <a:rPr lang="en-GB" altLang="en-US" b="1" baseline="0" dirty="0"/>
              <a:t> activities used</a:t>
            </a:r>
            <a:endParaRPr lang="en-GB" altLang="en-US" baseline="0" dirty="0">
              <a:ea typeface="MS PGothic" pitchFamily="34" charset="-128"/>
            </a:endParaRPr>
          </a:p>
          <a:p>
            <a:pPr eaLnBrk="1" hangingPunct="1">
              <a:buFontTx/>
              <a:buNone/>
            </a:pPr>
            <a:endParaRPr lang="en-GB" altLang="en-US" baseline="0" dirty="0">
              <a:ea typeface="MS PGothic"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S PGothic" pitchFamily="34" charset="-128"/>
              </a:rPr>
              <a:t>Suggestion for independent work in the classroom – see </a:t>
            </a:r>
            <a:r>
              <a:rPr kumimoji="0" lang="en-GB" altLang="en-US" sz="1200" b="1" i="0" u="none" strike="noStrike" kern="1200" cap="none" spc="0" normalizeH="0" baseline="0" noProof="0" dirty="0">
                <a:ln>
                  <a:noFill/>
                </a:ln>
                <a:solidFill>
                  <a:prstClr val="black"/>
                </a:solidFill>
                <a:effectLst/>
                <a:uLnTx/>
                <a:uFillTx/>
                <a:latin typeface="+mn-lt"/>
                <a:ea typeface="MS PGothic" pitchFamily="34" charset="-128"/>
              </a:rPr>
              <a:t>note at end of Photosets notes</a:t>
            </a:r>
          </a:p>
          <a:p>
            <a:endParaRPr lang="en-GB" altLang="en-US" b="1" dirty="0"/>
          </a:p>
        </p:txBody>
      </p:sp>
      <p:sp>
        <p:nvSpPr>
          <p:cNvPr id="10752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A033C39-C18E-4D1B-A3F1-8BF0F5CFB8C4}" type="slidenum">
              <a:rPr lang="en-GB" altLang="en-US">
                <a:solidFill>
                  <a:prstClr val="black"/>
                </a:solidFill>
              </a:rPr>
              <a:pPr eaLnBrk="1" hangingPunct="1">
                <a:spcBef>
                  <a:spcPct val="0"/>
                </a:spcBef>
              </a:pPr>
              <a:t>15</a:t>
            </a:fld>
            <a:endParaRPr lang="en-GB"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8FC8339-7F64-4AF5-A3E2-513F21BD4670}"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398321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1E79094-EEF0-43EB-950E-FEE7334464AB}" type="slidenum">
              <a:rPr lang="en-US" altLang="en-US">
                <a:solidFill>
                  <a:prstClr val="black"/>
                </a:solidFill>
                <a:ea typeface="MS PGothic" pitchFamily="34" charset="-128"/>
              </a:rPr>
              <a:pPr eaLnBrk="1" hangingPunct="1">
                <a:spcBef>
                  <a:spcPct val="0"/>
                </a:spcBef>
              </a:pPr>
              <a:t>2</a:t>
            </a:fld>
            <a:endParaRPr lang="en-US" altLang="en-US">
              <a:solidFill>
                <a:prstClr val="black"/>
              </a:solidFill>
              <a:ea typeface="MS PGothic" pitchFamily="34" charset="-128"/>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GB" altLang="en-US" dirty="0">
                <a:ea typeface="MS PGothic" pitchFamily="34" charset="-128"/>
              </a:rPr>
              <a:t>Principles behind Racing to English -  </a:t>
            </a:r>
          </a:p>
          <a:p>
            <a:pPr marL="0" marR="0" indent="0" algn="l" defTabSz="914400" rtl="0" eaLnBrk="1" fontAlgn="auto" latinLnBrk="0" hangingPunct="1">
              <a:lnSpc>
                <a:spcPct val="100000"/>
              </a:lnSpc>
              <a:spcBef>
                <a:spcPts val="0"/>
              </a:spcBef>
              <a:spcAft>
                <a:spcPts val="0"/>
              </a:spcAft>
              <a:buClrTx/>
              <a:buSzTx/>
              <a:buFontTx/>
              <a:buChar char="•"/>
              <a:tabLst/>
              <a:defRPr/>
            </a:pPr>
            <a:r>
              <a:rPr lang="en-GB" altLang="en-US" dirty="0">
                <a:ea typeface="MS PGothic" pitchFamily="34" charset="-128"/>
              </a:rPr>
              <a:t> Repetition – EAL </a:t>
            </a:r>
            <a:r>
              <a:rPr lang="en-GB" altLang="en-US" dirty="0" err="1">
                <a:ea typeface="MS PGothic" pitchFamily="34" charset="-128"/>
              </a:rPr>
              <a:t>chn</a:t>
            </a:r>
            <a:r>
              <a:rPr lang="en-GB" altLang="en-US" dirty="0">
                <a:ea typeface="MS PGothic" pitchFamily="34" charset="-128"/>
              </a:rPr>
              <a:t> need time and activities to explore new language</a:t>
            </a:r>
          </a:p>
          <a:p>
            <a:pPr eaLnBrk="1" hangingPunct="1">
              <a:buFontTx/>
              <a:buChar char="•"/>
            </a:pPr>
            <a:r>
              <a:rPr lang="en-GB" altLang="en-US" dirty="0">
                <a:ea typeface="MS PGothic" pitchFamily="34" charset="-128"/>
              </a:rPr>
              <a:t> Materials are very visual to aid understanding</a:t>
            </a:r>
            <a:r>
              <a:rPr lang="en-GB" altLang="en-US" baseline="0" dirty="0">
                <a:ea typeface="MS PGothic" pitchFamily="34" charset="-128"/>
              </a:rPr>
              <a:t> </a:t>
            </a:r>
            <a:r>
              <a:rPr lang="en-GB" altLang="en-US" dirty="0">
                <a:ea typeface="MS PGothic" pitchFamily="34" charset="-128"/>
              </a:rPr>
              <a:t>– photo sets and photo dictionary</a:t>
            </a:r>
          </a:p>
          <a:p>
            <a:pPr eaLnBrk="1" hangingPunct="1">
              <a:buFontTx/>
              <a:buChar char="•"/>
            </a:pPr>
            <a:r>
              <a:rPr lang="en-GB" altLang="en-US" dirty="0">
                <a:ea typeface="MS PGothic" pitchFamily="34" charset="-128"/>
              </a:rPr>
              <a:t> Clear language aims – key vocabulary and sentence structures to be modelled.</a:t>
            </a:r>
          </a:p>
          <a:p>
            <a:pPr eaLnBrk="1" hangingPunct="1">
              <a:buFontTx/>
              <a:buChar char="•"/>
            </a:pPr>
            <a:r>
              <a:rPr lang="en-GB" altLang="en-US" dirty="0">
                <a:ea typeface="MS PGothic" pitchFamily="34" charset="-128"/>
              </a:rPr>
              <a:t> </a:t>
            </a:r>
            <a:r>
              <a:rPr lang="en-GB" altLang="en-US" dirty="0" err="1">
                <a:ea typeface="MS PGothic" pitchFamily="34" charset="-128"/>
              </a:rPr>
              <a:t>Oracy</a:t>
            </a:r>
            <a:r>
              <a:rPr lang="en-GB" altLang="en-US" dirty="0">
                <a:ea typeface="MS PGothic" pitchFamily="34" charset="-128"/>
              </a:rPr>
              <a:t> – speaking &amp; listening rather than just reading and writing</a:t>
            </a:r>
          </a:p>
          <a:p>
            <a:pPr eaLnBrk="1" hangingPunct="1">
              <a:buFontTx/>
              <a:buChar char="•"/>
            </a:pPr>
            <a:r>
              <a:rPr lang="en-GB" altLang="en-US" dirty="0">
                <a:ea typeface="MS PGothic" pitchFamily="34" charset="-128"/>
              </a:rPr>
              <a:t> Fun – games.</a:t>
            </a:r>
          </a:p>
          <a:p>
            <a:pPr eaLnBrk="1" hangingPunct="1">
              <a:buFontTx/>
              <a:buNone/>
            </a:pPr>
            <a:endParaRPr lang="en-GB" altLang="en-US" dirty="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C4D8920-FA80-413C-A36A-A2FFD529CA65}" type="slidenum">
              <a:rPr lang="en-US" altLang="en-US">
                <a:solidFill>
                  <a:prstClr val="black"/>
                </a:solidFill>
                <a:ea typeface="MS PGothic" pitchFamily="34" charset="-128"/>
              </a:rPr>
              <a:pPr eaLnBrk="1" hangingPunct="1">
                <a:spcBef>
                  <a:spcPct val="0"/>
                </a:spcBef>
              </a:pPr>
              <a:t>3</a:t>
            </a:fld>
            <a:endParaRPr lang="en-US" altLang="en-US">
              <a:solidFill>
                <a:prstClr val="black"/>
              </a:solidFill>
              <a:ea typeface="MS PGothic" pitchFamily="34" charset="-128"/>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GB" altLang="en-US" dirty="0"/>
              <a:t>Language Learning Objectives for each activity:</a:t>
            </a:r>
          </a:p>
          <a:p>
            <a:pPr eaLnBrk="1" hangingPunct="1"/>
            <a:r>
              <a:rPr lang="en-GB" altLang="en-US" dirty="0"/>
              <a:t>Words, phrases and sentences you expect to:</a:t>
            </a:r>
          </a:p>
          <a:p>
            <a:pPr eaLnBrk="1" hangingPunct="1"/>
            <a:r>
              <a:rPr lang="en-GB" altLang="en-US" dirty="0"/>
              <a:t>DEMONSTRATE to pupils</a:t>
            </a:r>
          </a:p>
          <a:p>
            <a:pPr eaLnBrk="1" hangingPunct="1"/>
            <a:r>
              <a:rPr lang="en-GB" altLang="en-US" dirty="0"/>
              <a:t>Expect pupils to REPEAT</a:t>
            </a:r>
          </a:p>
          <a:p>
            <a:pPr eaLnBrk="1" hangingPunct="1"/>
            <a:r>
              <a:rPr lang="en-GB" altLang="en-US" dirty="0"/>
              <a:t>Expect pupils to USE</a:t>
            </a:r>
          </a:p>
          <a:p>
            <a:pPr eaLnBrk="1" hangingPunct="1"/>
            <a:r>
              <a:rPr lang="en-GB" altLang="en-US" dirty="0"/>
              <a:t>Expect pupils to remember after the lesson.</a:t>
            </a:r>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71DEB0B-3CAF-4E19-A5CC-31292EDBA5BF}" type="slidenum">
              <a:rPr lang="en-US" altLang="en-US">
                <a:solidFill>
                  <a:prstClr val="black"/>
                </a:solidFill>
                <a:ea typeface="MS PGothic" pitchFamily="34" charset="-128"/>
              </a:rPr>
              <a:pPr eaLnBrk="1" hangingPunct="1">
                <a:spcBef>
                  <a:spcPct val="0"/>
                </a:spcBef>
              </a:pPr>
              <a:t>4</a:t>
            </a:fld>
            <a:endParaRPr lang="en-US" altLang="en-US">
              <a:solidFill>
                <a:prstClr val="black"/>
              </a:solidFill>
              <a:ea typeface="MS PGothic" pitchFamily="34" charset="-128"/>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GB" altLang="en-US" dirty="0"/>
              <a:t>Importance of modelling not only the new vocabulary but also basic sentence structures that pupils can then use.</a:t>
            </a:r>
          </a:p>
          <a:p>
            <a:pPr eaLnBrk="1" hangingPunct="1"/>
            <a:r>
              <a:rPr lang="en-GB" altLang="en-US" dirty="0"/>
              <a:t>Beginners</a:t>
            </a:r>
            <a:r>
              <a:rPr lang="en-GB" altLang="en-US" baseline="0" dirty="0"/>
              <a:t> need c</a:t>
            </a:r>
            <a:r>
              <a:rPr lang="en-GB" altLang="en-US" dirty="0"/>
              <a:t>onstant repetition</a:t>
            </a:r>
            <a:r>
              <a:rPr lang="en-GB" altLang="en-US" baseline="0" dirty="0"/>
              <a:t> of the key language.</a:t>
            </a:r>
            <a:endParaRPr lang="en-GB" altLang="en-US" dirty="0"/>
          </a:p>
          <a:p>
            <a:pPr eaLnBrk="1" hangingPunct="1"/>
            <a:endParaRPr lang="en-GB"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r>
              <a:rPr lang="en-GB" altLang="en-US" dirty="0">
                <a:latin typeface="+mn-lt"/>
                <a:ea typeface="MS PGothic" pitchFamily="34" charset="-128"/>
              </a:rPr>
              <a:t>Look  in ‘Staff information’ folder on CD to find contents of the CD.  Contents by step &amp; teaching order + Contents by type of activity.  Both versions are useful.  </a:t>
            </a:r>
          </a:p>
          <a:p>
            <a:endParaRPr lang="en-GB" altLang="en-US" dirty="0">
              <a:latin typeface="+mn-lt"/>
              <a:ea typeface="MS PGothic" pitchFamily="34" charset="-128"/>
            </a:endParaRPr>
          </a:p>
          <a:p>
            <a:r>
              <a:rPr lang="en-GB" altLang="en-US" b="1" dirty="0">
                <a:latin typeface="+mn-lt"/>
                <a:ea typeface="MS PGothic" pitchFamily="34" charset="-128"/>
              </a:rPr>
              <a:t>See Contents document:</a:t>
            </a:r>
          </a:p>
          <a:p>
            <a:pPr marL="171450" indent="-171450">
              <a:buFontTx/>
              <a:buChar char="-"/>
            </a:pPr>
            <a:r>
              <a:rPr lang="en-GB" altLang="en-US" dirty="0">
                <a:latin typeface="+mn-lt"/>
                <a:ea typeface="MS PGothic" pitchFamily="34" charset="-128"/>
              </a:rPr>
              <a:t>28 steps – 6-10 activities</a:t>
            </a:r>
            <a:r>
              <a:rPr lang="en-GB" altLang="en-US" baseline="0" dirty="0">
                <a:latin typeface="+mn-lt"/>
                <a:ea typeface="MS PGothic" pitchFamily="34" charset="-128"/>
              </a:rPr>
              <a:t> in each one, including:</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u="sng" baseline="0" dirty="0">
                <a:latin typeface="+mn-lt"/>
                <a:ea typeface="MS PGothic" pitchFamily="34" charset="-128"/>
              </a:rPr>
              <a:t>Photosets</a:t>
            </a:r>
            <a:r>
              <a:rPr lang="en-GB" altLang="en-US" baseline="0" dirty="0">
                <a:latin typeface="+mn-lt"/>
                <a:ea typeface="MS PGothic" pitchFamily="34" charset="-128"/>
              </a:rPr>
              <a:t> - </a:t>
            </a:r>
            <a:r>
              <a:rPr lang="en-GB" sz="1200" dirty="0">
                <a:effectLst/>
                <a:latin typeface="+mn-lt"/>
                <a:ea typeface="Times New Roman"/>
              </a:rPr>
              <a:t>12 – 18 photo cards and matching word cards</a:t>
            </a:r>
            <a:r>
              <a:rPr lang="en-GB" sz="1200" baseline="0" dirty="0">
                <a:effectLst/>
                <a:latin typeface="+mn-lt"/>
                <a:ea typeface="Times New Roman"/>
              </a:rPr>
              <a:t> </a:t>
            </a:r>
            <a:r>
              <a:rPr lang="en-GB" altLang="en-US" baseline="0" dirty="0">
                <a:latin typeface="+mn-lt"/>
                <a:ea typeface="MS PGothic" pitchFamily="34" charset="-128"/>
              </a:rPr>
              <a:t>(+ a page from the picture dictionary and a worksheet in each set) +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GB" altLang="en-US" u="sng" baseline="0" dirty="0">
                <a:latin typeface="+mn-lt"/>
                <a:ea typeface="MS PGothic" pitchFamily="34" charset="-128"/>
              </a:rPr>
              <a:t>Stories</a:t>
            </a:r>
            <a:r>
              <a:rPr lang="en-GB" altLang="en-US" baseline="0" dirty="0">
                <a:latin typeface="+mn-lt"/>
                <a:ea typeface="MS PGothic" pitchFamily="34" charset="-128"/>
              </a:rPr>
              <a:t> – with activities and worksheets (some mini stories written by children; some about Eek-eek-eek the mouse OR Billy, </a:t>
            </a:r>
            <a:r>
              <a:rPr lang="en-GB" altLang="en-US" baseline="0" dirty="0" err="1">
                <a:latin typeface="+mn-lt"/>
                <a:ea typeface="MS PGothic" pitchFamily="34" charset="-128"/>
              </a:rPr>
              <a:t>Milly</a:t>
            </a:r>
            <a:r>
              <a:rPr lang="en-GB" altLang="en-US" baseline="0" dirty="0">
                <a:latin typeface="+mn-lt"/>
                <a:ea typeface="MS PGothic" pitchFamily="34" charset="-128"/>
              </a:rPr>
              <a:t>, </a:t>
            </a:r>
            <a:r>
              <a:rPr lang="en-GB" altLang="en-US" baseline="0" dirty="0" err="1">
                <a:latin typeface="+mn-lt"/>
                <a:ea typeface="MS PGothic" pitchFamily="34" charset="-128"/>
              </a:rPr>
              <a:t>Maisy</a:t>
            </a:r>
            <a:r>
              <a:rPr lang="en-GB" altLang="en-US" baseline="0" dirty="0">
                <a:latin typeface="+mn-lt"/>
                <a:ea typeface="MS PGothic" pitchFamily="34" charset="-128"/>
              </a:rPr>
              <a:t> and Bob that illustrate the use of a particular tense; some true stories about famous people)</a:t>
            </a:r>
          </a:p>
          <a:p>
            <a:pPr marL="0" lvl="0" indent="0" hangingPunct="0">
              <a:spcAft>
                <a:spcPts val="0"/>
              </a:spcAft>
              <a:buFont typeface="Symbol"/>
              <a:buNone/>
              <a:tabLst>
                <a:tab pos="1897380" algn="l"/>
              </a:tabLst>
            </a:pPr>
            <a:r>
              <a:rPr lang="en-GB" altLang="en-US" u="sng" baseline="0" dirty="0">
                <a:latin typeface="+mn-lt"/>
                <a:ea typeface="MS PGothic" pitchFamily="34" charset="-128"/>
              </a:rPr>
              <a:t>Games</a:t>
            </a:r>
            <a:r>
              <a:rPr lang="en-GB" altLang="en-US" baseline="0" dirty="0">
                <a:latin typeface="+mn-lt"/>
                <a:ea typeface="MS PGothic" pitchFamily="34" charset="-128"/>
              </a:rPr>
              <a:t>: </a:t>
            </a:r>
            <a:r>
              <a:rPr lang="en-GB" altLang="en-US" sz="1200" baseline="0" dirty="0">
                <a:solidFill>
                  <a:srgbClr val="FF0000"/>
                </a:solidFill>
                <a:effectLst/>
                <a:latin typeface="+mn-lt"/>
                <a:ea typeface="MS PGothic" pitchFamily="34" charset="-128"/>
              </a:rPr>
              <a:t>6</a:t>
            </a:r>
            <a:r>
              <a:rPr lang="en-GB" sz="1200" dirty="0">
                <a:solidFill>
                  <a:srgbClr val="FF0000"/>
                </a:solidFill>
                <a:effectLst/>
                <a:latin typeface="+mn-lt"/>
                <a:ea typeface="Times New Roman"/>
              </a:rPr>
              <a:t> types of game-like activities – Connect Four, Guess Which, Pairs, Question Tracks, Spot the Difference, and Describe &amp; Draw.</a:t>
            </a:r>
            <a:r>
              <a:rPr lang="en-GB" sz="1200" baseline="0" dirty="0">
                <a:solidFill>
                  <a:srgbClr val="FF0000"/>
                </a:solidFill>
                <a:effectLst/>
                <a:latin typeface="+mn-lt"/>
                <a:ea typeface="Times New Roman"/>
              </a:rPr>
              <a:t> </a:t>
            </a:r>
            <a:r>
              <a:rPr lang="en-GB" sz="1200" dirty="0">
                <a:solidFill>
                  <a:srgbClr val="FF0000"/>
                </a:solidFill>
                <a:effectLst/>
                <a:latin typeface="+mn-lt"/>
                <a:ea typeface="Times New Roman"/>
              </a:rPr>
              <a:t>Most of these activities also have a worksheet with them. </a:t>
            </a:r>
            <a:endParaRPr lang="en-GB" sz="1200" dirty="0">
              <a:effectLst/>
              <a:latin typeface="+mn-lt"/>
              <a:ea typeface="Times New Roman"/>
            </a:endParaRPr>
          </a:p>
          <a:p>
            <a:endParaRPr lang="en-GB" altLang="en-US" dirty="0">
              <a:latin typeface="+mn-lt"/>
              <a:ea typeface="MS PGothic" pitchFamily="34" charset="-128"/>
            </a:endParaRPr>
          </a:p>
          <a:p>
            <a:r>
              <a:rPr lang="en-GB" altLang="en-US" dirty="0">
                <a:latin typeface="+mn-lt"/>
                <a:ea typeface="MS PGothic" pitchFamily="34" charset="-128"/>
              </a:rPr>
              <a:t>Easiest language areas are in the earlier steps.   It</a:t>
            </a:r>
            <a:r>
              <a:rPr lang="en-GB" altLang="en-US" baseline="0" dirty="0">
                <a:latin typeface="+mn-lt"/>
                <a:ea typeface="MS PGothic" pitchFamily="34" charset="-128"/>
              </a:rPr>
              <a:t> is</a:t>
            </a:r>
            <a:r>
              <a:rPr lang="en-GB" altLang="en-US" dirty="0">
                <a:latin typeface="+mn-lt"/>
                <a:ea typeface="MS PGothic" pitchFamily="34" charset="-128"/>
              </a:rPr>
              <a:t> suggested</a:t>
            </a:r>
            <a:r>
              <a:rPr lang="en-GB" altLang="en-US" baseline="0" dirty="0">
                <a:latin typeface="+mn-lt"/>
                <a:ea typeface="MS PGothic" pitchFamily="34" charset="-128"/>
              </a:rPr>
              <a:t> that the steps are taught</a:t>
            </a:r>
            <a:r>
              <a:rPr lang="en-GB" altLang="en-US" dirty="0">
                <a:latin typeface="+mn-lt"/>
                <a:ea typeface="MS PGothic" pitchFamily="34" charset="-128"/>
              </a:rPr>
              <a:t> in order – but it’s only a suggestion!   Some children won’t need to start at the beginning.  Some can miss out certain steps.   Focus on the language that the child needs to learn.</a:t>
            </a:r>
          </a:p>
          <a:p>
            <a:endParaRPr lang="en-GB" altLang="en-US" dirty="0">
              <a:latin typeface="+mn-lt"/>
              <a:ea typeface="MS PGothic" pitchFamily="34" charset="-128"/>
            </a:endParaRPr>
          </a:p>
          <a:p>
            <a:pPr eaLnBrk="1" hangingPunct="1">
              <a:spcBef>
                <a:spcPct val="0"/>
              </a:spcBef>
            </a:pPr>
            <a:r>
              <a:rPr lang="en-GB" altLang="en-US" dirty="0">
                <a:latin typeface="+mn-lt"/>
                <a:ea typeface="MS PGothic" pitchFamily="34" charset="-128"/>
              </a:rPr>
              <a:t>Each activity will need to be used </a:t>
            </a:r>
            <a:r>
              <a:rPr lang="en-GB" altLang="en-US" b="0" dirty="0">
                <a:latin typeface="+mn-lt"/>
                <a:ea typeface="MS PGothic" pitchFamily="34" charset="-128"/>
              </a:rPr>
              <a:t>several times </a:t>
            </a:r>
            <a:r>
              <a:rPr lang="en-GB" altLang="en-US" dirty="0">
                <a:latin typeface="+mn-lt"/>
                <a:ea typeface="MS PGothic" pitchFamily="34" charset="-128"/>
              </a:rPr>
              <a:t>and it is useful to revisit them periodically even after you think your pupils have learnt the language involved.</a:t>
            </a:r>
          </a:p>
          <a:p>
            <a:endParaRPr lang="en-GB" altLang="en-US" dirty="0">
              <a:latin typeface="+mn-lt"/>
              <a:ea typeface="MS PGothic" pitchFamily="34" charset="-128"/>
            </a:endParaRPr>
          </a:p>
        </p:txBody>
      </p:sp>
      <p:sp>
        <p:nvSpPr>
          <p:cNvPr id="962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37768B1-9A07-4C3A-9762-376B0D5C3E4C}" type="slidenum">
              <a:rPr lang="en-GB" altLang="en-US">
                <a:solidFill>
                  <a:prstClr val="black"/>
                </a:solidFill>
                <a:ea typeface="MS PGothic" pitchFamily="34" charset="-128"/>
              </a:rPr>
              <a:pPr eaLnBrk="1" hangingPunct="1">
                <a:spcBef>
                  <a:spcPct val="0"/>
                </a:spcBef>
              </a:pPr>
              <a:t>5</a:t>
            </a:fld>
            <a:endParaRPr lang="en-GB" altLang="en-US">
              <a:solidFill>
                <a:prstClr val="black"/>
              </a:solidFill>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p:spPr>
        <p:txBody>
          <a:bodyPr/>
          <a:lstStyle/>
          <a:p>
            <a:r>
              <a:rPr lang="en-GB" altLang="en-US" dirty="0"/>
              <a:t>2013 version of the CD lists contents differently</a:t>
            </a:r>
          </a:p>
        </p:txBody>
      </p:sp>
      <p:sp>
        <p:nvSpPr>
          <p:cNvPr id="972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441FFA-2A83-4582-9A70-D54CE3371016}" type="slidenum">
              <a:rPr lang="en-GB" altLang="en-US">
                <a:solidFill>
                  <a:prstClr val="black"/>
                </a:solidFill>
              </a:rPr>
              <a:pPr eaLnBrk="1" hangingPunct="1">
                <a:spcBef>
                  <a:spcPct val="0"/>
                </a:spcBef>
              </a:pPr>
              <a:t>6</a:t>
            </a:fld>
            <a:endParaRPr lang="en-GB"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p:spPr>
        <p:txBody>
          <a:bodyPr/>
          <a:lstStyle/>
          <a:p>
            <a:pPr>
              <a:lnSpc>
                <a:spcPct val="90000"/>
              </a:lnSpc>
            </a:pPr>
            <a:r>
              <a:rPr lang="en-GB" altLang="en-US" u="sng" dirty="0">
                <a:ea typeface="MS PGothic" pitchFamily="34" charset="-128"/>
              </a:rPr>
              <a:t>52 photo sets</a:t>
            </a:r>
            <a:r>
              <a:rPr lang="en-GB" altLang="en-US" u="sng" baseline="0" dirty="0">
                <a:ea typeface="MS PGothic" pitchFamily="34" charset="-128"/>
              </a:rPr>
              <a:t> </a:t>
            </a:r>
            <a:r>
              <a:rPr lang="en-GB" altLang="en-US" dirty="0">
                <a:ea typeface="MS PGothic" pitchFamily="34" charset="-128"/>
              </a:rPr>
              <a:t>- </a:t>
            </a:r>
          </a:p>
          <a:p>
            <a:pPr>
              <a:lnSpc>
                <a:spcPct val="90000"/>
              </a:lnSpc>
            </a:pPr>
            <a:endParaRPr lang="en-GB" altLang="en-US" dirty="0">
              <a:ea typeface="MS PGothic" pitchFamily="34" charset="-128"/>
            </a:endParaRPr>
          </a:p>
          <a:p>
            <a:pPr>
              <a:lnSpc>
                <a:spcPct val="90000"/>
              </a:lnSpc>
            </a:pPr>
            <a:r>
              <a:rPr lang="en-GB" altLang="en-US" dirty="0">
                <a:ea typeface="MS PGothic" pitchFamily="34" charset="-128"/>
              </a:rPr>
              <a:t>Look in Staff Information folder, Advice Documents – </a:t>
            </a:r>
            <a:r>
              <a:rPr lang="en-GB" altLang="en-US" b="1" dirty="0">
                <a:ea typeface="MS PGothic" pitchFamily="34" charset="-128"/>
              </a:rPr>
              <a:t>Teachers Notes Photosets</a:t>
            </a:r>
            <a:r>
              <a:rPr lang="en-GB" altLang="en-US" dirty="0">
                <a:ea typeface="MS PGothic" pitchFamily="34" charset="-128"/>
              </a:rPr>
              <a:t> for detailed information on how to play each game using the</a:t>
            </a:r>
            <a:r>
              <a:rPr lang="en-GB" altLang="en-US" baseline="0" dirty="0">
                <a:ea typeface="MS PGothic" pitchFamily="34" charset="-128"/>
              </a:rPr>
              <a:t> photosets</a:t>
            </a:r>
            <a:r>
              <a:rPr lang="en-GB" altLang="en-US" dirty="0">
                <a:ea typeface="MS PGothic" pitchFamily="34" charset="-128"/>
              </a:rPr>
              <a:t>.</a:t>
            </a:r>
          </a:p>
          <a:p>
            <a:pPr>
              <a:lnSpc>
                <a:spcPct val="90000"/>
              </a:lnSpc>
            </a:pPr>
            <a:endParaRPr lang="en-GB" altLang="en-US" dirty="0">
              <a:ea typeface="MS PGothic" pitchFamily="34" charset="-128"/>
            </a:endParaRPr>
          </a:p>
          <a:p>
            <a:pPr>
              <a:lnSpc>
                <a:spcPct val="90000"/>
              </a:lnSpc>
            </a:pPr>
            <a:r>
              <a:rPr lang="en-GB" altLang="en-US" dirty="0">
                <a:ea typeface="MS PGothic" pitchFamily="34" charset="-128"/>
              </a:rPr>
              <a:t>Each</a:t>
            </a:r>
            <a:r>
              <a:rPr lang="en-GB" altLang="en-US" baseline="0" dirty="0">
                <a:ea typeface="MS PGothic" pitchFamily="34" charset="-128"/>
              </a:rPr>
              <a:t> photo set includes</a:t>
            </a:r>
            <a:r>
              <a:rPr lang="en-GB" altLang="en-US" dirty="0">
                <a:ea typeface="MS PGothic" pitchFamily="34" charset="-128"/>
              </a:rPr>
              <a:t>:  Title at top.  List of contents.  Clear learning objectives in the table – vocabulary, language functions and sentence structures.  Picture dictionary page – refer to during lesson.  (Can use these to make a personal picture dictionary for the pupil.)</a:t>
            </a:r>
          </a:p>
          <a:p>
            <a:pPr>
              <a:lnSpc>
                <a:spcPct val="90000"/>
              </a:lnSpc>
            </a:pPr>
            <a:r>
              <a:rPr lang="en-GB" altLang="en-US" dirty="0">
                <a:ea typeface="MS PGothic" pitchFamily="34" charset="-128"/>
              </a:rPr>
              <a:t>Suggested activities:</a:t>
            </a:r>
          </a:p>
          <a:p>
            <a:pPr>
              <a:lnSpc>
                <a:spcPct val="90000"/>
              </a:lnSpc>
              <a:buFontTx/>
              <a:buChar char="•"/>
            </a:pPr>
            <a:r>
              <a:rPr lang="en-GB" altLang="en-US" dirty="0">
                <a:ea typeface="MS PGothic" pitchFamily="34" charset="-128"/>
              </a:rPr>
              <a:t>Chain drills – introduce vocabulary.  Ask first pupil ‘What’s this?’  Help him/her to answer.  Pupil then asks next pupil ‘What’s this?’  Use just for 3 – 4 minutes.</a:t>
            </a:r>
          </a:p>
          <a:p>
            <a:pPr>
              <a:lnSpc>
                <a:spcPct val="90000"/>
              </a:lnSpc>
              <a:buFontTx/>
              <a:buChar char="•"/>
            </a:pPr>
            <a:r>
              <a:rPr lang="en-GB" altLang="en-US" dirty="0">
                <a:ea typeface="MS PGothic" pitchFamily="34" charset="-128"/>
              </a:rPr>
              <a:t>Pairs work – have 2 sets of pictures to match and name.  Or match picture to the word.</a:t>
            </a:r>
          </a:p>
          <a:p>
            <a:pPr>
              <a:lnSpc>
                <a:spcPct val="90000"/>
              </a:lnSpc>
              <a:buFontTx/>
              <a:buChar char="•"/>
            </a:pPr>
            <a:r>
              <a:rPr lang="en-GB" altLang="en-US" dirty="0">
                <a:ea typeface="MS PGothic" pitchFamily="34" charset="-128"/>
              </a:rPr>
              <a:t>Visible pairs – use 2 sets of pictures or set of pictures and set of words.  Face down on table.  Pick one card and name object.  Take turns to pick one card.  If 2 match, take them.</a:t>
            </a:r>
          </a:p>
          <a:p>
            <a:pPr>
              <a:lnSpc>
                <a:spcPct val="90000"/>
              </a:lnSpc>
              <a:buFontTx/>
              <a:buChar char="•"/>
            </a:pPr>
            <a:r>
              <a:rPr lang="en-GB" altLang="en-US" dirty="0">
                <a:ea typeface="MS PGothic" pitchFamily="34" charset="-128"/>
              </a:rPr>
              <a:t>Multigame – use track (see back page), dice and counters &amp; set of cards.   Take card.  Name object / read word / use in sentence. Then throw</a:t>
            </a:r>
            <a:r>
              <a:rPr lang="en-GB" altLang="en-US" baseline="0" dirty="0">
                <a:ea typeface="MS PGothic" pitchFamily="34" charset="-128"/>
              </a:rPr>
              <a:t> the dice and move counter.</a:t>
            </a:r>
            <a:endParaRPr lang="en-GB" altLang="en-US" dirty="0">
              <a:ea typeface="MS PGothic" pitchFamily="34" charset="-128"/>
            </a:endParaRPr>
          </a:p>
          <a:p>
            <a:pPr>
              <a:lnSpc>
                <a:spcPct val="90000"/>
              </a:lnSpc>
              <a:buFontTx/>
              <a:buChar char="•"/>
            </a:pPr>
            <a:r>
              <a:rPr lang="en-GB" altLang="en-US" dirty="0">
                <a:ea typeface="MS PGothic" pitchFamily="34" charset="-128"/>
              </a:rPr>
              <a:t>Worksheets – see next slide</a:t>
            </a:r>
          </a:p>
          <a:p>
            <a:pPr>
              <a:lnSpc>
                <a:spcPct val="90000"/>
              </a:lnSpc>
              <a:buFontTx/>
              <a:buChar char="•"/>
            </a:pPr>
            <a:endParaRPr lang="en-GB" altLang="en-US" dirty="0">
              <a:ea typeface="MS PGothic" pitchFamily="34" charset="-128"/>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altLang="en-US" sz="1200" b="0" i="0" u="none" strike="noStrike" kern="1200" cap="none" spc="0" normalizeH="0" baseline="0" noProof="0" dirty="0">
                <a:ln>
                  <a:noFill/>
                </a:ln>
                <a:solidFill>
                  <a:prstClr val="black"/>
                </a:solidFill>
                <a:effectLst/>
                <a:uLnTx/>
                <a:uFillTx/>
                <a:latin typeface="+mn-lt"/>
                <a:ea typeface="MS PGothic" pitchFamily="34" charset="-128"/>
              </a:rPr>
              <a:t>***  May only use SOME of the picture cards at first, especially with younger children.  Better to learn a few words then be overwhelmed and learn nothing.  </a:t>
            </a:r>
          </a:p>
          <a:p>
            <a:pPr>
              <a:lnSpc>
                <a:spcPct val="90000"/>
              </a:lnSpc>
              <a:buFontTx/>
              <a:buNone/>
            </a:pPr>
            <a:endParaRPr lang="en-GB" altLang="en-US" dirty="0">
              <a:ea typeface="MS PGothic" pitchFamily="34" charset="-128"/>
            </a:endParaRPr>
          </a:p>
        </p:txBody>
      </p:sp>
      <p:sp>
        <p:nvSpPr>
          <p:cNvPr id="9830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9674B46-BA77-4296-B9E3-7044921B27C1}" type="slidenum">
              <a:rPr lang="en-GB" altLang="en-US">
                <a:solidFill>
                  <a:prstClr val="black"/>
                </a:solidFill>
                <a:ea typeface="MS PGothic" pitchFamily="34" charset="-128"/>
              </a:rPr>
              <a:pPr eaLnBrk="1" hangingPunct="1">
                <a:spcBef>
                  <a:spcPct val="0"/>
                </a:spcBef>
              </a:pPr>
              <a:t>7</a:t>
            </a:fld>
            <a:endParaRPr lang="en-GB" altLang="en-US">
              <a:solidFill>
                <a:prstClr val="black"/>
              </a:solidFill>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F307CF6-42E2-4867-B08A-2426FCF9DBBE}" type="slidenum">
              <a:rPr lang="en-US" altLang="en-US">
                <a:solidFill>
                  <a:prstClr val="black"/>
                </a:solidFill>
                <a:ea typeface="MS PGothic" pitchFamily="34" charset="-128"/>
              </a:rPr>
              <a:pPr eaLnBrk="1" hangingPunct="1">
                <a:spcBef>
                  <a:spcPct val="0"/>
                </a:spcBef>
              </a:pPr>
              <a:t>8</a:t>
            </a:fld>
            <a:endParaRPr lang="en-US" altLang="en-US">
              <a:solidFill>
                <a:prstClr val="black"/>
              </a:solidFill>
              <a:ea typeface="MS PGothic" pitchFamily="34" charset="-128"/>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GB" altLang="en-US" dirty="0">
                <a:ea typeface="MS PGothic" pitchFamily="34" charset="-128"/>
              </a:rPr>
              <a:t>Use orally – older children could later write the sentences.  Need to hear the sentence structures many times and have the opportunity to practise using the sentence structures.</a:t>
            </a:r>
          </a:p>
          <a:p>
            <a:pPr eaLnBrk="1" hangingPunct="1"/>
            <a:endParaRPr lang="en-GB" altLang="en-US" dirty="0">
              <a:ea typeface="MS PGothic" pitchFamily="34" charset="-128"/>
            </a:endParaRPr>
          </a:p>
          <a:p>
            <a:pPr eaLnBrk="1" hangingPunct="1"/>
            <a:r>
              <a:rPr lang="en-GB" altLang="en-US" dirty="0">
                <a:ea typeface="MS PGothic" pitchFamily="34" charset="-128"/>
              </a:rPr>
              <a:t>Worksheets include substitution tables – many based on simple questions.   Can generate many sentences / questions.  Effective as ensure repetition and show sentence patterns clearly.</a:t>
            </a:r>
          </a:p>
          <a:p>
            <a:pPr eaLnBrk="1" hangingPunct="1"/>
            <a:endParaRPr lang="en-GB" altLang="en-US" dirty="0">
              <a:ea typeface="MS PGothic" pitchFamily="34" charset="-128"/>
            </a:endParaRPr>
          </a:p>
          <a:p>
            <a:pPr eaLnBrk="1" hangingPunct="1"/>
            <a:r>
              <a:rPr lang="en-GB" altLang="en-US" dirty="0">
                <a:ea typeface="MS PGothic" pitchFamily="34" charset="-128"/>
              </a:rPr>
              <a:t>Model first – adult says the sentences / asks the questions, then children can attempt to ask each other.</a:t>
            </a:r>
          </a:p>
          <a:p>
            <a:pPr eaLnBrk="1" hangingPunct="1"/>
            <a:endParaRPr lang="en-GB" altLang="en-US" dirty="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p:spPr>
        <p:txBody>
          <a:bodyPr/>
          <a:lstStyle/>
          <a:p>
            <a:r>
              <a:rPr lang="en-GB" altLang="en-US" dirty="0">
                <a:ea typeface="MS PGothic" pitchFamily="34" charset="-128"/>
              </a:rPr>
              <a:t>Various</a:t>
            </a:r>
            <a:r>
              <a:rPr lang="en-GB" altLang="en-US" baseline="0" dirty="0">
                <a:ea typeface="MS PGothic" pitchFamily="34" charset="-128"/>
              </a:rPr>
              <a:t> </a:t>
            </a:r>
            <a:r>
              <a:rPr lang="en-GB" altLang="en-US" dirty="0">
                <a:ea typeface="MS PGothic" pitchFamily="34" charset="-128"/>
              </a:rPr>
              <a:t>ways of using this activity:</a:t>
            </a:r>
          </a:p>
          <a:p>
            <a:pPr>
              <a:buFont typeface="Calibri" pitchFamily="34" charset="0"/>
              <a:buAutoNum type="arabicPeriod"/>
            </a:pPr>
            <a:r>
              <a:rPr lang="en-GB" altLang="en-US" dirty="0">
                <a:ea typeface="MS PGothic" pitchFamily="34" charset="-128"/>
              </a:rPr>
              <a:t> Have 2 sets of cards.  Adult describes a card for the children to identify.</a:t>
            </a:r>
          </a:p>
          <a:p>
            <a:pPr>
              <a:buFont typeface="Calibri" pitchFamily="34" charset="0"/>
              <a:buAutoNum type="arabicPeriod"/>
            </a:pPr>
            <a:r>
              <a:rPr lang="en-GB" altLang="en-US" dirty="0">
                <a:ea typeface="MS PGothic" pitchFamily="34" charset="-128"/>
              </a:rPr>
              <a:t> Child chooses a card.  Adult / other children ask questions.  E.g. Has he got a yellow t-shirt?  Is he wearing red trousers?  Child answers yes or no.  Adult identifies correct card.</a:t>
            </a:r>
          </a:p>
          <a:p>
            <a:pPr>
              <a:buFont typeface="Calibri" pitchFamily="34" charset="0"/>
              <a:buAutoNum type="arabicPeriod"/>
            </a:pPr>
            <a:r>
              <a:rPr lang="en-GB" altLang="en-US" dirty="0">
                <a:ea typeface="MS PGothic" pitchFamily="34" charset="-128"/>
              </a:rPr>
              <a:t> Child describes the card for the adult / other children to identify.</a:t>
            </a:r>
          </a:p>
          <a:p>
            <a:pPr>
              <a:buFont typeface="Calibri" pitchFamily="34" charset="0"/>
              <a:buAutoNum type="arabicPeriod"/>
            </a:pPr>
            <a:r>
              <a:rPr lang="en-GB" altLang="en-US" dirty="0">
                <a:ea typeface="MS PGothic" pitchFamily="34" charset="-128"/>
              </a:rPr>
              <a:t> Adult chooses card &amp; children ask questions to identify the correct card.</a:t>
            </a:r>
          </a:p>
          <a:p>
            <a:pPr>
              <a:buFont typeface="Calibri" pitchFamily="34" charset="0"/>
              <a:buAutoNum type="arabicPeriod"/>
            </a:pPr>
            <a:endParaRPr lang="en-GB" altLang="en-US" dirty="0">
              <a:ea typeface="MS PGothic" pitchFamily="34" charset="-128"/>
            </a:endParaRPr>
          </a:p>
          <a:p>
            <a:pPr>
              <a:buFont typeface="+mj-lt"/>
              <a:buNone/>
            </a:pPr>
            <a:r>
              <a:rPr lang="en-GB" altLang="en-US" dirty="0">
                <a:ea typeface="MS PGothic" pitchFamily="34" charset="-128"/>
              </a:rPr>
              <a:t> - NB Importance of accepting attempts at speaking, but recasting language.  E.g. Child:  ‘trousers black’  Adult:  ‘Oh, your boy is wearing black trousers?’</a:t>
            </a:r>
          </a:p>
        </p:txBody>
      </p:sp>
      <p:sp>
        <p:nvSpPr>
          <p:cNvPr id="100356"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F02CF0E-D180-4E19-9E4A-D56B147368D6}" type="slidenum">
              <a:rPr lang="en-GB" altLang="en-US">
                <a:solidFill>
                  <a:prstClr val="black"/>
                </a:solidFill>
                <a:ea typeface="MS PGothic" pitchFamily="34" charset="-128"/>
              </a:rPr>
              <a:pPr eaLnBrk="1" hangingPunct="1">
                <a:spcBef>
                  <a:spcPct val="0"/>
                </a:spcBef>
              </a:pPr>
              <a:t>9</a:t>
            </a:fld>
            <a:endParaRPr lang="en-GB" altLang="en-US">
              <a:solidFill>
                <a:prstClr val="black"/>
              </a:solidFill>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1"/>
          <p:cNvGrpSpPr>
            <a:grpSpLocks/>
          </p:cNvGrpSpPr>
          <p:nvPr userDrawn="1"/>
        </p:nvGrpSpPr>
        <p:grpSpPr bwMode="auto">
          <a:xfrm>
            <a:off x="0" y="2743200"/>
            <a:ext cx="9144000" cy="838200"/>
            <a:chOff x="0" y="0"/>
            <a:chExt cx="5760" cy="528"/>
          </a:xfrm>
        </p:grpSpPr>
        <p:pic>
          <p:nvPicPr>
            <p:cNvPr id="5" name="Picture 32" descr="Hillside boy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3" descr="sticky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8" y="0"/>
              <a:ext cx="100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4" descr="3 girls"/>
            <p:cNvPicPr>
              <a:picLocks noChangeAspect="1" noChangeArrowheads="1"/>
            </p:cNvPicPr>
            <p:nvPr userDrawn="1"/>
          </p:nvPicPr>
          <p:blipFill>
            <a:blip r:embed="rId4">
              <a:extLst>
                <a:ext uri="{28A0092B-C50C-407E-A947-70E740481C1C}">
                  <a14:useLocalDpi xmlns:a14="http://schemas.microsoft.com/office/drawing/2010/main" val="0"/>
                </a:ext>
              </a:extLst>
            </a:blip>
            <a:srcRect b="8966"/>
            <a:stretch>
              <a:fillRect/>
            </a:stretch>
          </p:blipFill>
          <p:spPr bwMode="auto">
            <a:xfrm>
              <a:off x="1968"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5" descr="Hillside boy &amp; girl"/>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40"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6" descr="card game"/>
            <p:cNvPicPr>
              <a:picLocks noChangeAspect="1" noChangeArrowheads="1"/>
            </p:cNvPicPr>
            <p:nvPr userDrawn="1"/>
          </p:nvPicPr>
          <p:blipFill>
            <a:blip r:embed="rId6">
              <a:extLst>
                <a:ext uri="{28A0092B-C50C-407E-A947-70E740481C1C}">
                  <a14:useLocalDpi xmlns:a14="http://schemas.microsoft.com/office/drawing/2010/main" val="0"/>
                </a:ext>
              </a:extLst>
            </a:blip>
            <a:srcRect t="4794" r="4117" b="15068"/>
            <a:stretch>
              <a:fillRect/>
            </a:stretch>
          </p:blipFill>
          <p:spPr bwMode="auto">
            <a:xfrm>
              <a:off x="2976" y="0"/>
              <a:ext cx="86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7" descr="Marika &amp; boy"/>
            <p:cNvPicPr>
              <a:picLocks noChangeAspect="1" noChangeArrowheads="1"/>
            </p:cNvPicPr>
            <p:nvPr userDrawn="1"/>
          </p:nvPicPr>
          <p:blipFill>
            <a:blip r:embed="rId7">
              <a:extLst>
                <a:ext uri="{28A0092B-C50C-407E-A947-70E740481C1C}">
                  <a14:useLocalDpi xmlns:a14="http://schemas.microsoft.com/office/drawing/2010/main" val="0"/>
                </a:ext>
              </a:extLst>
            </a:blip>
            <a:srcRect l="763" r="16565"/>
            <a:stretch>
              <a:fillRect/>
            </a:stretch>
          </p:blipFill>
          <p:spPr bwMode="auto">
            <a:xfrm>
              <a:off x="4848" y="0"/>
              <a:ext cx="91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39" descr="WBC logo colour compact"/>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3850" y="6021388"/>
            <a:ext cx="1296988"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5" name="Rectangle 25"/>
          <p:cNvSpPr>
            <a:spLocks noGrp="1" noChangeArrowheads="1"/>
          </p:cNvSpPr>
          <p:nvPr>
            <p:ph type="ctrTitle"/>
          </p:nvPr>
        </p:nvSpPr>
        <p:spPr>
          <a:xfrm>
            <a:off x="762000" y="228600"/>
            <a:ext cx="7772400" cy="2286000"/>
          </a:xfrm>
        </p:spPr>
        <p:txBody>
          <a:bodyPr anchor="b">
            <a:spAutoFit/>
          </a:bodyPr>
          <a:lstStyle>
            <a:lvl1pPr>
              <a:defRPr sz="7200"/>
            </a:lvl1pPr>
          </a:lstStyle>
          <a:p>
            <a:pPr lvl="0"/>
            <a:r>
              <a:rPr lang="en-GB" noProof="0"/>
              <a:t>Click to edit Master title style</a:t>
            </a:r>
          </a:p>
        </p:txBody>
      </p:sp>
      <p:sp>
        <p:nvSpPr>
          <p:cNvPr id="5146" name="Rectangle 26"/>
          <p:cNvSpPr>
            <a:spLocks noGrp="1" noChangeArrowheads="1"/>
          </p:cNvSpPr>
          <p:nvPr>
            <p:ph type="subTitle" idx="1"/>
          </p:nvPr>
        </p:nvSpPr>
        <p:spPr>
          <a:xfrm>
            <a:off x="1219200" y="3886200"/>
            <a:ext cx="66294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12"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13" name="Rectangle 28"/>
          <p:cNvSpPr>
            <a:spLocks noGrp="1" noChangeArrowheads="1"/>
          </p:cNvSpPr>
          <p:nvPr>
            <p:ph type="ftr" sz="quarter" idx="11"/>
          </p:nvPr>
        </p:nvSpPr>
        <p:spPr>
          <a:xfrm>
            <a:off x="3581400" y="6248400"/>
            <a:ext cx="2895600" cy="457200"/>
          </a:xfrm>
        </p:spPr>
        <p:txBody>
          <a:bodyPr/>
          <a:lstStyle>
            <a:lvl1pPr>
              <a:defRPr>
                <a:solidFill>
                  <a:srgbClr val="000000"/>
                </a:solidFill>
              </a:defRPr>
            </a:lvl1pPr>
          </a:lstStyle>
          <a:p>
            <a:pPr>
              <a:defRPr/>
            </a:pPr>
            <a:endParaRPr lang="en-GB"/>
          </a:p>
        </p:txBody>
      </p:sp>
      <p:sp>
        <p:nvSpPr>
          <p:cNvPr id="14" name="Rectangle 29"/>
          <p:cNvSpPr>
            <a:spLocks noGrp="1" noChangeArrowheads="1"/>
          </p:cNvSpPr>
          <p:nvPr>
            <p:ph type="sldNum" sz="quarter" idx="12"/>
          </p:nvPr>
        </p:nvSpPr>
        <p:spPr/>
        <p:txBody>
          <a:bodyPr/>
          <a:lstStyle>
            <a:lvl1pPr>
              <a:defRPr>
                <a:solidFill>
                  <a:srgbClr val="000000"/>
                </a:solidFill>
              </a:defRPr>
            </a:lvl1pPr>
          </a:lstStyle>
          <a:p>
            <a:pPr>
              <a:defRPr/>
            </a:pPr>
            <a:fld id="{8B86C737-5B05-4176-8761-27A217BFFD55}" type="slidenum">
              <a:rPr lang="en-GB"/>
              <a:pPr>
                <a:defRPr/>
              </a:pPr>
              <a:t>‹#›</a:t>
            </a:fld>
            <a:endParaRPr lang="en-GB"/>
          </a:p>
        </p:txBody>
      </p:sp>
    </p:spTree>
    <p:extLst>
      <p:ext uri="{BB962C8B-B14F-4D97-AF65-F5344CB8AC3E}">
        <p14:creationId xmlns:p14="http://schemas.microsoft.com/office/powerpoint/2010/main" val="2565279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6" name="Rectangle 29"/>
          <p:cNvSpPr>
            <a:spLocks noGrp="1" noChangeArrowheads="1"/>
          </p:cNvSpPr>
          <p:nvPr>
            <p:ph type="sldNum" sz="quarter" idx="12"/>
          </p:nvPr>
        </p:nvSpPr>
        <p:spPr>
          <a:ln/>
        </p:spPr>
        <p:txBody>
          <a:bodyPr/>
          <a:lstStyle>
            <a:lvl1pPr>
              <a:defRPr/>
            </a:lvl1pPr>
          </a:lstStyle>
          <a:p>
            <a:pPr>
              <a:defRPr/>
            </a:pPr>
            <a:fld id="{DD12AD03-AFEA-4C44-A02F-EA0F41A711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17400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6563" y="990600"/>
            <a:ext cx="2159000" cy="51054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04800" y="990600"/>
            <a:ext cx="6329363"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6" name="Rectangle 29"/>
          <p:cNvSpPr>
            <a:spLocks noGrp="1" noChangeArrowheads="1"/>
          </p:cNvSpPr>
          <p:nvPr>
            <p:ph type="sldNum" sz="quarter" idx="12"/>
          </p:nvPr>
        </p:nvSpPr>
        <p:spPr>
          <a:ln/>
        </p:spPr>
        <p:txBody>
          <a:bodyPr/>
          <a:lstStyle>
            <a:lvl1pPr>
              <a:defRPr/>
            </a:lvl1pPr>
          </a:lstStyle>
          <a:p>
            <a:pPr>
              <a:defRPr/>
            </a:pPr>
            <a:fld id="{3A154708-6FEC-4FEF-BA19-CAB3858C0B6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23247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640763" cy="8382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304800" y="2133600"/>
            <a:ext cx="4243388"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0588" y="2133600"/>
            <a:ext cx="4244975" cy="3962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7" name="Rectangle 29"/>
          <p:cNvSpPr>
            <a:spLocks noGrp="1" noChangeArrowheads="1"/>
          </p:cNvSpPr>
          <p:nvPr>
            <p:ph type="sldNum" sz="quarter" idx="12"/>
          </p:nvPr>
        </p:nvSpPr>
        <p:spPr>
          <a:ln/>
        </p:spPr>
        <p:txBody>
          <a:bodyPr/>
          <a:lstStyle>
            <a:lvl1pPr>
              <a:defRPr/>
            </a:lvl1pPr>
          </a:lstStyle>
          <a:p>
            <a:pPr>
              <a:defRPr/>
            </a:pPr>
            <a:fld id="{CA6BD793-C8A1-49B2-977F-FF1C30E51F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4346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6" name="Rectangle 29"/>
          <p:cNvSpPr>
            <a:spLocks noGrp="1" noChangeArrowheads="1"/>
          </p:cNvSpPr>
          <p:nvPr>
            <p:ph type="sldNum" sz="quarter" idx="12"/>
          </p:nvPr>
        </p:nvSpPr>
        <p:spPr>
          <a:ln/>
        </p:spPr>
        <p:txBody>
          <a:bodyPr/>
          <a:lstStyle>
            <a:lvl1pPr>
              <a:defRPr/>
            </a:lvl1pPr>
          </a:lstStyle>
          <a:p>
            <a:pPr>
              <a:defRPr/>
            </a:pPr>
            <a:fld id="{A84D23E2-6E91-4AE7-A788-C478E8142F6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36539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6" name="Rectangle 29"/>
          <p:cNvSpPr>
            <a:spLocks noGrp="1" noChangeArrowheads="1"/>
          </p:cNvSpPr>
          <p:nvPr>
            <p:ph type="sldNum" sz="quarter" idx="12"/>
          </p:nvPr>
        </p:nvSpPr>
        <p:spPr>
          <a:ln/>
        </p:spPr>
        <p:txBody>
          <a:bodyPr/>
          <a:lstStyle>
            <a:lvl1pPr>
              <a:defRPr/>
            </a:lvl1pPr>
          </a:lstStyle>
          <a:p>
            <a:pPr>
              <a:defRPr/>
            </a:pPr>
            <a:fld id="{C1B3ECAB-E343-444C-B8F8-BBDA0B56CE5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156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04800" y="2133600"/>
            <a:ext cx="4243388"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700588" y="2133600"/>
            <a:ext cx="4244975"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7" name="Rectangle 29"/>
          <p:cNvSpPr>
            <a:spLocks noGrp="1" noChangeArrowheads="1"/>
          </p:cNvSpPr>
          <p:nvPr>
            <p:ph type="sldNum" sz="quarter" idx="12"/>
          </p:nvPr>
        </p:nvSpPr>
        <p:spPr>
          <a:ln/>
        </p:spPr>
        <p:txBody>
          <a:bodyPr/>
          <a:lstStyle>
            <a:lvl1pPr>
              <a:defRPr/>
            </a:lvl1pPr>
          </a:lstStyle>
          <a:p>
            <a:pPr>
              <a:defRPr/>
            </a:pPr>
            <a:fld id="{45E26822-71A4-4DFA-83CC-9D74C5DEF86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1195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9" name="Rectangle 29"/>
          <p:cNvSpPr>
            <a:spLocks noGrp="1" noChangeArrowheads="1"/>
          </p:cNvSpPr>
          <p:nvPr>
            <p:ph type="sldNum" sz="quarter" idx="12"/>
          </p:nvPr>
        </p:nvSpPr>
        <p:spPr>
          <a:ln/>
        </p:spPr>
        <p:txBody>
          <a:bodyPr/>
          <a:lstStyle>
            <a:lvl1pPr>
              <a:defRPr/>
            </a:lvl1pPr>
          </a:lstStyle>
          <a:p>
            <a:pPr>
              <a:defRPr/>
            </a:pPr>
            <a:fld id="{F95C59CC-9134-497B-A830-BBC013255F1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31157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5" name="Rectangle 29"/>
          <p:cNvSpPr>
            <a:spLocks noGrp="1" noChangeArrowheads="1"/>
          </p:cNvSpPr>
          <p:nvPr>
            <p:ph type="sldNum" sz="quarter" idx="12"/>
          </p:nvPr>
        </p:nvSpPr>
        <p:spPr>
          <a:ln/>
        </p:spPr>
        <p:txBody>
          <a:bodyPr/>
          <a:lstStyle>
            <a:lvl1pPr>
              <a:defRPr/>
            </a:lvl1pPr>
          </a:lstStyle>
          <a:p>
            <a:pPr>
              <a:defRPr/>
            </a:pPr>
            <a:fld id="{4B47B835-3C19-4B93-B459-51D461015C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01320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4" name="Rectangle 29"/>
          <p:cNvSpPr>
            <a:spLocks noGrp="1" noChangeArrowheads="1"/>
          </p:cNvSpPr>
          <p:nvPr>
            <p:ph type="sldNum" sz="quarter" idx="12"/>
          </p:nvPr>
        </p:nvSpPr>
        <p:spPr>
          <a:ln/>
        </p:spPr>
        <p:txBody>
          <a:bodyPr/>
          <a:lstStyle>
            <a:lvl1pPr>
              <a:defRPr/>
            </a:lvl1pPr>
          </a:lstStyle>
          <a:p>
            <a:pPr>
              <a:defRPr/>
            </a:pPr>
            <a:fld id="{C40B3F6F-1A30-4693-AF66-A56324FB78C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25911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7" name="Rectangle 29"/>
          <p:cNvSpPr>
            <a:spLocks noGrp="1" noChangeArrowheads="1"/>
          </p:cNvSpPr>
          <p:nvPr>
            <p:ph type="sldNum" sz="quarter" idx="12"/>
          </p:nvPr>
        </p:nvSpPr>
        <p:spPr>
          <a:ln/>
        </p:spPr>
        <p:txBody>
          <a:bodyPr/>
          <a:lstStyle>
            <a:lvl1pPr>
              <a:defRPr/>
            </a:lvl1pPr>
          </a:lstStyle>
          <a:p>
            <a:pPr>
              <a:defRPr/>
            </a:pPr>
            <a:fld id="{539D42DA-15BC-4AED-979B-62CABD3387C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9724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en-GB">
                <a:solidFill>
                  <a:srgbClr val="000000"/>
                </a:solidFill>
              </a:rPr>
              <a:t>Minority Ethnic Achievement Children’s Services</a:t>
            </a:r>
          </a:p>
        </p:txBody>
      </p:sp>
      <p:sp>
        <p:nvSpPr>
          <p:cNvPr id="7" name="Rectangle 29"/>
          <p:cNvSpPr>
            <a:spLocks noGrp="1" noChangeArrowheads="1"/>
          </p:cNvSpPr>
          <p:nvPr>
            <p:ph type="sldNum" sz="quarter" idx="12"/>
          </p:nvPr>
        </p:nvSpPr>
        <p:spPr>
          <a:ln/>
        </p:spPr>
        <p:txBody>
          <a:bodyPr/>
          <a:lstStyle>
            <a:lvl1pPr>
              <a:defRPr/>
            </a:lvl1pPr>
          </a:lstStyle>
          <a:p>
            <a:pPr>
              <a:defRPr/>
            </a:pPr>
            <a:fld id="{BDE984F4-FBB1-42BD-85E3-BD41534782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2777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image" Target="../media/image7.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Grp="1" noChangeArrowheads="1"/>
          </p:cNvSpPr>
          <p:nvPr>
            <p:ph type="title"/>
          </p:nvPr>
        </p:nvSpPr>
        <p:spPr bwMode="auto">
          <a:xfrm>
            <a:off x="304800" y="990600"/>
            <a:ext cx="8640763"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26"/>
          <p:cNvSpPr>
            <a:spLocks noGrp="1" noChangeArrowheads="1"/>
          </p:cNvSpPr>
          <p:nvPr>
            <p:ph type="body" idx="1"/>
          </p:nvPr>
        </p:nvSpPr>
        <p:spPr bwMode="auto">
          <a:xfrm>
            <a:off x="304800" y="2133600"/>
            <a:ext cx="8640763"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23"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latin typeface="+mn-lt"/>
              </a:defRPr>
            </a:lvl1pPr>
          </a:lstStyle>
          <a:p>
            <a:pPr fontAlgn="base">
              <a:spcAft>
                <a:spcPct val="0"/>
              </a:spcAft>
              <a:defRPr/>
            </a:pPr>
            <a:endParaRPr lang="en-GB">
              <a:solidFill>
                <a:srgbClr val="000000"/>
              </a:solidFill>
            </a:endParaRPr>
          </a:p>
        </p:txBody>
      </p:sp>
      <p:sp>
        <p:nvSpPr>
          <p:cNvPr id="4124" name="Rectangle 28"/>
          <p:cNvSpPr>
            <a:spLocks noGrp="1" noChangeArrowheads="1"/>
          </p:cNvSpPr>
          <p:nvPr>
            <p:ph type="ftr" sz="quarter" idx="3"/>
          </p:nvPr>
        </p:nvSpPr>
        <p:spPr bwMode="auto">
          <a:xfrm>
            <a:off x="3276600" y="6248400"/>
            <a:ext cx="2667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defRPr>
            </a:lvl1pPr>
          </a:lstStyle>
          <a:p>
            <a:pPr fontAlgn="base">
              <a:spcAft>
                <a:spcPct val="0"/>
              </a:spcAft>
              <a:defRPr/>
            </a:pPr>
            <a:r>
              <a:rPr lang="en-GB">
                <a:solidFill>
                  <a:srgbClr val="000000"/>
                </a:solidFill>
              </a:rPr>
              <a:t>Minority Ethnic Achievement Children’s Services</a:t>
            </a:r>
          </a:p>
        </p:txBody>
      </p:sp>
      <p:sp>
        <p:nvSpPr>
          <p:cNvPr id="4125"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defRPr>
            </a:lvl1pPr>
          </a:lstStyle>
          <a:p>
            <a:pPr fontAlgn="base">
              <a:spcAft>
                <a:spcPct val="0"/>
              </a:spcAft>
              <a:defRPr/>
            </a:pPr>
            <a:fld id="{B6BED008-A62D-40F9-8BEA-3BF8F9E0A153}" type="slidenum">
              <a:rPr lang="en-GB">
                <a:solidFill>
                  <a:srgbClr val="000000"/>
                </a:solidFill>
              </a:rPr>
              <a:pPr fontAlgn="base">
                <a:spcAft>
                  <a:spcPct val="0"/>
                </a:spcAft>
                <a:defRPr/>
              </a:pPr>
              <a:t>‹#›</a:t>
            </a:fld>
            <a:endParaRPr lang="en-GB">
              <a:solidFill>
                <a:srgbClr val="000000"/>
              </a:solidFill>
            </a:endParaRPr>
          </a:p>
        </p:txBody>
      </p:sp>
      <p:grpSp>
        <p:nvGrpSpPr>
          <p:cNvPr id="1031" name="Group 228"/>
          <p:cNvGrpSpPr>
            <a:grpSpLocks/>
          </p:cNvGrpSpPr>
          <p:nvPr userDrawn="1"/>
        </p:nvGrpSpPr>
        <p:grpSpPr bwMode="auto">
          <a:xfrm>
            <a:off x="0" y="0"/>
            <a:ext cx="9144000" cy="838200"/>
            <a:chOff x="0" y="0"/>
            <a:chExt cx="5760" cy="528"/>
          </a:xfrm>
        </p:grpSpPr>
        <p:pic>
          <p:nvPicPr>
            <p:cNvPr id="1033" name="Picture 31" descr="Hillside boy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32" descr="sticky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08" y="0"/>
              <a:ext cx="100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33" descr="3 girls"/>
            <p:cNvPicPr>
              <a:picLocks noChangeAspect="1" noChangeArrowheads="1"/>
            </p:cNvPicPr>
            <p:nvPr userDrawn="1"/>
          </p:nvPicPr>
          <p:blipFill>
            <a:blip r:embed="rId16">
              <a:extLst>
                <a:ext uri="{28A0092B-C50C-407E-A947-70E740481C1C}">
                  <a14:useLocalDpi xmlns:a14="http://schemas.microsoft.com/office/drawing/2010/main" val="0"/>
                </a:ext>
              </a:extLst>
            </a:blip>
            <a:srcRect b="8966"/>
            <a:stretch>
              <a:fillRect/>
            </a:stretch>
          </p:blipFill>
          <p:spPr bwMode="auto">
            <a:xfrm>
              <a:off x="1968"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34" descr="Hillside boy &amp; girl"/>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3840" y="0"/>
              <a:ext cx="1008"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39" descr="card game"/>
            <p:cNvPicPr>
              <a:picLocks noChangeAspect="1" noChangeArrowheads="1"/>
            </p:cNvPicPr>
            <p:nvPr userDrawn="1"/>
          </p:nvPicPr>
          <p:blipFill>
            <a:blip r:embed="rId18">
              <a:extLst>
                <a:ext uri="{28A0092B-C50C-407E-A947-70E740481C1C}">
                  <a14:useLocalDpi xmlns:a14="http://schemas.microsoft.com/office/drawing/2010/main" val="0"/>
                </a:ext>
              </a:extLst>
            </a:blip>
            <a:srcRect t="4794" r="4117" b="15068"/>
            <a:stretch>
              <a:fillRect/>
            </a:stretch>
          </p:blipFill>
          <p:spPr bwMode="auto">
            <a:xfrm>
              <a:off x="2976" y="0"/>
              <a:ext cx="864"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40" descr="Marika &amp; boy"/>
            <p:cNvPicPr>
              <a:picLocks noChangeAspect="1" noChangeArrowheads="1"/>
            </p:cNvPicPr>
            <p:nvPr userDrawn="1"/>
          </p:nvPicPr>
          <p:blipFill>
            <a:blip r:embed="rId19">
              <a:extLst>
                <a:ext uri="{28A0092B-C50C-407E-A947-70E740481C1C}">
                  <a14:useLocalDpi xmlns:a14="http://schemas.microsoft.com/office/drawing/2010/main" val="0"/>
                </a:ext>
              </a:extLst>
            </a:blip>
            <a:srcRect l="763" r="16565"/>
            <a:stretch>
              <a:fillRect/>
            </a:stretch>
          </p:blipFill>
          <p:spPr bwMode="auto">
            <a:xfrm>
              <a:off x="4848" y="0"/>
              <a:ext cx="91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032" name="Object 227"/>
          <p:cNvGraphicFramePr>
            <a:graphicFrameLocks noChangeAspect="1"/>
          </p:cNvGraphicFramePr>
          <p:nvPr userDrawn="1"/>
        </p:nvGraphicFramePr>
        <p:xfrm>
          <a:off x="381000" y="6019800"/>
          <a:ext cx="1295400" cy="668338"/>
        </p:xfrm>
        <a:graphic>
          <a:graphicData uri="http://schemas.openxmlformats.org/presentationml/2006/ole">
            <mc:AlternateContent xmlns:mc="http://schemas.openxmlformats.org/markup-compatibility/2006">
              <mc:Choice xmlns:v="urn:schemas-microsoft-com:vml" Requires="v">
                <p:oleObj name="Photo Editor Photo" r:id="rId20" imgW="5772956" imgH="2980952" progId="MSPhotoEd.3">
                  <p:embed/>
                </p:oleObj>
              </mc:Choice>
              <mc:Fallback>
                <p:oleObj name="Photo Editor Photo" r:id="rId20" imgW="5772956" imgH="2980952" progId="MSPhotoEd.3">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1000" y="6019800"/>
                        <a:ext cx="1295400" cy="66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TextBox 2">
            <a:extLst>
              <a:ext uri="{FF2B5EF4-FFF2-40B4-BE49-F238E27FC236}">
                <a16:creationId xmlns:a16="http://schemas.microsoft.com/office/drawing/2014/main" id="{C51AEADC-AACB-06E5-BF5A-57A44FDD3552}"/>
              </a:ext>
            </a:extLst>
          </p:cNvPr>
          <p:cNvSpPr txBox="1"/>
          <p:nvPr userDrawn="1">
            <p:extLst>
              <p:ext uri="{1162E1C5-73C7-4A58-AE30-91384D911F3F}">
                <p184:classification xmlns:p184="http://schemas.microsoft.com/office/powerpoint/2018/4/main" val="ftr"/>
              </p:ext>
            </p:extLst>
          </p:nvPr>
        </p:nvSpPr>
        <p:spPr>
          <a:xfrm>
            <a:off x="63500" y="6642100"/>
            <a:ext cx="883285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902092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rtl="0" eaLnBrk="0" fontAlgn="base" hangingPunct="0">
        <a:spcBef>
          <a:spcPct val="0"/>
        </a:spcBef>
        <a:spcAft>
          <a:spcPct val="0"/>
        </a:spcAft>
        <a:defRPr sz="4400">
          <a:solidFill>
            <a:srgbClr val="33CC33"/>
          </a:solidFill>
          <a:latin typeface="+mj-lt"/>
          <a:ea typeface="+mj-ea"/>
          <a:cs typeface="+mj-cs"/>
        </a:defRPr>
      </a:lvl1pPr>
      <a:lvl2pPr algn="ctr" rtl="0" eaLnBrk="0" fontAlgn="base" hangingPunct="0">
        <a:spcBef>
          <a:spcPct val="0"/>
        </a:spcBef>
        <a:spcAft>
          <a:spcPct val="0"/>
        </a:spcAft>
        <a:defRPr sz="4400">
          <a:solidFill>
            <a:srgbClr val="33CC33"/>
          </a:solidFill>
          <a:latin typeface="Arial" charset="0"/>
        </a:defRPr>
      </a:lvl2pPr>
      <a:lvl3pPr algn="ctr" rtl="0" eaLnBrk="0" fontAlgn="base" hangingPunct="0">
        <a:spcBef>
          <a:spcPct val="0"/>
        </a:spcBef>
        <a:spcAft>
          <a:spcPct val="0"/>
        </a:spcAft>
        <a:defRPr sz="4400">
          <a:solidFill>
            <a:srgbClr val="33CC33"/>
          </a:solidFill>
          <a:latin typeface="Arial" charset="0"/>
        </a:defRPr>
      </a:lvl3pPr>
      <a:lvl4pPr algn="ctr" rtl="0" eaLnBrk="0" fontAlgn="base" hangingPunct="0">
        <a:spcBef>
          <a:spcPct val="0"/>
        </a:spcBef>
        <a:spcAft>
          <a:spcPct val="0"/>
        </a:spcAft>
        <a:defRPr sz="4400">
          <a:solidFill>
            <a:srgbClr val="33CC33"/>
          </a:solidFill>
          <a:latin typeface="Arial" charset="0"/>
        </a:defRPr>
      </a:lvl4pPr>
      <a:lvl5pPr algn="ctr" rtl="0" eaLnBrk="0" fontAlgn="base" hangingPunct="0">
        <a:spcBef>
          <a:spcPct val="0"/>
        </a:spcBef>
        <a:spcAft>
          <a:spcPct val="0"/>
        </a:spcAft>
        <a:defRPr sz="4400">
          <a:solidFill>
            <a:srgbClr val="33CC33"/>
          </a:solidFill>
          <a:latin typeface="Arial" charset="0"/>
        </a:defRPr>
      </a:lvl5pPr>
      <a:lvl6pPr marL="457200" algn="ctr" rtl="0" fontAlgn="base">
        <a:spcBef>
          <a:spcPct val="0"/>
        </a:spcBef>
        <a:spcAft>
          <a:spcPct val="0"/>
        </a:spcAft>
        <a:defRPr sz="4400">
          <a:solidFill>
            <a:srgbClr val="33CC33"/>
          </a:solidFill>
          <a:latin typeface="Arial" charset="0"/>
        </a:defRPr>
      </a:lvl6pPr>
      <a:lvl7pPr marL="914400" algn="ctr" rtl="0" fontAlgn="base">
        <a:spcBef>
          <a:spcPct val="0"/>
        </a:spcBef>
        <a:spcAft>
          <a:spcPct val="0"/>
        </a:spcAft>
        <a:defRPr sz="4400">
          <a:solidFill>
            <a:srgbClr val="33CC33"/>
          </a:solidFill>
          <a:latin typeface="Arial" charset="0"/>
        </a:defRPr>
      </a:lvl7pPr>
      <a:lvl8pPr marL="1371600" algn="ctr" rtl="0" fontAlgn="base">
        <a:spcBef>
          <a:spcPct val="0"/>
        </a:spcBef>
        <a:spcAft>
          <a:spcPct val="0"/>
        </a:spcAft>
        <a:defRPr sz="4400">
          <a:solidFill>
            <a:srgbClr val="33CC33"/>
          </a:solidFill>
          <a:latin typeface="Arial" charset="0"/>
        </a:defRPr>
      </a:lvl8pPr>
      <a:lvl9pPr marL="1828800" algn="ctr" rtl="0" fontAlgn="base">
        <a:spcBef>
          <a:spcPct val="0"/>
        </a:spcBef>
        <a:spcAft>
          <a:spcPct val="0"/>
        </a:spcAft>
        <a:defRPr sz="4400">
          <a:solidFill>
            <a:srgbClr val="33CC33"/>
          </a:solidFill>
          <a:latin typeface="Arial" charset="0"/>
        </a:defRPr>
      </a:lvl9pPr>
    </p:titleStyle>
    <p:bodyStyle>
      <a:lvl1pPr marL="342900" indent="-342900" algn="l" rtl="0" eaLnBrk="0" fontAlgn="base" hangingPunct="0">
        <a:spcBef>
          <a:spcPct val="20000"/>
        </a:spcBef>
        <a:spcAft>
          <a:spcPct val="0"/>
        </a:spcAft>
        <a:buClr>
          <a:srgbClr val="FF9900"/>
        </a:buClr>
        <a:buSzPct val="8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racingtoenglish.moonfruit.com/" TargetMode="External"/><Relationship Id="rId4" Type="http://schemas.openxmlformats.org/officeDocument/2006/relationships/hyperlink" Target="http://www.racingtoenglish.co.uk/"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racingtoenglish.moonfruit.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Gordon"/>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5651500" y="2420938"/>
            <a:ext cx="2857500" cy="2857500"/>
          </a:xfrm>
        </p:spPr>
      </p:pic>
      <p:pic>
        <p:nvPicPr>
          <p:cNvPr id="36867" name="Picture 5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333375"/>
            <a:ext cx="8448675"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2420938"/>
            <a:ext cx="1935162"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9"/>
          <p:cNvSpPr>
            <a:spLocks noChangeArrowheads="1"/>
          </p:cNvSpPr>
          <p:nvPr/>
        </p:nvSpPr>
        <p:spPr bwMode="auto">
          <a:xfrm>
            <a:off x="539750" y="4581525"/>
            <a:ext cx="18002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a:p>
            <a:pPr eaLnBrk="1" fontAlgn="base" hangingPunct="1">
              <a:spcBef>
                <a:spcPct val="0"/>
              </a:spcBef>
              <a:spcAft>
                <a:spcPct val="0"/>
              </a:spcAft>
              <a:buClrTx/>
              <a:buSzTx/>
              <a:buFontTx/>
              <a:buNone/>
            </a:pPr>
            <a:r>
              <a:rPr lang="en-US" altLang="en-US" sz="2400">
                <a:solidFill>
                  <a:srgbClr val="000000"/>
                </a:solidFill>
                <a:latin typeface="Times New Roman" pitchFamily="18" charset="0"/>
                <a:ea typeface="MS PGothic" pitchFamily="34" charset="-128"/>
              </a:rPr>
              <a:t> </a:t>
            </a:r>
            <a:r>
              <a:rPr lang="en-US" altLang="en-US" sz="2400" b="1">
                <a:solidFill>
                  <a:srgbClr val="000000"/>
                </a:solidFill>
                <a:latin typeface="Times New Roman" pitchFamily="18" charset="0"/>
                <a:ea typeface="MS PGothic" pitchFamily="34" charset="-128"/>
              </a:rPr>
              <a:t>a girl </a:t>
            </a:r>
            <a:r>
              <a:rPr lang="en-US" altLang="en-US" sz="2400">
                <a:solidFill>
                  <a:srgbClr val="000000"/>
                </a:solidFill>
                <a:latin typeface="Times New Roman" pitchFamily="18" charset="0"/>
                <a:ea typeface="MS PGothic" pitchFamily="34" charset="-128"/>
              </a:rPr>
              <a:t>	</a:t>
            </a:r>
          </a:p>
        </p:txBody>
      </p:sp>
      <p:pic>
        <p:nvPicPr>
          <p:cNvPr id="36870" name="Picture 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5513" y="3860800"/>
            <a:ext cx="1663700"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1" name="Rectangle 61"/>
          <p:cNvSpPr>
            <a:spLocks noChangeArrowheads="1"/>
          </p:cNvSpPr>
          <p:nvPr/>
        </p:nvSpPr>
        <p:spPr bwMode="auto">
          <a:xfrm>
            <a:off x="2484438" y="6021388"/>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US" altLang="en-US" sz="2400" b="1">
                <a:solidFill>
                  <a:srgbClr val="000000"/>
                </a:solidFill>
                <a:latin typeface="Times New Roman" pitchFamily="18" charset="0"/>
                <a:ea typeface="MS PGothic" pitchFamily="34" charset="-128"/>
              </a:rPr>
              <a:t>a boy </a:t>
            </a:r>
            <a:r>
              <a:rPr lang="en-US" altLang="en-US" sz="2400">
                <a:solidFill>
                  <a:srgbClr val="000000"/>
                </a:solidFill>
                <a:latin typeface="Times New Roman" pitchFamily="18" charset="0"/>
                <a:ea typeface="MS PGothic" pitchFamily="34" charset="-128"/>
              </a:rPr>
              <a:t>	</a:t>
            </a:r>
          </a:p>
        </p:txBody>
      </p:sp>
    </p:spTree>
    <p:extLst>
      <p:ext uri="{BB962C8B-B14F-4D97-AF65-F5344CB8AC3E}">
        <p14:creationId xmlns:p14="http://schemas.microsoft.com/office/powerpoint/2010/main" val="3640335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15900" y="828675"/>
            <a:ext cx="8640763" cy="838200"/>
          </a:xfrm>
        </p:spPr>
        <p:txBody>
          <a:bodyPr/>
          <a:lstStyle/>
          <a:p>
            <a:r>
              <a:rPr lang="en-GB" altLang="en-US">
                <a:ea typeface="MS PGothic" pitchFamily="34" charset="-128"/>
              </a:rPr>
              <a:t>Connect 4</a:t>
            </a: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666875"/>
            <a:ext cx="6840537" cy="454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3789363"/>
            <a:ext cx="1584325"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8850" y="5084763"/>
            <a:ext cx="165576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1052513"/>
            <a:ext cx="14763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80288" y="2420938"/>
            <a:ext cx="15335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272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81075"/>
            <a:ext cx="6697662" cy="408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5084763"/>
            <a:ext cx="19018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588" y="5084763"/>
            <a:ext cx="19431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445125"/>
            <a:ext cx="1717675"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5373688"/>
            <a:ext cx="17907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163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GB" altLang="en-US"/>
              <a:t>Phonics</a:t>
            </a:r>
          </a:p>
        </p:txBody>
      </p:sp>
      <p:pic>
        <p:nvPicPr>
          <p:cNvPr id="48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196975"/>
            <a:ext cx="4351338"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052513"/>
            <a:ext cx="3816350"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54879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GB" altLang="en-US"/>
              <a:t>Maths Resources</a:t>
            </a:r>
          </a:p>
        </p:txBody>
      </p:sp>
      <p:pic>
        <p:nvPicPr>
          <p:cNvPr id="50179"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27088" y="2024063"/>
            <a:ext cx="3133725" cy="4057650"/>
          </a:xfrm>
        </p:spPr>
      </p:pic>
      <p:pic>
        <p:nvPicPr>
          <p:cNvPr id="501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1862138"/>
            <a:ext cx="35814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018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4005263"/>
            <a:ext cx="4103687"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3213983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GB" altLang="en-US">
                <a:ea typeface="MS PGothic" pitchFamily="34" charset="-128"/>
              </a:rPr>
              <a:t>More Activities</a:t>
            </a:r>
          </a:p>
        </p:txBody>
      </p:sp>
      <p:graphicFrame>
        <p:nvGraphicFramePr>
          <p:cNvPr id="3" name="Table 2"/>
          <p:cNvGraphicFramePr>
            <a:graphicFrameLocks noGrp="1"/>
          </p:cNvGraphicFramePr>
          <p:nvPr/>
        </p:nvGraphicFramePr>
        <p:xfrm>
          <a:off x="500063" y="1890713"/>
          <a:ext cx="2824162" cy="4064000"/>
        </p:xfrm>
        <a:graphic>
          <a:graphicData uri="http://schemas.openxmlformats.org/drawingml/2006/table">
            <a:tbl>
              <a:tblPr/>
              <a:tblGrid>
                <a:gridCol w="941387">
                  <a:extLst>
                    <a:ext uri="{9D8B030D-6E8A-4147-A177-3AD203B41FA5}">
                      <a16:colId xmlns:a16="http://schemas.microsoft.com/office/drawing/2014/main" val="20000"/>
                    </a:ext>
                  </a:extLst>
                </a:gridCol>
                <a:gridCol w="941388">
                  <a:extLst>
                    <a:ext uri="{9D8B030D-6E8A-4147-A177-3AD203B41FA5}">
                      <a16:colId xmlns:a16="http://schemas.microsoft.com/office/drawing/2014/main" val="20001"/>
                    </a:ext>
                  </a:extLst>
                </a:gridCol>
                <a:gridCol w="941387">
                  <a:extLst>
                    <a:ext uri="{9D8B030D-6E8A-4147-A177-3AD203B41FA5}">
                      <a16:colId xmlns:a16="http://schemas.microsoft.com/office/drawing/2014/main" val="20002"/>
                    </a:ext>
                  </a:extLst>
                </a:gridCol>
              </a:tblGrid>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a:ln>
                            <a:noFill/>
                          </a:ln>
                          <a:solidFill>
                            <a:schemeClr val="tx1"/>
                          </a:solidFill>
                          <a:effectLst/>
                          <a:latin typeface="Comic Sans MS" pitchFamily="66" charset="0"/>
                          <a:ea typeface="MS PGothic" pitchFamily="34" charset="-128"/>
                          <a:cs typeface="Times New Roman" pitchFamily="18" charset="0"/>
                        </a:rPr>
                        <a:t>Start</a:t>
                      </a:r>
                      <a:endParaRPr kumimoji="0" lang="en-GB" altLang="en-US" sz="5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solidFill>
                      <a:srgbClr val="CCFF33"/>
                    </a:solid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coat?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sunglasses?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06400">
                <a:tc rowSpan="2" gridSpan="2">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300" b="1" i="0" u="sng" strike="noStrike" cap="none" normalizeH="0" baseline="0">
                          <a:ln>
                            <a:noFill/>
                          </a:ln>
                          <a:solidFill>
                            <a:srgbClr val="008000"/>
                          </a:solidFill>
                          <a:effectLst/>
                          <a:latin typeface="Arial" pitchFamily="34" charset="0"/>
                          <a:ea typeface="MS PGothic" pitchFamily="34" charset="-128"/>
                          <a:cs typeface="Times New Roman" pitchFamily="18" charset="0"/>
                        </a:rPr>
                        <a:t>When do you wear?</a:t>
                      </a:r>
                      <a:br>
                        <a:rPr kumimoji="0" lang="en-GB" altLang="en-US" sz="1300" b="1" i="0" u="sng" strike="noStrike" cap="none" normalizeH="0" baseline="0">
                          <a:ln>
                            <a:noFill/>
                          </a:ln>
                          <a:solidFill>
                            <a:srgbClr val="008000"/>
                          </a:solidFill>
                          <a:effectLst/>
                          <a:latin typeface="Arial" pitchFamily="34" charset="0"/>
                          <a:ea typeface="MS PGothic" pitchFamily="34" charset="-128"/>
                          <a:cs typeface="Times New Roman" pitchFamily="18" charset="0"/>
                        </a:rPr>
                      </a:br>
                      <a:r>
                        <a:rPr kumimoji="0" lang="en-GB" altLang="en-US" sz="1300" b="1" i="0" u="sng" strike="noStrike" cap="none" normalizeH="0" baseline="0">
                          <a:ln>
                            <a:noFill/>
                          </a:ln>
                          <a:solidFill>
                            <a:srgbClr val="008000"/>
                          </a:solidFill>
                          <a:effectLst/>
                          <a:latin typeface="Arial" pitchFamily="34" charset="0"/>
                          <a:ea typeface="MS PGothic" pitchFamily="34" charset="-128"/>
                          <a:cs typeface="Times New Roman" pitchFamily="18" charset="0"/>
                        </a:rPr>
                        <a:t>Track</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a:noFill/>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rowSpan="2" hMerge="1">
                  <a:txBody>
                    <a:bodyPr/>
                    <a:lstStyle/>
                    <a:p>
                      <a:endParaRPr lang="en-GB"/>
                    </a:p>
                  </a:txBody>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trousers?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6400">
                <a:tc gridSpan="2" vMerge="1">
                  <a:txBody>
                    <a:bodyPr/>
                    <a:lstStyle/>
                    <a:p>
                      <a:endParaRPr lang="en-GB"/>
                    </a:p>
                  </a:txBody>
                  <a:tcPr/>
                </a:tc>
                <a:tc hMerge="1" vMerge="1">
                  <a:txBody>
                    <a:bodyPr/>
                    <a:lstStyle/>
                    <a:p>
                      <a:endParaRPr lang="en-GB"/>
                    </a:p>
                  </a:txBody>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sandals?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7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swimming costume?</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gloves?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hat?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high heels?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rowSpan="2" gridSpan="2">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457200" rtl="0" eaLnBrk="1" fontAlgn="base" latinLnBrk="0" hangingPunct="0">
                        <a:lnSpc>
                          <a:spcPct val="100000"/>
                        </a:lnSpc>
                        <a:spcBef>
                          <a:spcPts val="600"/>
                        </a:spcBef>
                        <a:spcAft>
                          <a:spcPct val="0"/>
                        </a:spcAft>
                        <a:buClrTx/>
                        <a:buSzTx/>
                        <a:buFontTx/>
                        <a:buNone/>
                        <a:tabLst/>
                      </a:pPr>
                      <a:r>
                        <a:rPr kumimoji="0" lang="en-GB" altLang="en-US" sz="500" b="0" i="0" u="none" strike="noStrike" cap="none" normalizeH="0" baseline="0" dirty="0">
                          <a:ln>
                            <a:noFill/>
                          </a:ln>
                          <a:solidFill>
                            <a:srgbClr val="008000"/>
                          </a:solidFill>
                          <a:effectLst/>
                          <a:latin typeface="Arial" pitchFamily="34" charset="0"/>
                          <a:ea typeface="MS PGothic" pitchFamily="34" charset="-128"/>
                          <a:cs typeface="Times New Roman" pitchFamily="18" charset="0"/>
                        </a:rPr>
                        <a:t>Throw a dice and move your counter. Ask the next player the question in the square you land on. If they can answer it they can throw the dice and move their counter. </a:t>
                      </a:r>
                      <a:endParaRPr kumimoji="0" lang="en-GB" altLang="en-US" sz="5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0">
                        <a:lnSpc>
                          <a:spcPct val="100000"/>
                        </a:lnSpc>
                        <a:spcBef>
                          <a:spcPts val="600"/>
                        </a:spcBef>
                        <a:spcAft>
                          <a:spcPct val="0"/>
                        </a:spcAft>
                        <a:buClrTx/>
                        <a:buSzTx/>
                        <a:buFontTx/>
                        <a:buNone/>
                        <a:tabLst/>
                      </a:pPr>
                      <a:r>
                        <a:rPr kumimoji="0" lang="en-GB" altLang="en-US" sz="500" b="0" i="0" u="none" strike="noStrike" cap="none" normalizeH="0" baseline="0" dirty="0">
                          <a:ln>
                            <a:noFill/>
                          </a:ln>
                          <a:solidFill>
                            <a:srgbClr val="008000"/>
                          </a:solidFill>
                          <a:effectLst/>
                          <a:latin typeface="Arial" pitchFamily="34" charset="0"/>
                          <a:ea typeface="MS PGothic" pitchFamily="34" charset="-128"/>
                          <a:cs typeface="Times New Roman" pitchFamily="18" charset="0"/>
                        </a:rPr>
                        <a:t>Answers e.g. never, in the evening, when it’s cold, when I play football, ….</a:t>
                      </a:r>
                      <a:endParaRPr kumimoji="0" lang="en-GB" altLang="en-US" sz="5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a:noFill/>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rowSpan="2" hMerge="1">
                  <a:txBody>
                    <a:bodyPr/>
                    <a:lstStyle/>
                    <a:p>
                      <a:endParaRPr lang="en-GB"/>
                    </a:p>
                  </a:txBody>
                  <a:tcPr/>
                </a:tc>
                <a:extLst>
                  <a:ext uri="{0D108BD9-81ED-4DB2-BD59-A6C34878D82A}">
                    <a16:rowId xmlns:a16="http://schemas.microsoft.com/office/drawing/2014/main" val="10004"/>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scarf?</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10005"/>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trainers?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jumper?</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tie?</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008000"/>
                          </a:solidFill>
                          <a:effectLst/>
                          <a:latin typeface="Comic Sans MS" pitchFamily="66" charset="0"/>
                          <a:ea typeface="MS PGothic" pitchFamily="34" charset="-128"/>
                          <a:cs typeface="Times New Roman" pitchFamily="18" charset="0"/>
                          <a:sym typeface="Wingdings" pitchFamily="2" charset="2"/>
                        </a:rPr>
                        <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horzOverflow="overflow">
                    <a:lnL>
                      <a:noFill/>
                    </a:lnL>
                    <a:lnR>
                      <a:noFill/>
                    </a:lnR>
                    <a:lnT w="5715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008000"/>
                          </a:solidFill>
                          <a:effectLst/>
                          <a:latin typeface="Comic Sans MS" pitchFamily="66" charset="0"/>
                          <a:ea typeface="MS PGothic" pitchFamily="34" charset="-128"/>
                          <a:cs typeface="Times New Roman" pitchFamily="18" charset="0"/>
                          <a:sym typeface="Wingdings" pitchFamily="2" charset="2"/>
                        </a:rPr>
                        <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a:noFill/>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a:noFill/>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a dress?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endParaRPr kumimoji="0" lang="en-US"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a:noFill/>
                    </a:lnL>
                    <a:lnR>
                      <a:noFill/>
                    </a:lnR>
                    <a:lnT>
                      <a:noFill/>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rgbClr val="008000"/>
                          </a:solidFill>
                          <a:effectLst/>
                          <a:latin typeface="Comic Sans MS" pitchFamily="66" charset="0"/>
                          <a:ea typeface="MS PGothic" pitchFamily="34" charset="-128"/>
                          <a:cs typeface="Times New Roman" pitchFamily="18" charset="0"/>
                          <a:sym typeface="Wingdings" pitchFamily="2" charset="2"/>
                        </a:rPr>
                        <a:t></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b" horzOverflow="overflow">
                    <a:lnL>
                      <a:noFill/>
                    </a:lnL>
                    <a:lnR w="57150" cap="flat" cmpd="sng" algn="ctr">
                      <a:solidFill>
                        <a:srgbClr val="008000"/>
                      </a:solidFill>
                      <a:prstDash val="solid"/>
                      <a:round/>
                      <a:headEnd type="none" w="med" len="med"/>
                      <a:tailEnd type="none" w="med" len="med"/>
                    </a:lnR>
                    <a:lnT>
                      <a:noFill/>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jeans?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06400">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Finish</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solidFill>
                      <a:srgbClr val="CCFF33"/>
                    </a:solid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pyjamas?</a:t>
                      </a:r>
                      <a:endParaRPr kumimoji="0" lang="en-GB" altLang="en-US" sz="5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ctr" defTabSz="457200" rtl="0" eaLnBrk="1" fontAlgn="base" latinLnBrk="0" hangingPunct="0">
                        <a:lnSpc>
                          <a:spcPct val="100000"/>
                        </a:lnSpc>
                        <a:spcBef>
                          <a:spcPct val="0"/>
                        </a:spcBef>
                        <a:spcAft>
                          <a:spcPct val="0"/>
                        </a:spcAft>
                        <a:buClrTx/>
                        <a:buSzTx/>
                        <a:buFontTx/>
                        <a:buNone/>
                        <a:tabLst/>
                      </a:pPr>
                      <a:r>
                        <a:rPr kumimoji="0" lang="en-GB" altLang="en-US" sz="700" b="0" i="0" u="none" strike="noStrike" cap="none" normalizeH="0" baseline="0" dirty="0">
                          <a:ln>
                            <a:noFill/>
                          </a:ln>
                          <a:solidFill>
                            <a:schemeClr val="tx1"/>
                          </a:solidFill>
                          <a:effectLst/>
                          <a:latin typeface="Comic Sans MS" pitchFamily="66" charset="0"/>
                          <a:ea typeface="MS PGothic" pitchFamily="34" charset="-128"/>
                          <a:cs typeface="Times New Roman" pitchFamily="18" charset="0"/>
                        </a:rPr>
                        <a:t>When do you wear </a:t>
                      </a:r>
                      <a:br>
                        <a:rPr kumimoji="0" lang="en-GB" altLang="en-US" sz="700" b="0" i="0" u="none" strike="noStrike" cap="none" normalizeH="0" baseline="0" dirty="0">
                          <a:ln>
                            <a:noFill/>
                          </a:ln>
                          <a:solidFill>
                            <a:schemeClr val="tx1"/>
                          </a:solidFill>
                          <a:effectLst/>
                          <a:latin typeface="Comic Sans MS" pitchFamily="66" charset="0"/>
                          <a:ea typeface="MS PGothic" pitchFamily="34" charset="-128"/>
                          <a:cs typeface="Times New Roman" pitchFamily="18" charset="0"/>
                        </a:rPr>
                      </a:br>
                      <a:r>
                        <a:rPr kumimoji="0" lang="en-GB" altLang="en-US" sz="1200" b="1" i="0" u="none" strike="noStrike" cap="none" normalizeH="0" baseline="0" dirty="0">
                          <a:ln>
                            <a:noFill/>
                          </a:ln>
                          <a:solidFill>
                            <a:schemeClr val="tx1"/>
                          </a:solidFill>
                          <a:effectLst/>
                          <a:latin typeface="Comic Sans MS" pitchFamily="66" charset="0"/>
                          <a:ea typeface="MS PGothic" pitchFamily="34" charset="-128"/>
                          <a:cs typeface="Times New Roman" pitchFamily="18" charset="0"/>
                        </a:rPr>
                        <a:t>a ring?</a:t>
                      </a:r>
                      <a:endParaRPr kumimoji="0" lang="en-GB" altLang="en-US" sz="500" b="0"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30950" marR="30950" marT="0" marB="0" anchor="ctr" horzOverflow="overflow">
                    <a:lnL w="57150" cap="flat" cmpd="sng" algn="ctr">
                      <a:solidFill>
                        <a:srgbClr val="008000"/>
                      </a:solidFill>
                      <a:prstDash val="solid"/>
                      <a:round/>
                      <a:headEnd type="none" w="med" len="med"/>
                      <a:tailEnd type="none" w="med" len="med"/>
                    </a:lnL>
                    <a:lnR w="57150" cap="flat" cmpd="sng" algn="ctr">
                      <a:solidFill>
                        <a:srgbClr val="008000"/>
                      </a:solidFill>
                      <a:prstDash val="solid"/>
                      <a:round/>
                      <a:headEnd type="none" w="med" len="med"/>
                      <a:tailEnd type="none" w="med" len="med"/>
                    </a:lnR>
                    <a:lnT w="57150" cap="flat" cmpd="sng" algn="ctr">
                      <a:solidFill>
                        <a:srgbClr val="008000"/>
                      </a:solidFill>
                      <a:prstDash val="solid"/>
                      <a:round/>
                      <a:headEnd type="none" w="med" len="med"/>
                      <a:tailEnd type="none" w="med" len="med"/>
                    </a:lnT>
                    <a:lnB w="57150" cap="flat" cmpd="sng" algn="ctr">
                      <a:solidFill>
                        <a:srgbClr val="008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grpSp>
        <p:nvGrpSpPr>
          <p:cNvPr id="51249" name="Group 1"/>
          <p:cNvGrpSpPr>
            <a:grpSpLocks/>
          </p:cNvGrpSpPr>
          <p:nvPr/>
        </p:nvGrpSpPr>
        <p:grpSpPr bwMode="auto">
          <a:xfrm flipH="1">
            <a:off x="511175" y="506413"/>
            <a:ext cx="990600" cy="317500"/>
            <a:chOff x="1581" y="1264"/>
            <a:chExt cx="1560" cy="500"/>
          </a:xfrm>
        </p:grpSpPr>
        <p:grpSp>
          <p:nvGrpSpPr>
            <p:cNvPr id="51261" name="Group 36"/>
            <p:cNvGrpSpPr>
              <a:grpSpLocks/>
            </p:cNvGrpSpPr>
            <p:nvPr/>
          </p:nvGrpSpPr>
          <p:grpSpPr bwMode="auto">
            <a:xfrm>
              <a:off x="2061" y="1284"/>
              <a:ext cx="480" cy="480"/>
              <a:chOff x="2646" y="3268"/>
              <a:chExt cx="2077" cy="2229"/>
            </a:xfrm>
          </p:grpSpPr>
          <p:grpSp>
            <p:nvGrpSpPr>
              <p:cNvPr id="51296" name="Group 45"/>
              <p:cNvGrpSpPr>
                <a:grpSpLocks/>
              </p:cNvGrpSpPr>
              <p:nvPr/>
            </p:nvGrpSpPr>
            <p:grpSpPr bwMode="auto">
              <a:xfrm>
                <a:off x="2646" y="4224"/>
                <a:ext cx="1246" cy="1273"/>
                <a:chOff x="2646" y="4224"/>
                <a:chExt cx="1246" cy="1134"/>
              </a:xfrm>
            </p:grpSpPr>
            <p:sp>
              <p:nvSpPr>
                <p:cNvPr id="51305" name="Line 52"/>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6" name="Freeform 51"/>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7" name="Line 50"/>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8" name="Line 49"/>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9" name="Line 48"/>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10" name="Line 47"/>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11" name="Line 46"/>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51297" name="Group 37"/>
              <p:cNvGrpSpPr>
                <a:grpSpLocks/>
              </p:cNvGrpSpPr>
              <p:nvPr/>
            </p:nvGrpSpPr>
            <p:grpSpPr bwMode="auto">
              <a:xfrm rot="318578">
                <a:off x="3477" y="3268"/>
                <a:ext cx="1246" cy="1254"/>
                <a:chOff x="3477" y="3128"/>
                <a:chExt cx="1246" cy="1254"/>
              </a:xfrm>
            </p:grpSpPr>
            <p:sp>
              <p:nvSpPr>
                <p:cNvPr id="51298" name="Freeform 44"/>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51299" name="Group 38"/>
                <p:cNvGrpSpPr>
                  <a:grpSpLocks/>
                </p:cNvGrpSpPr>
                <p:nvPr/>
              </p:nvGrpSpPr>
              <p:grpSpPr bwMode="auto">
                <a:xfrm rot="363539">
                  <a:off x="3477" y="3128"/>
                  <a:ext cx="1246" cy="1115"/>
                  <a:chOff x="3477" y="3546"/>
                  <a:chExt cx="830" cy="697"/>
                </a:xfrm>
              </p:grpSpPr>
              <p:sp>
                <p:nvSpPr>
                  <p:cNvPr id="51300" name="Line 43"/>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1" name="Line 42"/>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2" name="Line 41"/>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3" name="Line 40"/>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304" name="Oval 39"/>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nvGrpSpPr>
            <p:cNvPr id="51262" name="Group 19"/>
            <p:cNvGrpSpPr>
              <a:grpSpLocks/>
            </p:cNvGrpSpPr>
            <p:nvPr/>
          </p:nvGrpSpPr>
          <p:grpSpPr bwMode="auto">
            <a:xfrm>
              <a:off x="2661" y="1264"/>
              <a:ext cx="480" cy="480"/>
              <a:chOff x="2646" y="3268"/>
              <a:chExt cx="2077" cy="2229"/>
            </a:xfrm>
          </p:grpSpPr>
          <p:grpSp>
            <p:nvGrpSpPr>
              <p:cNvPr id="51280" name="Group 28"/>
              <p:cNvGrpSpPr>
                <a:grpSpLocks/>
              </p:cNvGrpSpPr>
              <p:nvPr/>
            </p:nvGrpSpPr>
            <p:grpSpPr bwMode="auto">
              <a:xfrm>
                <a:off x="2646" y="4224"/>
                <a:ext cx="1246" cy="1273"/>
                <a:chOff x="2646" y="4224"/>
                <a:chExt cx="1246" cy="1134"/>
              </a:xfrm>
            </p:grpSpPr>
            <p:sp>
              <p:nvSpPr>
                <p:cNvPr id="51289" name="Line 35"/>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0" name="Freeform 34"/>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1" name="Line 33"/>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2" name="Line 32"/>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3" name="Line 31"/>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4" name="Line 30"/>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95" name="Line 29"/>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51281" name="Group 20"/>
              <p:cNvGrpSpPr>
                <a:grpSpLocks/>
              </p:cNvGrpSpPr>
              <p:nvPr/>
            </p:nvGrpSpPr>
            <p:grpSpPr bwMode="auto">
              <a:xfrm rot="318578">
                <a:off x="3477" y="3268"/>
                <a:ext cx="1246" cy="1254"/>
                <a:chOff x="3477" y="3128"/>
                <a:chExt cx="1246" cy="1254"/>
              </a:xfrm>
            </p:grpSpPr>
            <p:sp>
              <p:nvSpPr>
                <p:cNvPr id="51282" name="Freeform 27"/>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51283" name="Group 21"/>
                <p:cNvGrpSpPr>
                  <a:grpSpLocks/>
                </p:cNvGrpSpPr>
                <p:nvPr/>
              </p:nvGrpSpPr>
              <p:grpSpPr bwMode="auto">
                <a:xfrm rot="363539">
                  <a:off x="3477" y="3128"/>
                  <a:ext cx="1246" cy="1115"/>
                  <a:chOff x="3477" y="3546"/>
                  <a:chExt cx="830" cy="697"/>
                </a:xfrm>
              </p:grpSpPr>
              <p:sp>
                <p:nvSpPr>
                  <p:cNvPr id="51284" name="Line 26"/>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85" name="Line 25"/>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86" name="Line 24"/>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87" name="Line 23"/>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88" name="Oval 22"/>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nvGrpSpPr>
            <p:cNvPr id="51263" name="Group 2"/>
            <p:cNvGrpSpPr>
              <a:grpSpLocks/>
            </p:cNvGrpSpPr>
            <p:nvPr/>
          </p:nvGrpSpPr>
          <p:grpSpPr bwMode="auto">
            <a:xfrm>
              <a:off x="1581" y="1264"/>
              <a:ext cx="480" cy="480"/>
              <a:chOff x="2646" y="3268"/>
              <a:chExt cx="2077" cy="2229"/>
            </a:xfrm>
          </p:grpSpPr>
          <p:grpSp>
            <p:nvGrpSpPr>
              <p:cNvPr id="51264" name="Group 11"/>
              <p:cNvGrpSpPr>
                <a:grpSpLocks/>
              </p:cNvGrpSpPr>
              <p:nvPr/>
            </p:nvGrpSpPr>
            <p:grpSpPr bwMode="auto">
              <a:xfrm>
                <a:off x="2646" y="4224"/>
                <a:ext cx="1246" cy="1273"/>
                <a:chOff x="2646" y="4224"/>
                <a:chExt cx="1246" cy="1134"/>
              </a:xfrm>
            </p:grpSpPr>
            <p:sp>
              <p:nvSpPr>
                <p:cNvPr id="51273" name="Line 18"/>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4" name="Freeform 17"/>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5" name="Line 16"/>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6" name="Line 15"/>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7" name="Line 14"/>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8" name="Line 13"/>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9" name="Line 12"/>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51265" name="Group 3"/>
              <p:cNvGrpSpPr>
                <a:grpSpLocks/>
              </p:cNvGrpSpPr>
              <p:nvPr/>
            </p:nvGrpSpPr>
            <p:grpSpPr bwMode="auto">
              <a:xfrm rot="318578">
                <a:off x="3477" y="3268"/>
                <a:ext cx="1246" cy="1254"/>
                <a:chOff x="3477" y="3128"/>
                <a:chExt cx="1246" cy="1254"/>
              </a:xfrm>
            </p:grpSpPr>
            <p:sp>
              <p:nvSpPr>
                <p:cNvPr id="51266" name="Freeform 10"/>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51267" name="Group 4"/>
                <p:cNvGrpSpPr>
                  <a:grpSpLocks/>
                </p:cNvGrpSpPr>
                <p:nvPr/>
              </p:nvGrpSpPr>
              <p:grpSpPr bwMode="auto">
                <a:xfrm rot="363539">
                  <a:off x="3477" y="3128"/>
                  <a:ext cx="1246" cy="1115"/>
                  <a:chOff x="3477" y="3546"/>
                  <a:chExt cx="830" cy="697"/>
                </a:xfrm>
              </p:grpSpPr>
              <p:sp>
                <p:nvSpPr>
                  <p:cNvPr id="51268" name="Line 9"/>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69" name="Line 8"/>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0" name="Line 7"/>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1" name="Line 6"/>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51272" name="Oval 5"/>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graphicFrame>
        <p:nvGraphicFramePr>
          <p:cNvPr id="56" name="Table 55"/>
          <p:cNvGraphicFramePr>
            <a:graphicFrameLocks noGrp="1"/>
          </p:cNvGraphicFramePr>
          <p:nvPr/>
        </p:nvGraphicFramePr>
        <p:xfrm>
          <a:off x="3563938" y="3933825"/>
          <a:ext cx="4824412" cy="2438400"/>
        </p:xfrm>
        <a:graphic>
          <a:graphicData uri="http://schemas.openxmlformats.org/drawingml/2006/table">
            <a:tbl>
              <a:tblPr/>
              <a:tblGrid>
                <a:gridCol w="4824412">
                  <a:extLst>
                    <a:ext uri="{9D8B030D-6E8A-4147-A177-3AD203B41FA5}">
                      <a16:colId xmlns:a16="http://schemas.microsoft.com/office/drawing/2014/main" val="20000"/>
                    </a:ext>
                  </a:extLst>
                </a:gridCol>
              </a:tblGrid>
              <a:tr h="1646238">
                <a:tc>
                  <a:txBody>
                    <a:bodyPr/>
                    <a:lstStyle>
                      <a:lvl1pPr defTabSz="457200" eaLnBrk="0" hangingPunct="0">
                        <a:spcBef>
                          <a:spcPct val="20000"/>
                        </a:spcBef>
                        <a:buClr>
                          <a:srgbClr val="FF9900"/>
                        </a:buClr>
                        <a:buSzPct val="80000"/>
                        <a:buFont typeface="Wingdings" pitchFamily="2" charset="2"/>
                        <a:defRPr sz="2400">
                          <a:solidFill>
                            <a:schemeClr val="tx1"/>
                          </a:solidFill>
                          <a:latin typeface="Arial" pitchFamily="34" charset="0"/>
                          <a:ea typeface="MS PGothic" pitchFamily="34" charset="-128"/>
                        </a:defRPr>
                      </a:lvl1pPr>
                      <a:lvl2pPr marL="742950" indent="-285750" defTabSz="457200" eaLnBrk="0" hangingPunct="0">
                        <a:spcBef>
                          <a:spcPct val="20000"/>
                        </a:spcBef>
                        <a:defRPr sz="2000">
                          <a:solidFill>
                            <a:schemeClr val="tx1"/>
                          </a:solidFill>
                          <a:latin typeface="Arial" pitchFamily="34" charset="0"/>
                          <a:ea typeface="MS PGothic" pitchFamily="34" charset="-128"/>
                        </a:defRPr>
                      </a:lvl2pPr>
                      <a:lvl3pPr marL="1143000" indent="-228600" defTabSz="457200" eaLnBrk="0" hangingPunct="0">
                        <a:spcBef>
                          <a:spcPct val="20000"/>
                        </a:spcBef>
                        <a:defRPr sz="2000">
                          <a:solidFill>
                            <a:schemeClr val="tx1"/>
                          </a:solidFill>
                          <a:latin typeface="Arial" pitchFamily="34" charset="0"/>
                          <a:ea typeface="MS PGothic" pitchFamily="34" charset="-128"/>
                        </a:defRPr>
                      </a:lvl3pPr>
                      <a:lvl4pPr marL="1600200" indent="-228600" defTabSz="457200" eaLnBrk="0" hangingPunct="0">
                        <a:spcBef>
                          <a:spcPct val="20000"/>
                        </a:spcBef>
                        <a:defRPr>
                          <a:solidFill>
                            <a:schemeClr val="tx1"/>
                          </a:solidFill>
                          <a:latin typeface="Arial" pitchFamily="34" charset="0"/>
                          <a:ea typeface="MS PGothic" pitchFamily="34" charset="-128"/>
                        </a:defRPr>
                      </a:lvl4pPr>
                      <a:lvl5pPr marL="2057400" indent="-228600" defTabSz="457200" eaLnBrk="0" hangingPunct="0">
                        <a:spcBef>
                          <a:spcPct val="20000"/>
                        </a:spcBef>
                        <a:defRPr>
                          <a:solidFill>
                            <a:schemeClr val="tx1"/>
                          </a:solidFill>
                          <a:latin typeface="Arial" pitchFamily="34" charset="0"/>
                          <a:ea typeface="MS PGothic" pitchFamily="34" charset="-128"/>
                        </a:defRPr>
                      </a:lvl5pPr>
                      <a:lvl6pPr marL="25146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20000"/>
                        </a:spcBef>
                        <a:spcAft>
                          <a:spcPct val="0"/>
                        </a:spcAft>
                        <a:defRPr>
                          <a:solidFill>
                            <a:schemeClr val="tx1"/>
                          </a:solidFill>
                          <a:latin typeface="Arial" pitchFamily="34" charset="0"/>
                          <a:ea typeface="MS PGothic" pitchFamily="34" charset="-128"/>
                        </a:defRPr>
                      </a:lvl9pPr>
                    </a:lstStyle>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 One day when I was six years old, my sister said, “Go to the shop. Get some sweets for me.”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I went to the shop and I got some sweets.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When I came out of the shop, I saw a dog.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I started to run home, because I was scared of the dog.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The dog started to chase me.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ts val="60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I was very scared but an old woman saw me.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tx1"/>
                          </a:solidFill>
                          <a:effectLst/>
                          <a:latin typeface="Comic Sans MS" pitchFamily="66" charset="0"/>
                          <a:ea typeface="MS PGothic" pitchFamily="34" charset="-128"/>
                          <a:cs typeface="Times New Roman" pitchFamily="18" charset="0"/>
                        </a:rPr>
                        <a:t>She walked home with me.</a:t>
                      </a:r>
                      <a:r>
                        <a:rPr kumimoji="0" lang="en-US" altLang="en-US" sz="12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rPr>
                        <a:t> </a:t>
                      </a:r>
                      <a:endParaRPr kumimoji="0" lang="en-GB" altLang="en-US" sz="12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66817" marR="66817"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1256" name="Picture 53" descr="sweets large cr 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38" y="-2857500"/>
            <a:ext cx="1579562" cy="160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7" name="Picture 54" descr="dog walking cr ti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5445125"/>
            <a:ext cx="7191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8" name="Picture 5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495300"/>
            <a:ext cx="155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9"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00" y="1844675"/>
            <a:ext cx="2698750"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0" name="Picture 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56325" y="1828800"/>
            <a:ext cx="28384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882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GB" altLang="en-US"/>
              <a:t>Ordering</a:t>
            </a:r>
          </a:p>
        </p:txBody>
      </p:sp>
      <p:pic>
        <p:nvPicPr>
          <p:cNvPr id="52227" name="Picture 2" descr="OUR C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989138"/>
            <a:ext cx="238125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87675" y="1989138"/>
            <a:ext cx="5972175" cy="4338637"/>
          </a:xfrm>
          <a:prstGeom prst="rect">
            <a:avLst/>
          </a:prstGeom>
          <a:noFill/>
        </p:spPr>
        <p:txBody>
          <a:bodyPr>
            <a:spAutoFit/>
          </a:bodyPr>
          <a:lstStyle/>
          <a:p>
            <a:pPr fontAlgn="base">
              <a:spcBef>
                <a:spcPct val="0"/>
              </a:spcBef>
              <a:spcAft>
                <a:spcPct val="0"/>
              </a:spcAft>
              <a:buFont typeface="Arial" pitchFamily="34" charset="0"/>
              <a:buChar char="•"/>
              <a:defRPr/>
            </a:pPr>
            <a:r>
              <a:rPr lang="en-GB" sz="2800" dirty="0">
                <a:solidFill>
                  <a:srgbClr val="000000"/>
                </a:solidFill>
              </a:rPr>
              <a:t>2013 version contains over 300 activities</a:t>
            </a:r>
          </a:p>
          <a:p>
            <a:pPr fontAlgn="base">
              <a:spcBef>
                <a:spcPct val="0"/>
              </a:spcBef>
              <a:spcAft>
                <a:spcPct val="0"/>
              </a:spcAft>
              <a:buFont typeface="Arial" pitchFamily="34" charset="0"/>
              <a:buChar char="•"/>
              <a:defRPr/>
            </a:pPr>
            <a:r>
              <a:rPr lang="en-GB" sz="2800" dirty="0">
                <a:solidFill>
                  <a:srgbClr val="000000"/>
                </a:solidFill>
              </a:rPr>
              <a:t>Current cost is £45 + £5 postage</a:t>
            </a:r>
          </a:p>
          <a:p>
            <a:pPr fontAlgn="base">
              <a:spcBef>
                <a:spcPct val="0"/>
              </a:spcBef>
              <a:spcAft>
                <a:spcPct val="0"/>
              </a:spcAft>
              <a:buFont typeface="Arial" pitchFamily="34" charset="0"/>
              <a:buChar char="•"/>
              <a:defRPr/>
            </a:pPr>
            <a:r>
              <a:rPr lang="en-GB" sz="2800" dirty="0">
                <a:solidFill>
                  <a:srgbClr val="000000"/>
                </a:solidFill>
              </a:rPr>
              <a:t>Order from  </a:t>
            </a:r>
            <a:r>
              <a:rPr lang="en-GB" sz="2800" b="1" dirty="0">
                <a:solidFill>
                  <a:srgbClr val="000000"/>
                </a:solidFill>
                <a:hlinkClick r:id="rId4"/>
              </a:rPr>
              <a:t>http://www.racingtoenglish.co.uk</a:t>
            </a:r>
            <a:endParaRPr lang="en-GB" sz="2800" b="1" dirty="0">
              <a:solidFill>
                <a:srgbClr val="000000"/>
              </a:solidFill>
            </a:endParaRPr>
          </a:p>
          <a:p>
            <a:pPr fontAlgn="base">
              <a:spcBef>
                <a:spcPct val="0"/>
              </a:spcBef>
              <a:spcAft>
                <a:spcPct val="0"/>
              </a:spcAft>
              <a:defRPr/>
            </a:pPr>
            <a:endParaRPr lang="en-GB" sz="2800" dirty="0">
              <a:solidFill>
                <a:srgbClr val="000000"/>
              </a:solidFill>
            </a:endParaRPr>
          </a:p>
          <a:p>
            <a:pPr fontAlgn="base">
              <a:spcBef>
                <a:spcPct val="0"/>
              </a:spcBef>
              <a:spcAft>
                <a:spcPct val="0"/>
              </a:spcAft>
              <a:buFont typeface="Arial" pitchFamily="34" charset="0"/>
              <a:buChar char="•"/>
              <a:defRPr/>
            </a:pPr>
            <a:r>
              <a:rPr lang="en-GB" sz="2800" dirty="0">
                <a:solidFill>
                  <a:srgbClr val="000000"/>
                </a:solidFill>
              </a:rPr>
              <a:t>Free updates available from </a:t>
            </a:r>
          </a:p>
          <a:p>
            <a:pPr fontAlgn="base">
              <a:spcBef>
                <a:spcPct val="0"/>
              </a:spcBef>
              <a:spcAft>
                <a:spcPct val="0"/>
              </a:spcAft>
              <a:defRPr/>
            </a:pPr>
            <a:r>
              <a:rPr lang="en-GB" sz="2800" b="1" dirty="0">
                <a:solidFill>
                  <a:srgbClr val="000000"/>
                </a:solidFill>
                <a:hlinkClick r:id="rId5"/>
              </a:rPr>
              <a:t>http://racingtoenglish.moonfruit.com</a:t>
            </a:r>
            <a:endParaRPr lang="en-GB" sz="2800" b="1" dirty="0">
              <a:solidFill>
                <a:srgbClr val="000000"/>
              </a:solidFill>
            </a:endParaRPr>
          </a:p>
          <a:p>
            <a:pPr fontAlgn="base">
              <a:spcBef>
                <a:spcPct val="0"/>
              </a:spcBef>
              <a:spcAft>
                <a:spcPct val="0"/>
              </a:spcAft>
              <a:buFont typeface="Arial" pitchFamily="34" charset="0"/>
              <a:buChar char="•"/>
              <a:defRPr/>
            </a:pPr>
            <a:endParaRPr lang="en-GB" sz="2400" dirty="0">
              <a:solidFill>
                <a:srgbClr val="000000"/>
              </a:solidFill>
              <a:latin typeface="Times New Roman" pitchFamily="18" charset="0"/>
            </a:endParaRPr>
          </a:p>
        </p:txBody>
      </p:sp>
    </p:spTree>
    <p:extLst>
      <p:ext uri="{BB962C8B-B14F-4D97-AF65-F5344CB8AC3E}">
        <p14:creationId xmlns:p14="http://schemas.microsoft.com/office/powerpoint/2010/main" val="3542756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Racing to English – further support</a:t>
            </a:r>
          </a:p>
        </p:txBody>
      </p:sp>
      <p:sp>
        <p:nvSpPr>
          <p:cNvPr id="3" name="Content Placeholder 2"/>
          <p:cNvSpPr>
            <a:spLocks noGrp="1"/>
          </p:cNvSpPr>
          <p:nvPr>
            <p:ph idx="1"/>
          </p:nvPr>
        </p:nvSpPr>
        <p:spPr/>
        <p:txBody>
          <a:bodyPr/>
          <a:lstStyle/>
          <a:p>
            <a:r>
              <a:rPr lang="en-GB" b="1" dirty="0">
                <a:hlinkClick r:id="rId3"/>
              </a:rPr>
              <a:t>http://www.racingtoenglish.moonfruit.com/#</a:t>
            </a:r>
            <a:endParaRPr lang="en-GB" b="1" dirty="0"/>
          </a:p>
          <a:p>
            <a:pPr marL="0" indent="0">
              <a:buNone/>
            </a:pPr>
            <a:r>
              <a:rPr lang="en-GB" dirty="0"/>
              <a:t> - more resources, including all the picture </a:t>
            </a:r>
          </a:p>
          <a:p>
            <a:pPr marL="0" indent="0">
              <a:buNone/>
            </a:pPr>
            <a:r>
              <a:rPr lang="en-GB" dirty="0"/>
              <a:t>   dictionary pages as one document</a:t>
            </a:r>
          </a:p>
        </p:txBody>
      </p:sp>
      <p:sp>
        <p:nvSpPr>
          <p:cNvPr id="4" name="Footer Placeholder 3"/>
          <p:cNvSpPr>
            <a:spLocks noGrp="1"/>
          </p:cNvSpPr>
          <p:nvPr>
            <p:ph type="ftr" sz="quarter" idx="11"/>
          </p:nvPr>
        </p:nvSpPr>
        <p:spPr/>
        <p:txBody>
          <a:bodyPr/>
          <a:lstStyle/>
          <a:p>
            <a:pPr>
              <a:defRPr/>
            </a:pPr>
            <a:r>
              <a:rPr lang="en-GB">
                <a:solidFill>
                  <a:srgbClr val="000000"/>
                </a:solidFill>
              </a:rPr>
              <a:t>Minority Ethnic Achievement Children’s Services</a:t>
            </a:r>
          </a:p>
        </p:txBody>
      </p:sp>
      <p:sp>
        <p:nvSpPr>
          <p:cNvPr id="5" name="Slide Number Placeholder 4"/>
          <p:cNvSpPr>
            <a:spLocks noGrp="1"/>
          </p:cNvSpPr>
          <p:nvPr>
            <p:ph type="sldNum" sz="quarter" idx="12"/>
          </p:nvPr>
        </p:nvSpPr>
        <p:spPr/>
        <p:txBody>
          <a:bodyPr/>
          <a:lstStyle/>
          <a:p>
            <a:pPr>
              <a:defRPr/>
            </a:pPr>
            <a:fld id="{A84D23E2-6E91-4AE7-A788-C478E8142F66}" type="slidenum">
              <a:rPr lang="en-GB" smtClean="0">
                <a:solidFill>
                  <a:srgbClr val="000000"/>
                </a:solidFill>
              </a:rPr>
              <a:pPr>
                <a:defRPr/>
              </a:pPr>
              <a:t>16</a:t>
            </a:fld>
            <a:endParaRPr lang="en-GB">
              <a:solidFill>
                <a:srgbClr val="000000"/>
              </a:solidFill>
            </a:endParaRPr>
          </a:p>
        </p:txBody>
      </p:sp>
    </p:spTree>
    <p:extLst>
      <p:ext uri="{BB962C8B-B14F-4D97-AF65-F5344CB8AC3E}">
        <p14:creationId xmlns:p14="http://schemas.microsoft.com/office/powerpoint/2010/main" val="321560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altLang="en-US" dirty="0">
                <a:ea typeface="MS PGothic" pitchFamily="34" charset="-128"/>
              </a:rPr>
              <a:t>Principles</a:t>
            </a:r>
            <a:endParaRPr lang="en-US" altLang="en-US" dirty="0">
              <a:ea typeface="MS PGothic" pitchFamily="34" charset="-128"/>
            </a:endParaRPr>
          </a:p>
        </p:txBody>
      </p:sp>
      <p:sp>
        <p:nvSpPr>
          <p:cNvPr id="37891" name="Rectangle 3"/>
          <p:cNvSpPr>
            <a:spLocks noGrp="1" noChangeArrowheads="1"/>
          </p:cNvSpPr>
          <p:nvPr>
            <p:ph type="body" idx="1"/>
          </p:nvPr>
        </p:nvSpPr>
        <p:spPr>
          <a:xfrm>
            <a:off x="755650" y="1773238"/>
            <a:ext cx="7993063" cy="4464050"/>
          </a:xfrm>
        </p:spPr>
        <p:txBody>
          <a:bodyPr/>
          <a:lstStyle/>
          <a:p>
            <a:pPr eaLnBrk="1" hangingPunct="1"/>
            <a:r>
              <a:rPr lang="en-GB" altLang="en-US" dirty="0">
                <a:ea typeface="MS PGothic" pitchFamily="34" charset="-128"/>
              </a:rPr>
              <a:t>Repetition</a:t>
            </a:r>
          </a:p>
          <a:p>
            <a:pPr eaLnBrk="1" hangingPunct="1"/>
            <a:r>
              <a:rPr lang="en-GB" altLang="en-US" dirty="0">
                <a:ea typeface="MS PGothic" pitchFamily="34" charset="-128"/>
              </a:rPr>
              <a:t>Visuals = understanding</a:t>
            </a:r>
          </a:p>
          <a:p>
            <a:pPr eaLnBrk="1" hangingPunct="1"/>
            <a:r>
              <a:rPr lang="en-GB" altLang="en-US" dirty="0">
                <a:ea typeface="MS PGothic" pitchFamily="34" charset="-128"/>
              </a:rPr>
              <a:t>Clear language aims</a:t>
            </a:r>
          </a:p>
          <a:p>
            <a:pPr eaLnBrk="1" hangingPunct="1"/>
            <a:r>
              <a:rPr lang="en-GB" altLang="en-US" dirty="0">
                <a:ea typeface="MS PGothic" pitchFamily="34" charset="-128"/>
              </a:rPr>
              <a:t>Modelled language</a:t>
            </a:r>
          </a:p>
          <a:p>
            <a:pPr eaLnBrk="1" hangingPunct="1"/>
            <a:r>
              <a:rPr lang="en-GB" altLang="en-US" dirty="0" err="1">
                <a:ea typeface="MS PGothic" pitchFamily="34" charset="-128"/>
              </a:rPr>
              <a:t>Oracy</a:t>
            </a:r>
            <a:r>
              <a:rPr lang="en-GB" altLang="en-US" dirty="0">
                <a:ea typeface="MS PGothic" pitchFamily="34" charset="-128"/>
              </a:rPr>
              <a:t>, interaction</a:t>
            </a:r>
          </a:p>
          <a:p>
            <a:pPr eaLnBrk="1" hangingPunct="1"/>
            <a:r>
              <a:rPr lang="en-GB" altLang="en-US" dirty="0">
                <a:ea typeface="MS PGothic" pitchFamily="34" charset="-128"/>
              </a:rPr>
              <a:t>Fun</a:t>
            </a:r>
          </a:p>
          <a:p>
            <a:pPr eaLnBrk="1" hangingPunct="1"/>
            <a:r>
              <a:rPr lang="en-GB" altLang="en-US" dirty="0">
                <a:ea typeface="MS PGothic" pitchFamily="34" charset="-128"/>
              </a:rPr>
              <a:t>More repetition</a:t>
            </a:r>
            <a:endParaRPr lang="en-US" altLang="en-US" dirty="0">
              <a:ea typeface="MS PGothic" pitchFamily="34" charset="-128"/>
            </a:endParaRPr>
          </a:p>
        </p:txBody>
      </p:sp>
    </p:spTree>
    <p:extLst>
      <p:ext uri="{BB962C8B-B14F-4D97-AF65-F5344CB8AC3E}">
        <p14:creationId xmlns:p14="http://schemas.microsoft.com/office/powerpoint/2010/main" val="3123844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a:spLocks noGrp="1" noChangeArrowheads="1"/>
          </p:cNvSpPr>
          <p:nvPr>
            <p:ph type="body" sz="half" idx="1"/>
          </p:nvPr>
        </p:nvSpPr>
        <p:spPr>
          <a:xfrm>
            <a:off x="323850" y="836613"/>
            <a:ext cx="4248150" cy="5761037"/>
          </a:xfrm>
          <a:ln w="28575">
            <a:solidFill>
              <a:srgbClr val="0066FF"/>
            </a:solidFill>
            <a:miter lim="800000"/>
            <a:headEnd/>
            <a:tailEnd/>
          </a:ln>
        </p:spPr>
        <p:txBody>
          <a:bodyPr/>
          <a:lstStyle/>
          <a:p>
            <a:pPr marL="533400" indent="-533400" eaLnBrk="1" hangingPunct="1">
              <a:lnSpc>
                <a:spcPct val="90000"/>
              </a:lnSpc>
              <a:spcBef>
                <a:spcPct val="50000"/>
              </a:spcBef>
              <a:buFontTx/>
              <a:buNone/>
            </a:pPr>
            <a:r>
              <a:rPr lang="en-GB" altLang="en-US" b="1">
                <a:ea typeface="MS PGothic" pitchFamily="34" charset="-128"/>
              </a:rPr>
              <a:t>Language Functions</a:t>
            </a:r>
            <a:r>
              <a:rPr lang="en-GB" altLang="en-US" sz="1800">
                <a:ea typeface="MS PGothic" pitchFamily="34" charset="-128"/>
              </a:rPr>
              <a:t> –</a:t>
            </a:r>
          </a:p>
          <a:p>
            <a:pPr marL="533400" indent="-533400" eaLnBrk="1" hangingPunct="1">
              <a:lnSpc>
                <a:spcPct val="70000"/>
              </a:lnSpc>
              <a:spcBef>
                <a:spcPct val="50000"/>
              </a:spcBef>
              <a:buFontTx/>
              <a:buNone/>
            </a:pPr>
            <a:r>
              <a:rPr lang="en-GB" altLang="en-US" sz="2400">
                <a:ea typeface="MS PGothic" pitchFamily="34" charset="-128"/>
              </a:rPr>
              <a:t>What is language being </a:t>
            </a:r>
          </a:p>
          <a:p>
            <a:pPr marL="533400" indent="-533400" eaLnBrk="1" hangingPunct="1">
              <a:lnSpc>
                <a:spcPct val="70000"/>
              </a:lnSpc>
              <a:spcBef>
                <a:spcPct val="50000"/>
              </a:spcBef>
              <a:buFontTx/>
              <a:buNone/>
            </a:pPr>
            <a:r>
              <a:rPr lang="en-GB" altLang="en-US" sz="2400">
                <a:ea typeface="MS PGothic" pitchFamily="34" charset="-128"/>
              </a:rPr>
              <a:t>used </a:t>
            </a:r>
            <a:r>
              <a:rPr lang="en-GB" altLang="en-US" sz="2400" b="1" u="sng">
                <a:ea typeface="MS PGothic" pitchFamily="34" charset="-128"/>
              </a:rPr>
              <a:t>for</a:t>
            </a:r>
            <a:r>
              <a:rPr lang="en-GB" altLang="en-US" sz="2400">
                <a:ea typeface="MS PGothic" pitchFamily="34" charset="-128"/>
              </a:rPr>
              <a:t> in the lesson?</a:t>
            </a:r>
            <a:r>
              <a:rPr lang="en-GB" altLang="en-US">
                <a:ea typeface="MS PGothic" pitchFamily="34" charset="-128"/>
              </a:rPr>
              <a:t> </a:t>
            </a:r>
          </a:p>
          <a:p>
            <a:pPr marL="533400" indent="-533400" eaLnBrk="1" hangingPunct="1">
              <a:lnSpc>
                <a:spcPct val="90000"/>
              </a:lnSpc>
              <a:spcBef>
                <a:spcPct val="50000"/>
              </a:spcBef>
            </a:pPr>
            <a:r>
              <a:rPr lang="en-GB" altLang="en-US" sz="2400">
                <a:ea typeface="MS PGothic" pitchFamily="34" charset="-128"/>
              </a:rPr>
              <a:t>Naming</a:t>
            </a:r>
          </a:p>
          <a:p>
            <a:pPr marL="533400" indent="-533400" eaLnBrk="1" hangingPunct="1">
              <a:lnSpc>
                <a:spcPct val="90000"/>
              </a:lnSpc>
            </a:pPr>
            <a:r>
              <a:rPr lang="en-GB" altLang="en-US" sz="2400">
                <a:ea typeface="MS PGothic" pitchFamily="34" charset="-128"/>
              </a:rPr>
              <a:t>Describing</a:t>
            </a:r>
          </a:p>
          <a:p>
            <a:pPr marL="533400" indent="-533400" eaLnBrk="1" hangingPunct="1">
              <a:lnSpc>
                <a:spcPct val="90000"/>
              </a:lnSpc>
            </a:pPr>
            <a:r>
              <a:rPr lang="en-GB" altLang="en-US" sz="2400">
                <a:ea typeface="MS PGothic" pitchFamily="34" charset="-128"/>
              </a:rPr>
              <a:t>Comparing/ contrasting</a:t>
            </a:r>
          </a:p>
          <a:p>
            <a:pPr marL="533400" indent="-533400" eaLnBrk="1" hangingPunct="1">
              <a:lnSpc>
                <a:spcPct val="90000"/>
              </a:lnSpc>
            </a:pPr>
            <a:r>
              <a:rPr lang="en-GB" altLang="en-US" sz="2400">
                <a:ea typeface="MS PGothic" pitchFamily="34" charset="-128"/>
              </a:rPr>
              <a:t>Explaining</a:t>
            </a:r>
          </a:p>
          <a:p>
            <a:pPr marL="533400" indent="-533400" eaLnBrk="1" hangingPunct="1">
              <a:lnSpc>
                <a:spcPct val="90000"/>
              </a:lnSpc>
            </a:pPr>
            <a:r>
              <a:rPr lang="en-GB" altLang="en-US" sz="2400">
                <a:ea typeface="MS PGothic" pitchFamily="34" charset="-128"/>
              </a:rPr>
              <a:t>Reporting</a:t>
            </a:r>
          </a:p>
          <a:p>
            <a:pPr marL="533400" indent="-533400" eaLnBrk="1" hangingPunct="1">
              <a:lnSpc>
                <a:spcPct val="90000"/>
              </a:lnSpc>
            </a:pPr>
            <a:r>
              <a:rPr lang="en-GB" altLang="en-US" sz="2400">
                <a:ea typeface="MS PGothic" pitchFamily="34" charset="-128"/>
              </a:rPr>
              <a:t>Expressing position</a:t>
            </a:r>
          </a:p>
          <a:p>
            <a:pPr marL="533400" indent="-533400" eaLnBrk="1" hangingPunct="1">
              <a:lnSpc>
                <a:spcPct val="90000"/>
              </a:lnSpc>
            </a:pPr>
            <a:r>
              <a:rPr lang="en-GB" altLang="en-US" sz="2400">
                <a:ea typeface="MS PGothic" pitchFamily="34" charset="-128"/>
              </a:rPr>
              <a:t>Giving instructions</a:t>
            </a:r>
          </a:p>
          <a:p>
            <a:pPr marL="533400" indent="-533400" eaLnBrk="1" hangingPunct="1">
              <a:lnSpc>
                <a:spcPct val="90000"/>
              </a:lnSpc>
            </a:pPr>
            <a:r>
              <a:rPr lang="en-GB" altLang="en-US" sz="2400">
                <a:ea typeface="MS PGothic" pitchFamily="34" charset="-128"/>
              </a:rPr>
              <a:t>Questioning</a:t>
            </a:r>
          </a:p>
          <a:p>
            <a:pPr marL="533400" indent="-533400" eaLnBrk="1" hangingPunct="1">
              <a:lnSpc>
                <a:spcPct val="90000"/>
              </a:lnSpc>
            </a:pPr>
            <a:r>
              <a:rPr lang="en-GB" altLang="en-US" sz="2400">
                <a:ea typeface="MS PGothic" pitchFamily="34" charset="-128"/>
              </a:rPr>
              <a:t>Agreeing / disagreeing</a:t>
            </a:r>
          </a:p>
          <a:p>
            <a:pPr marL="533400" indent="-533400" eaLnBrk="1" hangingPunct="1">
              <a:lnSpc>
                <a:spcPct val="90000"/>
              </a:lnSpc>
            </a:pPr>
            <a:r>
              <a:rPr lang="en-GB" altLang="en-US" sz="2400">
                <a:ea typeface="MS PGothic" pitchFamily="34" charset="-128"/>
              </a:rPr>
              <a:t>Predicting</a:t>
            </a:r>
          </a:p>
          <a:p>
            <a:pPr marL="533400" indent="-533400" eaLnBrk="1" hangingPunct="1">
              <a:lnSpc>
                <a:spcPct val="90000"/>
              </a:lnSpc>
            </a:pPr>
            <a:endParaRPr lang="en-GB" altLang="en-US" sz="2400">
              <a:ea typeface="MS PGothic" pitchFamily="34" charset="-128"/>
            </a:endParaRPr>
          </a:p>
          <a:p>
            <a:pPr marL="533400" indent="-533400" eaLnBrk="1" hangingPunct="1">
              <a:lnSpc>
                <a:spcPct val="90000"/>
              </a:lnSpc>
              <a:buFont typeface="Wingdings" pitchFamily="2" charset="2"/>
              <a:buNone/>
            </a:pPr>
            <a:endParaRPr lang="en-GB" altLang="en-US" sz="2400">
              <a:ea typeface="MS PGothic" pitchFamily="34" charset="-128"/>
            </a:endParaRPr>
          </a:p>
          <a:p>
            <a:pPr marL="533400" indent="-533400" eaLnBrk="1" hangingPunct="1">
              <a:lnSpc>
                <a:spcPct val="90000"/>
              </a:lnSpc>
            </a:pPr>
            <a:endParaRPr lang="en-US" altLang="en-US">
              <a:ea typeface="MS PGothic" pitchFamily="34" charset="-128"/>
            </a:endParaRPr>
          </a:p>
          <a:p>
            <a:pPr marL="533400" indent="-533400" eaLnBrk="1" hangingPunct="1">
              <a:lnSpc>
                <a:spcPct val="90000"/>
              </a:lnSpc>
            </a:pPr>
            <a:endParaRPr lang="en-GB" altLang="en-US" sz="1800">
              <a:ea typeface="MS PGothic" pitchFamily="34" charset="-128"/>
            </a:endParaRPr>
          </a:p>
          <a:p>
            <a:pPr marL="533400" indent="-533400" eaLnBrk="1" hangingPunct="1">
              <a:lnSpc>
                <a:spcPct val="90000"/>
              </a:lnSpc>
              <a:spcBef>
                <a:spcPct val="50000"/>
              </a:spcBef>
            </a:pPr>
            <a:endParaRPr lang="en-GB" altLang="en-US" sz="1800">
              <a:ea typeface="MS PGothic" pitchFamily="34" charset="-128"/>
            </a:endParaRPr>
          </a:p>
          <a:p>
            <a:pPr marL="533400" indent="-533400" eaLnBrk="1" hangingPunct="1">
              <a:lnSpc>
                <a:spcPct val="90000"/>
              </a:lnSpc>
              <a:spcBef>
                <a:spcPct val="50000"/>
              </a:spcBef>
            </a:pPr>
            <a:endParaRPr lang="en-GB" altLang="en-US" sz="1800">
              <a:ea typeface="MS PGothic" pitchFamily="34" charset="-128"/>
            </a:endParaRPr>
          </a:p>
        </p:txBody>
      </p:sp>
      <p:sp>
        <p:nvSpPr>
          <p:cNvPr id="38915" name="Text Box 12"/>
          <p:cNvSpPr txBox="1">
            <a:spLocks noChangeArrowheads="1"/>
          </p:cNvSpPr>
          <p:nvPr/>
        </p:nvSpPr>
        <p:spPr bwMode="auto">
          <a:xfrm>
            <a:off x="4716463" y="836613"/>
            <a:ext cx="4248150" cy="5761037"/>
          </a:xfrm>
          <a:prstGeom prst="rect">
            <a:avLst/>
          </a:prstGeom>
          <a:noFill/>
          <a:ln w="28575">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533400" indent="-533400"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lnSpc>
                <a:spcPct val="80000"/>
              </a:lnSpc>
              <a:spcBef>
                <a:spcPct val="50000"/>
              </a:spcBef>
              <a:spcAft>
                <a:spcPct val="0"/>
              </a:spcAft>
              <a:buClrTx/>
              <a:buSzTx/>
              <a:buFontTx/>
              <a:buNone/>
            </a:pPr>
            <a:r>
              <a:rPr lang="en-GB" altLang="en-US" sz="2800" b="1">
                <a:solidFill>
                  <a:srgbClr val="000000"/>
                </a:solidFill>
                <a:ea typeface="MS PGothic" pitchFamily="34" charset="-128"/>
              </a:rPr>
              <a:t>Language Structures</a:t>
            </a:r>
            <a:r>
              <a:rPr lang="en-GB" altLang="en-US" sz="2800">
                <a:solidFill>
                  <a:srgbClr val="000000"/>
                </a:solidFill>
                <a:ea typeface="MS PGothic" pitchFamily="34" charset="-128"/>
              </a:rPr>
              <a:t>–</a:t>
            </a:r>
          </a:p>
          <a:p>
            <a:pPr eaLnBrk="1" fontAlgn="base" hangingPunct="1">
              <a:lnSpc>
                <a:spcPct val="70000"/>
              </a:lnSpc>
              <a:spcBef>
                <a:spcPct val="50000"/>
              </a:spcBef>
              <a:spcAft>
                <a:spcPct val="0"/>
              </a:spcAft>
              <a:buClrTx/>
              <a:buSzTx/>
              <a:buFontTx/>
              <a:buNone/>
            </a:pPr>
            <a:r>
              <a:rPr lang="en-GB" altLang="en-US" sz="2400">
                <a:solidFill>
                  <a:srgbClr val="000000"/>
                </a:solidFill>
                <a:ea typeface="MS PGothic" pitchFamily="34" charset="-128"/>
              </a:rPr>
              <a:t>The grammatical</a:t>
            </a:r>
          </a:p>
          <a:p>
            <a:pPr eaLnBrk="1" fontAlgn="base" hangingPunct="1">
              <a:lnSpc>
                <a:spcPct val="70000"/>
              </a:lnSpc>
              <a:spcBef>
                <a:spcPct val="50000"/>
              </a:spcBef>
              <a:spcAft>
                <a:spcPct val="0"/>
              </a:spcAft>
              <a:buClrTx/>
              <a:buSzTx/>
              <a:buFontTx/>
              <a:buNone/>
            </a:pPr>
            <a:r>
              <a:rPr lang="en-GB" altLang="en-US" sz="2400">
                <a:solidFill>
                  <a:srgbClr val="000000"/>
                </a:solidFill>
                <a:ea typeface="MS PGothic" pitchFamily="34" charset="-128"/>
              </a:rPr>
              <a:t>structures we want children to </a:t>
            </a:r>
          </a:p>
          <a:p>
            <a:pPr eaLnBrk="1" fontAlgn="base" hangingPunct="1">
              <a:lnSpc>
                <a:spcPct val="70000"/>
              </a:lnSpc>
              <a:spcBef>
                <a:spcPct val="50000"/>
              </a:spcBef>
              <a:spcAft>
                <a:spcPct val="0"/>
              </a:spcAft>
              <a:buClrTx/>
              <a:buSzTx/>
              <a:buFontTx/>
              <a:buNone/>
            </a:pPr>
            <a:r>
              <a:rPr lang="en-GB" altLang="en-US" sz="2400">
                <a:solidFill>
                  <a:srgbClr val="000000"/>
                </a:solidFill>
                <a:ea typeface="MS PGothic" pitchFamily="34" charset="-128"/>
              </a:rPr>
              <a:t>understand and use.</a:t>
            </a:r>
          </a:p>
          <a:p>
            <a:pPr eaLnBrk="1" fontAlgn="base" hangingPunct="1">
              <a:lnSpc>
                <a:spcPct val="70000"/>
              </a:lnSpc>
              <a:spcBef>
                <a:spcPct val="50000"/>
              </a:spcBef>
              <a:spcAft>
                <a:spcPct val="0"/>
              </a:spcAft>
              <a:buClrTx/>
              <a:buSzTx/>
              <a:buFontTx/>
              <a:buNone/>
            </a:pPr>
            <a:r>
              <a:rPr lang="en-GB" altLang="en-US" sz="2400">
                <a:solidFill>
                  <a:srgbClr val="000000"/>
                </a:solidFill>
                <a:ea typeface="MS PGothic" pitchFamily="34" charset="-128"/>
              </a:rPr>
              <a:t>E.g.  </a:t>
            </a:r>
          </a:p>
        </p:txBody>
      </p:sp>
      <p:sp>
        <p:nvSpPr>
          <p:cNvPr id="38916" name="TextBox 3"/>
          <p:cNvSpPr txBox="1">
            <a:spLocks noChangeArrowheads="1"/>
          </p:cNvSpPr>
          <p:nvPr/>
        </p:nvSpPr>
        <p:spPr bwMode="auto">
          <a:xfrm>
            <a:off x="5076825" y="3284538"/>
            <a:ext cx="30718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a:solidFill>
                  <a:srgbClr val="00B0F0"/>
                </a:solidFill>
                <a:ea typeface="MS PGothic" pitchFamily="34" charset="-128"/>
              </a:rPr>
              <a:t>What’s this?</a:t>
            </a:r>
          </a:p>
          <a:p>
            <a:pPr eaLnBrk="1" fontAlgn="base" hangingPunct="1">
              <a:spcBef>
                <a:spcPct val="0"/>
              </a:spcBef>
              <a:spcAft>
                <a:spcPct val="0"/>
              </a:spcAft>
              <a:buClrTx/>
              <a:buSzTx/>
              <a:buFontTx/>
              <a:buNone/>
            </a:pPr>
            <a:r>
              <a:rPr lang="en-GB" altLang="en-US" sz="2400">
                <a:solidFill>
                  <a:srgbClr val="00B0F0"/>
                </a:solidFill>
                <a:ea typeface="MS PGothic" pitchFamily="34" charset="-128"/>
              </a:rPr>
              <a:t>It’s a ...</a:t>
            </a:r>
          </a:p>
        </p:txBody>
      </p:sp>
      <p:sp>
        <p:nvSpPr>
          <p:cNvPr id="38917" name="TextBox 4"/>
          <p:cNvSpPr txBox="1">
            <a:spLocks noChangeArrowheads="1"/>
          </p:cNvSpPr>
          <p:nvPr/>
        </p:nvSpPr>
        <p:spPr bwMode="auto">
          <a:xfrm>
            <a:off x="5072063" y="4221163"/>
            <a:ext cx="40719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a:solidFill>
                  <a:srgbClr val="00B050"/>
                </a:solidFill>
                <a:ea typeface="MS PGothic" pitchFamily="34" charset="-128"/>
              </a:rPr>
              <a:t>The green line </a:t>
            </a:r>
            <a:r>
              <a:rPr lang="en-GB" altLang="en-US" sz="2400" b="1" u="sng">
                <a:solidFill>
                  <a:srgbClr val="00B050"/>
                </a:solidFill>
                <a:ea typeface="MS PGothic" pitchFamily="34" charset="-128"/>
              </a:rPr>
              <a:t>is longer than</a:t>
            </a:r>
            <a:r>
              <a:rPr lang="en-GB" altLang="en-US" sz="2400">
                <a:solidFill>
                  <a:srgbClr val="00B050"/>
                </a:solidFill>
                <a:ea typeface="MS PGothic" pitchFamily="34" charset="-128"/>
              </a:rPr>
              <a:t> the red line.</a:t>
            </a:r>
          </a:p>
        </p:txBody>
      </p:sp>
      <p:sp>
        <p:nvSpPr>
          <p:cNvPr id="38918" name="TextBox 5"/>
          <p:cNvSpPr txBox="1">
            <a:spLocks noChangeArrowheads="1"/>
          </p:cNvSpPr>
          <p:nvPr/>
        </p:nvSpPr>
        <p:spPr bwMode="auto">
          <a:xfrm>
            <a:off x="5076825" y="5300663"/>
            <a:ext cx="3643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a:solidFill>
                  <a:srgbClr val="FFC000"/>
                </a:solidFill>
                <a:ea typeface="MS PGothic" pitchFamily="34" charset="-128"/>
              </a:rPr>
              <a:t>The pen is </a:t>
            </a:r>
            <a:r>
              <a:rPr lang="en-GB" altLang="en-US" sz="2400" b="1" u="sng">
                <a:solidFill>
                  <a:srgbClr val="FFC000"/>
                </a:solidFill>
                <a:ea typeface="MS PGothic" pitchFamily="34" charset="-128"/>
              </a:rPr>
              <a:t>on</a:t>
            </a:r>
            <a:r>
              <a:rPr lang="en-GB" altLang="en-US" sz="2400">
                <a:solidFill>
                  <a:srgbClr val="FFC000"/>
                </a:solidFill>
                <a:ea typeface="MS PGothic" pitchFamily="34" charset="-128"/>
              </a:rPr>
              <a:t> the table.</a:t>
            </a:r>
          </a:p>
        </p:txBody>
      </p:sp>
    </p:spTree>
    <p:extLst>
      <p:ext uri="{BB962C8B-B14F-4D97-AF65-F5344CB8AC3E}">
        <p14:creationId xmlns:p14="http://schemas.microsoft.com/office/powerpoint/2010/main" val="375046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837" name="Group 85"/>
          <p:cNvGraphicFramePr>
            <a:graphicFrameLocks noGrp="1"/>
          </p:cNvGraphicFramePr>
          <p:nvPr/>
        </p:nvGraphicFramePr>
        <p:xfrm>
          <a:off x="1187450" y="908050"/>
          <a:ext cx="6624638" cy="3097213"/>
        </p:xfrm>
        <a:graphic>
          <a:graphicData uri="http://schemas.openxmlformats.org/drawingml/2006/table">
            <a:tbl>
              <a:tblPr/>
              <a:tblGrid>
                <a:gridCol w="1711325">
                  <a:extLst>
                    <a:ext uri="{9D8B030D-6E8A-4147-A177-3AD203B41FA5}">
                      <a16:colId xmlns:a16="http://schemas.microsoft.com/office/drawing/2014/main" val="20000"/>
                    </a:ext>
                  </a:extLst>
                </a:gridCol>
                <a:gridCol w="1670050">
                  <a:extLst>
                    <a:ext uri="{9D8B030D-6E8A-4147-A177-3AD203B41FA5}">
                      <a16:colId xmlns:a16="http://schemas.microsoft.com/office/drawing/2014/main" val="20001"/>
                    </a:ext>
                  </a:extLst>
                </a:gridCol>
                <a:gridCol w="1670050">
                  <a:extLst>
                    <a:ext uri="{9D8B030D-6E8A-4147-A177-3AD203B41FA5}">
                      <a16:colId xmlns:a16="http://schemas.microsoft.com/office/drawing/2014/main" val="20002"/>
                    </a:ext>
                  </a:extLst>
                </a:gridCol>
                <a:gridCol w="1573213">
                  <a:extLst>
                    <a:ext uri="{9D8B030D-6E8A-4147-A177-3AD203B41FA5}">
                      <a16:colId xmlns:a16="http://schemas.microsoft.com/office/drawing/2014/main" val="20003"/>
                    </a:ext>
                  </a:extLst>
                </a:gridCol>
              </a:tblGrid>
              <a:tr h="561975">
                <a:tc gridSpan="4">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1" i="0" u="none" strike="noStrike" cap="none" normalizeH="0" baseline="0">
                          <a:ln>
                            <a:noFill/>
                          </a:ln>
                          <a:solidFill>
                            <a:schemeClr val="tx1"/>
                          </a:solidFill>
                          <a:effectLst/>
                          <a:latin typeface="Arial" pitchFamily="34" charset="0"/>
                          <a:ea typeface="MS PGothic" pitchFamily="34" charset="-128"/>
                          <a:cs typeface="Times New Roman" pitchFamily="18" charset="0"/>
                        </a:rPr>
                        <a:t>Language learning objectives: </a:t>
                      </a:r>
                      <a:endPar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844550">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Language functions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Naming</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1"/>
                  </a:ext>
                </a:extLst>
              </a:tr>
              <a:tr h="846138">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Sentence structures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lvl1pPr eaLnBrk="0" hangingPunct="0">
                        <a:spcBef>
                          <a:spcPct val="20000"/>
                        </a:spcBef>
                        <a:buClr>
                          <a:srgbClr val="FF9900"/>
                        </a:buClr>
                        <a:buSzPct val="80000"/>
                        <a:buFont typeface="Wingdings" pitchFamily="2" charset="2"/>
                        <a:tabLst>
                          <a:tab pos="252413" algn="l"/>
                        </a:tabLst>
                        <a:defRPr sz="2800">
                          <a:solidFill>
                            <a:schemeClr val="tx1"/>
                          </a:solidFill>
                          <a:latin typeface="Arial" pitchFamily="34" charset="0"/>
                        </a:defRPr>
                      </a:lvl1pPr>
                      <a:lvl2pPr marL="742950" indent="-285750" eaLnBrk="0" hangingPunct="0">
                        <a:spcBef>
                          <a:spcPct val="20000"/>
                        </a:spcBef>
                        <a:tabLst>
                          <a:tab pos="252413" algn="l"/>
                        </a:tabLst>
                        <a:defRPr sz="2400">
                          <a:solidFill>
                            <a:schemeClr val="tx1"/>
                          </a:solidFill>
                          <a:latin typeface="Arial" pitchFamily="34" charset="0"/>
                        </a:defRPr>
                      </a:lvl2pPr>
                      <a:lvl3pPr marL="1143000" indent="-228600" eaLnBrk="0" hangingPunct="0">
                        <a:spcBef>
                          <a:spcPct val="20000"/>
                        </a:spcBef>
                        <a:tabLst>
                          <a:tab pos="252413" algn="l"/>
                        </a:tabLst>
                        <a:defRPr sz="2000">
                          <a:solidFill>
                            <a:schemeClr val="tx1"/>
                          </a:solidFill>
                          <a:latin typeface="Arial" pitchFamily="34" charset="0"/>
                        </a:defRPr>
                      </a:lvl3pPr>
                      <a:lvl4pPr marL="1600200" indent="-228600" eaLnBrk="0" hangingPunct="0">
                        <a:spcBef>
                          <a:spcPct val="20000"/>
                        </a:spcBef>
                        <a:tabLst>
                          <a:tab pos="252413" algn="l"/>
                        </a:tabLst>
                        <a:defRPr>
                          <a:solidFill>
                            <a:schemeClr val="tx1"/>
                          </a:solidFill>
                          <a:latin typeface="Arial" pitchFamily="34" charset="0"/>
                        </a:defRPr>
                      </a:lvl4pPr>
                      <a:lvl5pPr marL="2057400" indent="-228600" eaLnBrk="0" hangingPunct="0">
                        <a:spcBef>
                          <a:spcPct val="20000"/>
                        </a:spcBef>
                        <a:tabLst>
                          <a:tab pos="252413" algn="l"/>
                        </a:tabLst>
                        <a:defRPr>
                          <a:solidFill>
                            <a:schemeClr val="tx1"/>
                          </a:solidFill>
                          <a:latin typeface="Arial" pitchFamily="34" charset="0"/>
                        </a:defRPr>
                      </a:lvl5pPr>
                      <a:lvl6pPr marL="2514600" indent="-228600" eaLnBrk="0" fontAlgn="base" hangingPunct="0">
                        <a:spcBef>
                          <a:spcPct val="20000"/>
                        </a:spcBef>
                        <a:spcAft>
                          <a:spcPct val="0"/>
                        </a:spcAft>
                        <a:tabLst>
                          <a:tab pos="252413" algn="l"/>
                        </a:tabLst>
                        <a:defRPr>
                          <a:solidFill>
                            <a:schemeClr val="tx1"/>
                          </a:solidFill>
                          <a:latin typeface="Arial" pitchFamily="34" charset="0"/>
                        </a:defRPr>
                      </a:lvl6pPr>
                      <a:lvl7pPr marL="2971800" indent="-228600" eaLnBrk="0" fontAlgn="base" hangingPunct="0">
                        <a:spcBef>
                          <a:spcPct val="20000"/>
                        </a:spcBef>
                        <a:spcAft>
                          <a:spcPct val="0"/>
                        </a:spcAft>
                        <a:tabLst>
                          <a:tab pos="252413" algn="l"/>
                        </a:tabLst>
                        <a:defRPr>
                          <a:solidFill>
                            <a:schemeClr val="tx1"/>
                          </a:solidFill>
                          <a:latin typeface="Arial" pitchFamily="34" charset="0"/>
                        </a:defRPr>
                      </a:lvl7pPr>
                      <a:lvl8pPr marL="3429000" indent="-228600" eaLnBrk="0" fontAlgn="base" hangingPunct="0">
                        <a:spcBef>
                          <a:spcPct val="20000"/>
                        </a:spcBef>
                        <a:spcAft>
                          <a:spcPct val="0"/>
                        </a:spcAft>
                        <a:tabLst>
                          <a:tab pos="252413" algn="l"/>
                        </a:tabLst>
                        <a:defRPr>
                          <a:solidFill>
                            <a:schemeClr val="tx1"/>
                          </a:solidFill>
                          <a:latin typeface="Arial" pitchFamily="34" charset="0"/>
                        </a:defRPr>
                      </a:lvl8pPr>
                      <a:lvl9pPr marL="3886200" indent="-228600" eaLnBrk="0" fontAlgn="base" hangingPunct="0">
                        <a:spcBef>
                          <a:spcPct val="20000"/>
                        </a:spcBef>
                        <a:spcAft>
                          <a:spcPct val="0"/>
                        </a:spcAft>
                        <a:tabLst>
                          <a:tab pos="252413" algn="l"/>
                        </a:tabLs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tab pos="252413" algn="l"/>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This is a ___________.</a:t>
                      </a:r>
                      <a:endParaRPr kumimoji="0" lang="en-US" altLang="en-US" sz="20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tab pos="252413" algn="l"/>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Is this a XXX? Yes it is. No it isn’t.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844550">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Vocabulary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man</a:t>
                      </a:r>
                      <a:endParaRPr kumimoji="0" lang="en-US" altLang="en-US" sz="20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woman</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boy</a:t>
                      </a:r>
                      <a:endParaRPr kumimoji="0" lang="en-US" altLang="en-US" sz="20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girl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rgbClr val="FF9900"/>
                        </a:buClr>
                        <a:buSzPct val="80000"/>
                        <a:buFont typeface="Wingdings" pitchFamily="2" charset="2"/>
                        <a:defRPr sz="2800">
                          <a:solidFill>
                            <a:schemeClr val="tx1"/>
                          </a:solidFill>
                          <a:latin typeface="Arial" pitchFamily="34" charset="0"/>
                        </a:defRPr>
                      </a:lvl1pPr>
                      <a:lvl2pPr marL="742950" indent="-285750" eaLnBrk="0" hangingPunct="0">
                        <a:spcBef>
                          <a:spcPct val="20000"/>
                        </a:spcBef>
                        <a:defRPr sz="2400">
                          <a:solidFill>
                            <a:schemeClr val="tx1"/>
                          </a:solidFill>
                          <a:latin typeface="Arial" pitchFamily="34" charset="0"/>
                        </a:defRPr>
                      </a:lvl2pPr>
                      <a:lvl3pPr marL="1143000" indent="-228600" eaLnBrk="0" hangingPunct="0">
                        <a:spcBef>
                          <a:spcPct val="20000"/>
                        </a:spcBef>
                        <a:defRPr sz="2000">
                          <a:solidFill>
                            <a:schemeClr val="tx1"/>
                          </a:solidFill>
                          <a:latin typeface="Arial" pitchFamily="34" charset="0"/>
                        </a:defRPr>
                      </a:lvl3pPr>
                      <a:lvl4pPr marL="1600200" indent="-228600" eaLnBrk="0" hangingPunct="0">
                        <a:spcBef>
                          <a:spcPct val="20000"/>
                        </a:spcBef>
                        <a:defRPr>
                          <a:solidFill>
                            <a:schemeClr val="tx1"/>
                          </a:solidFill>
                          <a:latin typeface="Arial" pitchFamily="34" charset="0"/>
                        </a:defRPr>
                      </a:lvl4pPr>
                      <a:lvl5pPr marL="2057400" indent="-228600" eaLnBrk="0" hangingPunct="0">
                        <a:spcBef>
                          <a:spcPct val="20000"/>
                        </a:spcBef>
                        <a:defRPr>
                          <a:solidFill>
                            <a:schemeClr val="tx1"/>
                          </a:solidFill>
                          <a:latin typeface="Arial" pitchFamily="34" charset="0"/>
                        </a:defRPr>
                      </a:lvl5pPr>
                      <a:lvl6pPr marL="2514600" indent="-228600" eaLnBrk="0" fontAlgn="base" hangingPunct="0">
                        <a:spcBef>
                          <a:spcPct val="20000"/>
                        </a:spcBef>
                        <a:spcAft>
                          <a:spcPct val="0"/>
                        </a:spcAft>
                        <a:defRPr>
                          <a:solidFill>
                            <a:schemeClr val="tx1"/>
                          </a:solidFill>
                          <a:latin typeface="Arial" pitchFamily="34" charset="0"/>
                        </a:defRPr>
                      </a:lvl6pPr>
                      <a:lvl7pPr marL="2971800" indent="-228600" eaLnBrk="0" fontAlgn="base" hangingPunct="0">
                        <a:spcBef>
                          <a:spcPct val="20000"/>
                        </a:spcBef>
                        <a:spcAft>
                          <a:spcPct val="0"/>
                        </a:spcAft>
                        <a:defRPr>
                          <a:solidFill>
                            <a:schemeClr val="tx1"/>
                          </a:solidFill>
                          <a:latin typeface="Arial" pitchFamily="34" charset="0"/>
                        </a:defRPr>
                      </a:lvl7pPr>
                      <a:lvl8pPr marL="3429000" indent="-228600" eaLnBrk="0" fontAlgn="base" hangingPunct="0">
                        <a:spcBef>
                          <a:spcPct val="20000"/>
                        </a:spcBef>
                        <a:spcAft>
                          <a:spcPct val="0"/>
                        </a:spcAft>
                        <a:defRPr>
                          <a:solidFill>
                            <a:schemeClr val="tx1"/>
                          </a:solidFill>
                          <a:latin typeface="Arial" pitchFamily="34" charset="0"/>
                        </a:defRPr>
                      </a:lvl8pPr>
                      <a:lvl9pPr marL="3886200" indent="-228600"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baby</a:t>
                      </a:r>
                      <a:endParaRPr kumimoji="0" lang="en-US" altLang="en-US" sz="2000" b="0"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chemeClr val="tx1"/>
                          </a:solidFill>
                          <a:effectLst/>
                          <a:latin typeface="Arial" pitchFamily="34" charset="0"/>
                          <a:ea typeface="MS PGothic" pitchFamily="34" charset="-128"/>
                          <a:cs typeface="Times New Roman" pitchFamily="18" charset="0"/>
                        </a:rPr>
                        <a:t>(a child)</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pic>
        <p:nvPicPr>
          <p:cNvPr id="39958" name="Picture 86" descr="Ann 2006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4076700"/>
            <a:ext cx="12668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9" name="Rectangle 87"/>
          <p:cNvSpPr>
            <a:spLocks noChangeArrowheads="1"/>
          </p:cNvSpPr>
          <p:nvPr/>
        </p:nvSpPr>
        <p:spPr bwMode="auto">
          <a:xfrm>
            <a:off x="468313" y="5516563"/>
            <a:ext cx="10795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girl</a:t>
            </a:r>
            <a:r>
              <a:rPr lang="en-US" altLang="en-US" sz="2400" b="1">
                <a:solidFill>
                  <a:srgbClr val="000000"/>
                </a:solidFill>
                <a:latin typeface="Times New Roman" pitchFamily="18" charset="0"/>
                <a:ea typeface="MS PGothic" pitchFamily="34" charset="-128"/>
              </a:rPr>
              <a:t> </a:t>
            </a:r>
          </a:p>
        </p:txBody>
      </p:sp>
      <p:pic>
        <p:nvPicPr>
          <p:cNvPr id="39960" name="Picture 88" descr="boy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4437063"/>
            <a:ext cx="1190625"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1" name="Rectangle 89"/>
          <p:cNvSpPr>
            <a:spLocks noChangeArrowheads="1"/>
          </p:cNvSpPr>
          <p:nvPr/>
        </p:nvSpPr>
        <p:spPr bwMode="auto">
          <a:xfrm>
            <a:off x="2195513" y="6092825"/>
            <a:ext cx="10080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boy</a:t>
            </a:r>
            <a:r>
              <a:rPr lang="en-US" altLang="en-US" sz="2400">
                <a:solidFill>
                  <a:srgbClr val="000000"/>
                </a:solidFill>
                <a:latin typeface="Times New Roman" pitchFamily="18" charset="0"/>
                <a:ea typeface="MS PGothic" pitchFamily="34" charset="-128"/>
              </a:rPr>
              <a:t> </a:t>
            </a:r>
          </a:p>
        </p:txBody>
      </p:sp>
      <p:pic>
        <p:nvPicPr>
          <p:cNvPr id="39962" name="Picture 90" descr="CIMG535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275" y="4292600"/>
            <a:ext cx="12303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3" name="Rectangle 91"/>
          <p:cNvSpPr>
            <a:spLocks noChangeArrowheads="1"/>
          </p:cNvSpPr>
          <p:nvPr/>
        </p:nvSpPr>
        <p:spPr bwMode="auto">
          <a:xfrm>
            <a:off x="3635375" y="5805488"/>
            <a:ext cx="1439863"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man</a:t>
            </a:r>
            <a:r>
              <a:rPr lang="en-US" altLang="en-US" sz="2400">
                <a:solidFill>
                  <a:srgbClr val="000000"/>
                </a:solidFill>
                <a:latin typeface="Times New Roman" pitchFamily="18" charset="0"/>
                <a:ea typeface="MS PGothic" pitchFamily="34" charset="-128"/>
              </a:rPr>
              <a:t> </a:t>
            </a:r>
          </a:p>
        </p:txBody>
      </p:sp>
      <p:sp>
        <p:nvSpPr>
          <p:cNvPr id="39964" name="Rectangle 92"/>
          <p:cNvSpPr>
            <a:spLocks noChangeArrowheads="1"/>
          </p:cNvSpPr>
          <p:nvPr/>
        </p:nvSpPr>
        <p:spPr bwMode="auto">
          <a:xfrm>
            <a:off x="5364163" y="6021388"/>
            <a:ext cx="158432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woman</a:t>
            </a:r>
            <a:r>
              <a:rPr lang="en-US" altLang="en-US" sz="2400">
                <a:solidFill>
                  <a:srgbClr val="000000"/>
                </a:solidFill>
                <a:latin typeface="Times New Roman" pitchFamily="18" charset="0"/>
                <a:ea typeface="MS PGothic" pitchFamily="34" charset="-128"/>
              </a:rPr>
              <a:t> </a:t>
            </a:r>
          </a:p>
        </p:txBody>
      </p:sp>
      <p:pic>
        <p:nvPicPr>
          <p:cNvPr id="39965" name="Picture 93" descr="Copy of P729005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0063" y="4508500"/>
            <a:ext cx="1201737"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6" name="Picture 94" descr="George aged 8 day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08850" y="4149725"/>
            <a:ext cx="1303338"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7" name="Rectangle 95"/>
          <p:cNvSpPr>
            <a:spLocks noChangeArrowheads="1"/>
          </p:cNvSpPr>
          <p:nvPr/>
        </p:nvSpPr>
        <p:spPr bwMode="auto">
          <a:xfrm>
            <a:off x="7164388" y="5661025"/>
            <a:ext cx="1439862"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latin typeface="Times New Roman" pitchFamily="18" charset="0"/>
                <a:ea typeface="MS PGothic" pitchFamily="34" charset="-128"/>
              </a:rPr>
              <a:t>a baby</a:t>
            </a:r>
            <a:r>
              <a:rPr lang="en-US" altLang="en-US" sz="2400">
                <a:solidFill>
                  <a:srgbClr val="000000"/>
                </a:solidFill>
                <a:latin typeface="Times New Roman" pitchFamily="18" charset="0"/>
                <a:ea typeface="MS PGothic" pitchFamily="34" charset="-128"/>
              </a:rPr>
              <a:t> </a:t>
            </a:r>
          </a:p>
        </p:txBody>
      </p:sp>
    </p:spTree>
    <p:extLst>
      <p:ext uri="{BB962C8B-B14F-4D97-AF65-F5344CB8AC3E}">
        <p14:creationId xmlns:p14="http://schemas.microsoft.com/office/powerpoint/2010/main" val="176070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GB" altLang="en-US" dirty="0">
                <a:ea typeface="MS PGothic" pitchFamily="34" charset="-128"/>
              </a:rPr>
              <a:t>                          Contents</a:t>
            </a:r>
          </a:p>
        </p:txBody>
      </p:sp>
      <p:graphicFrame>
        <p:nvGraphicFramePr>
          <p:cNvPr id="3" name="Table 2"/>
          <p:cNvGraphicFramePr>
            <a:graphicFrameLocks noGrp="1"/>
          </p:cNvGraphicFramePr>
          <p:nvPr/>
        </p:nvGraphicFramePr>
        <p:xfrm>
          <a:off x="611188" y="1196975"/>
          <a:ext cx="2894012" cy="1341438"/>
        </p:xfrm>
        <a:graphic>
          <a:graphicData uri="http://schemas.openxmlformats.org/drawingml/2006/table">
            <a:tbl>
              <a:tblPr/>
              <a:tblGrid>
                <a:gridCol w="2894012">
                  <a:extLst>
                    <a:ext uri="{9D8B030D-6E8A-4147-A177-3AD203B41FA5}">
                      <a16:colId xmlns:a16="http://schemas.microsoft.com/office/drawing/2014/main" val="20000"/>
                    </a:ext>
                  </a:extLst>
                </a:gridCol>
              </a:tblGrid>
              <a:tr h="1341438">
                <a:tc>
                  <a:txBody>
                    <a:bodyPr/>
                    <a:lstStyle/>
                    <a:p>
                      <a:pPr>
                        <a:spcAft>
                          <a:spcPts val="0"/>
                        </a:spcAft>
                      </a:pPr>
                      <a:r>
                        <a:rPr lang="en-GB" sz="1600" b="1" dirty="0">
                          <a:latin typeface="Arial"/>
                          <a:ea typeface="Times New Roman"/>
                        </a:rPr>
                        <a:t>Racing to English</a:t>
                      </a:r>
                      <a:r>
                        <a:rPr lang="en-GB" sz="1800" b="1" dirty="0">
                          <a:latin typeface="Arial"/>
                          <a:ea typeface="Times New Roman"/>
                          <a:cs typeface="Times New Roman"/>
                        </a:rPr>
                        <a:t> </a:t>
                      </a:r>
                      <a:endParaRPr lang="en-GB" sz="1200" dirty="0">
                        <a:latin typeface="Times New Roman"/>
                        <a:ea typeface="Times New Roman"/>
                      </a:endParaRPr>
                    </a:p>
                    <a:p>
                      <a:pPr algn="ctr">
                        <a:spcAft>
                          <a:spcPts val="0"/>
                        </a:spcAft>
                      </a:pPr>
                      <a:r>
                        <a:rPr lang="en-GB" sz="1800" b="1" dirty="0">
                          <a:latin typeface="Arial"/>
                          <a:ea typeface="Times New Roman"/>
                          <a:cs typeface="Times New Roman"/>
                        </a:rPr>
                        <a:t>Contents by Type</a:t>
                      </a:r>
                      <a:endParaRPr lang="en-GB" sz="1200" dirty="0">
                        <a:latin typeface="Times New Roman"/>
                        <a:ea typeface="Times New Roman"/>
                      </a:endParaRPr>
                    </a:p>
                    <a:p>
                      <a:pPr>
                        <a:spcAft>
                          <a:spcPts val="0"/>
                        </a:spcAft>
                      </a:pP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endParaRPr lang="en-GB" sz="1200" dirty="0">
                        <a:latin typeface="Times New Roman"/>
                        <a:ea typeface="Times New Roman"/>
                      </a:endParaRPr>
                    </a:p>
                    <a:p>
                      <a:pPr algn="ctr">
                        <a:spcAft>
                          <a:spcPts val="0"/>
                        </a:spcAft>
                      </a:pPr>
                      <a:r>
                        <a:rPr lang="en-GB" sz="2800" b="1" dirty="0">
                          <a:latin typeface="Arial"/>
                          <a:ea typeface="Times New Roman"/>
                          <a:cs typeface="Times New Roman"/>
                        </a:rPr>
                        <a:t>Photosets</a:t>
                      </a:r>
                      <a:endParaRPr lang="en-GB" sz="1200" dirty="0">
                        <a:latin typeface="Times New Roman"/>
                        <a:ea typeface="Times New Roman"/>
                      </a:endParaRPr>
                    </a:p>
                  </a:txBody>
                  <a:tcPr marL="68572" marR="6857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0"/>
                  </a:ext>
                </a:extLst>
              </a:tr>
            </a:tbl>
          </a:graphicData>
        </a:graphic>
      </p:graphicFrame>
      <p:graphicFrame>
        <p:nvGraphicFramePr>
          <p:cNvPr id="4" name="Table 3"/>
          <p:cNvGraphicFramePr>
            <a:graphicFrameLocks noGrp="1"/>
          </p:cNvGraphicFramePr>
          <p:nvPr/>
        </p:nvGraphicFramePr>
        <p:xfrm>
          <a:off x="4716463" y="3284538"/>
          <a:ext cx="2894012" cy="1219200"/>
        </p:xfrm>
        <a:graphic>
          <a:graphicData uri="http://schemas.openxmlformats.org/drawingml/2006/table">
            <a:tbl>
              <a:tblPr/>
              <a:tblGrid>
                <a:gridCol w="2894012">
                  <a:extLst>
                    <a:ext uri="{9D8B030D-6E8A-4147-A177-3AD203B41FA5}">
                      <a16:colId xmlns:a16="http://schemas.microsoft.com/office/drawing/2014/main" val="20000"/>
                    </a:ext>
                  </a:extLst>
                </a:gridCol>
              </a:tblGrid>
              <a:tr h="0">
                <a:tc>
                  <a:txBody>
                    <a:bodyPr/>
                    <a:lstStyle/>
                    <a:p>
                      <a:pPr>
                        <a:spcAft>
                          <a:spcPts val="0"/>
                        </a:spcAft>
                      </a:pPr>
                      <a:r>
                        <a:rPr lang="en-GB" sz="1600" b="1" dirty="0">
                          <a:latin typeface="Arial"/>
                          <a:ea typeface="Times New Roman"/>
                        </a:rPr>
                        <a:t>Racing to English</a:t>
                      </a:r>
                      <a:endParaRPr lang="en-GB" sz="1200" dirty="0">
                        <a:latin typeface="Times New Roman"/>
                        <a:ea typeface="Times New Roman"/>
                      </a:endParaRPr>
                    </a:p>
                    <a:p>
                      <a:pPr algn="ctr">
                        <a:spcAft>
                          <a:spcPts val="0"/>
                        </a:spcAft>
                      </a:pPr>
                      <a:r>
                        <a:rPr lang="en-GB" sz="1800" b="1" dirty="0">
                          <a:latin typeface="Arial"/>
                          <a:ea typeface="Times New Roman"/>
                          <a:cs typeface="Times New Roman"/>
                        </a:rPr>
                        <a:t>Contents by Type</a:t>
                      </a:r>
                      <a:endParaRPr lang="en-GB" sz="1200" dirty="0">
                        <a:latin typeface="Times New Roman"/>
                        <a:ea typeface="Times New Roman"/>
                      </a:endParaRPr>
                    </a:p>
                    <a:p>
                      <a:pPr>
                        <a:spcAft>
                          <a:spcPts val="0"/>
                        </a:spcAft>
                      </a:pP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endParaRPr lang="en-GB" sz="1200" dirty="0">
                        <a:latin typeface="Times New Roman"/>
                        <a:ea typeface="Times New Roman"/>
                      </a:endParaRPr>
                    </a:p>
                    <a:p>
                      <a:pPr algn="ctr">
                        <a:spcAft>
                          <a:spcPts val="0"/>
                        </a:spcAft>
                      </a:pPr>
                      <a:r>
                        <a:rPr lang="en-GB" sz="2200" b="1" dirty="0">
                          <a:latin typeface="Arial"/>
                          <a:ea typeface="Times New Roman"/>
                          <a:cs typeface="Times New Roman"/>
                        </a:rPr>
                        <a:t>Language games</a:t>
                      </a:r>
                      <a:endParaRPr lang="en-GB" sz="1200" dirty="0">
                        <a:latin typeface="Times New Roman"/>
                        <a:ea typeface="Times New Roman"/>
                      </a:endParaRPr>
                    </a:p>
                  </a:txBody>
                  <a:tcPr marL="68572" marR="6857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nvGraphicFramePr>
        <p:xfrm>
          <a:off x="755650" y="4941888"/>
          <a:ext cx="2894013" cy="1311275"/>
        </p:xfrm>
        <a:graphic>
          <a:graphicData uri="http://schemas.openxmlformats.org/drawingml/2006/table">
            <a:tbl>
              <a:tblPr/>
              <a:tblGrid>
                <a:gridCol w="2894013">
                  <a:extLst>
                    <a:ext uri="{9D8B030D-6E8A-4147-A177-3AD203B41FA5}">
                      <a16:colId xmlns:a16="http://schemas.microsoft.com/office/drawing/2014/main" val="20000"/>
                    </a:ext>
                  </a:extLst>
                </a:gridCol>
              </a:tblGrid>
              <a:tr h="1311275">
                <a:tc>
                  <a:txBody>
                    <a:bodyPr/>
                    <a:lstStyle/>
                    <a:p>
                      <a:pPr>
                        <a:spcAft>
                          <a:spcPts val="0"/>
                        </a:spcAft>
                      </a:pPr>
                      <a:r>
                        <a:rPr lang="en-GB" sz="1600" b="1" dirty="0">
                          <a:latin typeface="Arial"/>
                          <a:ea typeface="Times New Roman"/>
                        </a:rPr>
                        <a:t>Racing to English</a:t>
                      </a:r>
                      <a:r>
                        <a:rPr lang="en-GB" sz="1800" b="1" dirty="0">
                          <a:latin typeface="Arial"/>
                          <a:ea typeface="Times New Roman"/>
                          <a:cs typeface="Times New Roman"/>
                        </a:rPr>
                        <a:t> </a:t>
                      </a:r>
                      <a:endParaRPr lang="en-GB" sz="1200" dirty="0">
                        <a:latin typeface="Times New Roman"/>
                        <a:ea typeface="Times New Roman"/>
                      </a:endParaRPr>
                    </a:p>
                    <a:p>
                      <a:pPr algn="ctr">
                        <a:spcAft>
                          <a:spcPts val="0"/>
                        </a:spcAft>
                      </a:pPr>
                      <a:r>
                        <a:rPr lang="en-GB" sz="1800" b="1" dirty="0">
                          <a:latin typeface="Arial"/>
                          <a:ea typeface="Times New Roman"/>
                          <a:cs typeface="Times New Roman"/>
                        </a:rPr>
                        <a:t>Contents by Type</a:t>
                      </a:r>
                      <a:endParaRPr lang="en-GB" sz="1200" dirty="0">
                        <a:latin typeface="Times New Roman"/>
                        <a:ea typeface="Times New Roman"/>
                      </a:endParaRPr>
                    </a:p>
                    <a:p>
                      <a:pPr>
                        <a:spcAft>
                          <a:spcPts val="0"/>
                        </a:spcAft>
                      </a:pP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endParaRPr lang="en-GB" sz="1200" dirty="0">
                        <a:latin typeface="Times New Roman"/>
                        <a:ea typeface="Times New Roman"/>
                      </a:endParaRPr>
                    </a:p>
                    <a:p>
                      <a:pPr algn="ctr">
                        <a:spcAft>
                          <a:spcPts val="0"/>
                        </a:spcAft>
                      </a:pPr>
                      <a:r>
                        <a:rPr lang="en-GB" sz="2600" b="1" dirty="0">
                          <a:latin typeface="Arial"/>
                          <a:ea typeface="Times New Roman"/>
                          <a:cs typeface="Times New Roman"/>
                        </a:rPr>
                        <a:t>Stories</a:t>
                      </a:r>
                      <a:endParaRPr lang="en-GB" sz="1200" dirty="0">
                        <a:latin typeface="Times New Roman"/>
                        <a:ea typeface="Times New Roman"/>
                      </a:endParaRPr>
                    </a:p>
                  </a:txBody>
                  <a:tcPr marL="68572" marR="6857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0"/>
                  </a:ext>
                </a:extLst>
              </a:tr>
            </a:tbl>
          </a:graphicData>
        </a:graphic>
      </p:graphicFrame>
      <p:grpSp>
        <p:nvGrpSpPr>
          <p:cNvPr id="40981" name="Group 1"/>
          <p:cNvGrpSpPr>
            <a:grpSpLocks/>
          </p:cNvGrpSpPr>
          <p:nvPr/>
        </p:nvGrpSpPr>
        <p:grpSpPr bwMode="auto">
          <a:xfrm>
            <a:off x="4146235" y="1236830"/>
            <a:ext cx="990600" cy="317500"/>
            <a:chOff x="1581" y="1264"/>
            <a:chExt cx="1560" cy="500"/>
          </a:xfrm>
        </p:grpSpPr>
        <p:grpSp>
          <p:nvGrpSpPr>
            <p:cNvPr id="41000" name="Group 36"/>
            <p:cNvGrpSpPr>
              <a:grpSpLocks/>
            </p:cNvGrpSpPr>
            <p:nvPr/>
          </p:nvGrpSpPr>
          <p:grpSpPr bwMode="auto">
            <a:xfrm>
              <a:off x="2061" y="1284"/>
              <a:ext cx="480" cy="480"/>
              <a:chOff x="2646" y="3268"/>
              <a:chExt cx="2077" cy="2229"/>
            </a:xfrm>
          </p:grpSpPr>
          <p:grpSp>
            <p:nvGrpSpPr>
              <p:cNvPr id="41035" name="Group 45"/>
              <p:cNvGrpSpPr>
                <a:grpSpLocks/>
              </p:cNvGrpSpPr>
              <p:nvPr/>
            </p:nvGrpSpPr>
            <p:grpSpPr bwMode="auto">
              <a:xfrm>
                <a:off x="2646" y="4224"/>
                <a:ext cx="1246" cy="1273"/>
                <a:chOff x="2646" y="4224"/>
                <a:chExt cx="1246" cy="1134"/>
              </a:xfrm>
            </p:grpSpPr>
            <p:sp>
              <p:nvSpPr>
                <p:cNvPr id="41044" name="Line 52"/>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5" name="Freeform 51"/>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6" name="Line 50"/>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7" name="Line 49"/>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8" name="Line 48"/>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9" name="Line 47"/>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50" name="Line 46"/>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41036" name="Group 37"/>
              <p:cNvGrpSpPr>
                <a:grpSpLocks/>
              </p:cNvGrpSpPr>
              <p:nvPr/>
            </p:nvGrpSpPr>
            <p:grpSpPr bwMode="auto">
              <a:xfrm rot="318578">
                <a:off x="3477" y="3268"/>
                <a:ext cx="1246" cy="1254"/>
                <a:chOff x="3477" y="3128"/>
                <a:chExt cx="1246" cy="1254"/>
              </a:xfrm>
            </p:grpSpPr>
            <p:sp>
              <p:nvSpPr>
                <p:cNvPr id="41037" name="Freeform 44"/>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41038" name="Group 38"/>
                <p:cNvGrpSpPr>
                  <a:grpSpLocks/>
                </p:cNvGrpSpPr>
                <p:nvPr/>
              </p:nvGrpSpPr>
              <p:grpSpPr bwMode="auto">
                <a:xfrm rot="363539">
                  <a:off x="3477" y="3128"/>
                  <a:ext cx="1246" cy="1115"/>
                  <a:chOff x="3477" y="3546"/>
                  <a:chExt cx="830" cy="697"/>
                </a:xfrm>
              </p:grpSpPr>
              <p:sp>
                <p:nvSpPr>
                  <p:cNvPr id="41039" name="Line 43"/>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0" name="Line 42"/>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1" name="Line 41"/>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2" name="Line 40"/>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43" name="Oval 39"/>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nvGrpSpPr>
            <p:cNvPr id="41001" name="Group 19"/>
            <p:cNvGrpSpPr>
              <a:grpSpLocks/>
            </p:cNvGrpSpPr>
            <p:nvPr/>
          </p:nvGrpSpPr>
          <p:grpSpPr bwMode="auto">
            <a:xfrm>
              <a:off x="2661" y="1264"/>
              <a:ext cx="480" cy="480"/>
              <a:chOff x="2646" y="3268"/>
              <a:chExt cx="2077" cy="2229"/>
            </a:xfrm>
          </p:grpSpPr>
          <p:grpSp>
            <p:nvGrpSpPr>
              <p:cNvPr id="41019" name="Group 28"/>
              <p:cNvGrpSpPr>
                <a:grpSpLocks/>
              </p:cNvGrpSpPr>
              <p:nvPr/>
            </p:nvGrpSpPr>
            <p:grpSpPr bwMode="auto">
              <a:xfrm>
                <a:off x="2646" y="4224"/>
                <a:ext cx="1246" cy="1273"/>
                <a:chOff x="2646" y="4224"/>
                <a:chExt cx="1246" cy="1134"/>
              </a:xfrm>
            </p:grpSpPr>
            <p:sp>
              <p:nvSpPr>
                <p:cNvPr id="41028" name="Line 35"/>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9" name="Freeform 34"/>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0" name="Line 33"/>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1" name="Line 32"/>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2" name="Line 31"/>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3" name="Line 30"/>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34" name="Line 29"/>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41020" name="Group 20"/>
              <p:cNvGrpSpPr>
                <a:grpSpLocks/>
              </p:cNvGrpSpPr>
              <p:nvPr/>
            </p:nvGrpSpPr>
            <p:grpSpPr bwMode="auto">
              <a:xfrm rot="318578">
                <a:off x="3477" y="3268"/>
                <a:ext cx="1246" cy="1254"/>
                <a:chOff x="3477" y="3128"/>
                <a:chExt cx="1246" cy="1254"/>
              </a:xfrm>
            </p:grpSpPr>
            <p:sp>
              <p:nvSpPr>
                <p:cNvPr id="41021" name="Freeform 27"/>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41022" name="Group 21"/>
                <p:cNvGrpSpPr>
                  <a:grpSpLocks/>
                </p:cNvGrpSpPr>
                <p:nvPr/>
              </p:nvGrpSpPr>
              <p:grpSpPr bwMode="auto">
                <a:xfrm rot="363539">
                  <a:off x="3477" y="3128"/>
                  <a:ext cx="1246" cy="1115"/>
                  <a:chOff x="3477" y="3546"/>
                  <a:chExt cx="830" cy="697"/>
                </a:xfrm>
              </p:grpSpPr>
              <p:sp>
                <p:nvSpPr>
                  <p:cNvPr id="41023" name="Line 26"/>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4" name="Line 25"/>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5" name="Line 24"/>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6" name="Line 23"/>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27" name="Oval 22"/>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nvGrpSpPr>
            <p:cNvPr id="41002" name="Group 2"/>
            <p:cNvGrpSpPr>
              <a:grpSpLocks/>
            </p:cNvGrpSpPr>
            <p:nvPr/>
          </p:nvGrpSpPr>
          <p:grpSpPr bwMode="auto">
            <a:xfrm>
              <a:off x="1581" y="1264"/>
              <a:ext cx="480" cy="480"/>
              <a:chOff x="2646" y="3268"/>
              <a:chExt cx="2077" cy="2229"/>
            </a:xfrm>
          </p:grpSpPr>
          <p:grpSp>
            <p:nvGrpSpPr>
              <p:cNvPr id="41003" name="Group 11"/>
              <p:cNvGrpSpPr>
                <a:grpSpLocks/>
              </p:cNvGrpSpPr>
              <p:nvPr/>
            </p:nvGrpSpPr>
            <p:grpSpPr bwMode="auto">
              <a:xfrm>
                <a:off x="2646" y="4224"/>
                <a:ext cx="1246" cy="1273"/>
                <a:chOff x="2646" y="4224"/>
                <a:chExt cx="1246" cy="1134"/>
              </a:xfrm>
            </p:grpSpPr>
            <p:sp>
              <p:nvSpPr>
                <p:cNvPr id="41012" name="Line 18"/>
                <p:cNvSpPr>
                  <a:spLocks noChangeShapeType="1"/>
                </p:cNvSpPr>
                <p:nvPr/>
              </p:nvSpPr>
              <p:spPr bwMode="auto">
                <a:xfrm flipH="1">
                  <a:off x="3200" y="4382"/>
                  <a:ext cx="415"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3" name="Freeform 17"/>
                <p:cNvSpPr>
                  <a:spLocks/>
                </p:cNvSpPr>
                <p:nvPr/>
              </p:nvSpPr>
              <p:spPr bwMode="auto">
                <a:xfrm>
                  <a:off x="2778" y="4224"/>
                  <a:ext cx="422" cy="437"/>
                </a:xfrm>
                <a:custGeom>
                  <a:avLst/>
                  <a:gdLst>
                    <a:gd name="T0" fmla="*/ 19 w 548"/>
                    <a:gd name="T1" fmla="*/ 20 h 565"/>
                    <a:gd name="T2" fmla="*/ 0 w 548"/>
                    <a:gd name="T3" fmla="*/ 0 h 565"/>
                    <a:gd name="T4" fmla="*/ 0 60000 65536"/>
                    <a:gd name="T5" fmla="*/ 0 60000 65536"/>
                  </a:gdLst>
                  <a:ahLst/>
                  <a:cxnLst>
                    <a:cxn ang="T4">
                      <a:pos x="T0" y="T1"/>
                    </a:cxn>
                    <a:cxn ang="T5">
                      <a:pos x="T2" y="T3"/>
                    </a:cxn>
                  </a:cxnLst>
                  <a:rect l="0" t="0" r="r" b="b"/>
                  <a:pathLst>
                    <a:path w="548" h="565">
                      <a:moveTo>
                        <a:pt x="548" y="565"/>
                      </a:moveTo>
                      <a:lnTo>
                        <a:pt x="0" y="0"/>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4" name="Line 16"/>
                <p:cNvSpPr>
                  <a:spLocks noChangeShapeType="1"/>
                </p:cNvSpPr>
                <p:nvPr/>
              </p:nvSpPr>
              <p:spPr bwMode="auto">
                <a:xfrm>
                  <a:off x="3615" y="4382"/>
                  <a:ext cx="277" cy="418"/>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5" name="Line 15"/>
                <p:cNvSpPr>
                  <a:spLocks noChangeShapeType="1"/>
                </p:cNvSpPr>
                <p:nvPr/>
              </p:nvSpPr>
              <p:spPr bwMode="auto">
                <a:xfrm flipH="1">
                  <a:off x="3615" y="4800"/>
                  <a:ext cx="277" cy="41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6" name="Line 14"/>
                <p:cNvSpPr>
                  <a:spLocks noChangeShapeType="1"/>
                </p:cNvSpPr>
                <p:nvPr/>
              </p:nvSpPr>
              <p:spPr bwMode="auto">
                <a:xfrm>
                  <a:off x="3615" y="5219"/>
                  <a:ext cx="139"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7" name="Line 13"/>
                <p:cNvSpPr>
                  <a:spLocks noChangeShapeType="1"/>
                </p:cNvSpPr>
                <p:nvPr/>
              </p:nvSpPr>
              <p:spPr bwMode="auto">
                <a:xfrm>
                  <a:off x="2784" y="4382"/>
                  <a:ext cx="0" cy="0"/>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8" name="Line 12"/>
                <p:cNvSpPr>
                  <a:spLocks noChangeShapeType="1"/>
                </p:cNvSpPr>
                <p:nvPr/>
              </p:nvSpPr>
              <p:spPr bwMode="auto">
                <a:xfrm flipH="1">
                  <a:off x="2646" y="4243"/>
                  <a:ext cx="138"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grpSp>
          <p:grpSp>
            <p:nvGrpSpPr>
              <p:cNvPr id="41004" name="Group 3"/>
              <p:cNvGrpSpPr>
                <a:grpSpLocks/>
              </p:cNvGrpSpPr>
              <p:nvPr/>
            </p:nvGrpSpPr>
            <p:grpSpPr bwMode="auto">
              <a:xfrm rot="318578">
                <a:off x="3477" y="3268"/>
                <a:ext cx="1246" cy="1254"/>
                <a:chOff x="3477" y="3128"/>
                <a:chExt cx="1246" cy="1254"/>
              </a:xfrm>
            </p:grpSpPr>
            <p:sp>
              <p:nvSpPr>
                <p:cNvPr id="41005" name="Freeform 10"/>
                <p:cNvSpPr>
                  <a:spLocks/>
                </p:cNvSpPr>
                <p:nvPr/>
              </p:nvSpPr>
              <p:spPr bwMode="auto">
                <a:xfrm>
                  <a:off x="3616" y="3597"/>
                  <a:ext cx="247" cy="785"/>
                </a:xfrm>
                <a:custGeom>
                  <a:avLst/>
                  <a:gdLst>
                    <a:gd name="T0" fmla="*/ 11 w 321"/>
                    <a:gd name="T1" fmla="*/ 0 h 1015"/>
                    <a:gd name="T2" fmla="*/ 0 w 321"/>
                    <a:gd name="T3" fmla="*/ 36 h 1015"/>
                    <a:gd name="T4" fmla="*/ 0 60000 65536"/>
                    <a:gd name="T5" fmla="*/ 0 60000 65536"/>
                  </a:gdLst>
                  <a:ahLst/>
                  <a:cxnLst>
                    <a:cxn ang="T4">
                      <a:pos x="T0" y="T1"/>
                    </a:cxn>
                    <a:cxn ang="T5">
                      <a:pos x="T2" y="T3"/>
                    </a:cxn>
                  </a:cxnLst>
                  <a:rect l="0" t="0" r="r" b="b"/>
                  <a:pathLst>
                    <a:path w="321" h="1015">
                      <a:moveTo>
                        <a:pt x="321" y="0"/>
                      </a:moveTo>
                      <a:lnTo>
                        <a:pt x="0" y="1015"/>
                      </a:lnTo>
                    </a:path>
                  </a:pathLst>
                </a:custGeom>
                <a:solidFill>
                  <a:srgbClr val="000000"/>
                </a:solidFill>
                <a:ln w="22225">
                  <a:solidFill>
                    <a:srgbClr val="000000"/>
                  </a:solidFill>
                  <a:round/>
                  <a:headEnd/>
                  <a:tailEnd/>
                </a:ln>
              </p:spPr>
              <p:txBody>
                <a:bodyPr/>
                <a:lstStyle/>
                <a:p>
                  <a:pPr fontAlgn="base">
                    <a:spcBef>
                      <a:spcPct val="0"/>
                    </a:spcBef>
                    <a:spcAft>
                      <a:spcPct val="0"/>
                    </a:spcAft>
                  </a:pPr>
                  <a:endParaRPr lang="en-GB" sz="2400">
                    <a:solidFill>
                      <a:srgbClr val="000000"/>
                    </a:solidFill>
                    <a:latin typeface="Times New Roman" pitchFamily="18" charset="0"/>
                  </a:endParaRPr>
                </a:p>
              </p:txBody>
            </p:sp>
            <p:grpSp>
              <p:nvGrpSpPr>
                <p:cNvPr id="41006" name="Group 4"/>
                <p:cNvGrpSpPr>
                  <a:grpSpLocks/>
                </p:cNvGrpSpPr>
                <p:nvPr/>
              </p:nvGrpSpPr>
              <p:grpSpPr bwMode="auto">
                <a:xfrm rot="363539">
                  <a:off x="3477" y="3128"/>
                  <a:ext cx="1246" cy="1115"/>
                  <a:chOff x="3477" y="3546"/>
                  <a:chExt cx="830" cy="697"/>
                </a:xfrm>
              </p:grpSpPr>
              <p:sp>
                <p:nvSpPr>
                  <p:cNvPr id="41007" name="Line 9"/>
                  <p:cNvSpPr>
                    <a:spLocks noChangeShapeType="1"/>
                  </p:cNvSpPr>
                  <p:nvPr/>
                </p:nvSpPr>
                <p:spPr bwMode="auto">
                  <a:xfrm>
                    <a:off x="3754"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08" name="Line 8"/>
                  <p:cNvSpPr>
                    <a:spLocks noChangeShapeType="1"/>
                  </p:cNvSpPr>
                  <p:nvPr/>
                </p:nvSpPr>
                <p:spPr bwMode="auto">
                  <a:xfrm flipV="1">
                    <a:off x="4031" y="3825"/>
                    <a:ext cx="276"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09" name="Line 7"/>
                  <p:cNvSpPr>
                    <a:spLocks noChangeShapeType="1"/>
                  </p:cNvSpPr>
                  <p:nvPr/>
                </p:nvSpPr>
                <p:spPr bwMode="auto">
                  <a:xfrm flipH="1">
                    <a:off x="3477" y="3825"/>
                    <a:ext cx="277" cy="27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0" name="Line 6"/>
                  <p:cNvSpPr>
                    <a:spLocks noChangeShapeType="1"/>
                  </p:cNvSpPr>
                  <p:nvPr/>
                </p:nvSpPr>
                <p:spPr bwMode="auto">
                  <a:xfrm>
                    <a:off x="3477" y="4104"/>
                    <a:ext cx="277" cy="139"/>
                  </a:xfrm>
                  <a:prstGeom prst="line">
                    <a:avLst/>
                  </a:prstGeom>
                  <a:noFill/>
                  <a:ln w="22225">
                    <a:solidFill>
                      <a:srgbClr val="00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GB" sz="2400">
                      <a:solidFill>
                        <a:srgbClr val="000000"/>
                      </a:solidFill>
                      <a:latin typeface="Times New Roman" pitchFamily="18" charset="0"/>
                    </a:endParaRPr>
                  </a:p>
                </p:txBody>
              </p:sp>
              <p:sp>
                <p:nvSpPr>
                  <p:cNvPr id="41011" name="Oval 5"/>
                  <p:cNvSpPr>
                    <a:spLocks noChangeArrowheads="1"/>
                  </p:cNvSpPr>
                  <p:nvPr/>
                </p:nvSpPr>
                <p:spPr bwMode="auto">
                  <a:xfrm>
                    <a:off x="3615" y="3546"/>
                    <a:ext cx="276" cy="280"/>
                  </a:xfrm>
                  <a:prstGeom prst="ellipse">
                    <a:avLst/>
                  </a:prstGeom>
                  <a:solidFill>
                    <a:srgbClr val="000000"/>
                  </a:solidFill>
                  <a:ln w="22225">
                    <a:solidFill>
                      <a:srgbClr val="000000"/>
                    </a:solidFill>
                    <a:round/>
                    <a:headEnd/>
                    <a:tailEnd/>
                  </a:ln>
                </p:spPr>
                <p:txBody>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endParaRPr lang="en-US" altLang="en-US" sz="2400">
                      <a:solidFill>
                        <a:srgbClr val="000000"/>
                      </a:solidFill>
                      <a:latin typeface="Times New Roman" pitchFamily="18" charset="0"/>
                      <a:ea typeface="MS PGothic" pitchFamily="34" charset="-128"/>
                    </a:endParaRPr>
                  </a:p>
                </p:txBody>
              </p:sp>
            </p:grpSp>
          </p:grpSp>
        </p:grpSp>
      </p:grpSp>
      <p:graphicFrame>
        <p:nvGraphicFramePr>
          <p:cNvPr id="58" name="Table 57"/>
          <p:cNvGraphicFramePr>
            <a:graphicFrameLocks noGrp="1"/>
          </p:cNvGraphicFramePr>
          <p:nvPr/>
        </p:nvGraphicFramePr>
        <p:xfrm>
          <a:off x="4859338" y="5013325"/>
          <a:ext cx="2895600" cy="1189038"/>
        </p:xfrm>
        <a:graphic>
          <a:graphicData uri="http://schemas.openxmlformats.org/drawingml/2006/table">
            <a:tbl>
              <a:tblPr/>
              <a:tblGrid>
                <a:gridCol w="2895600">
                  <a:extLst>
                    <a:ext uri="{9D8B030D-6E8A-4147-A177-3AD203B41FA5}">
                      <a16:colId xmlns:a16="http://schemas.microsoft.com/office/drawing/2014/main" val="20000"/>
                    </a:ext>
                  </a:extLst>
                </a:gridCol>
              </a:tblGrid>
              <a:tr h="1189038">
                <a:tc>
                  <a:txBody>
                    <a:bodyPr/>
                    <a:lstStyle/>
                    <a:p>
                      <a:pPr algn="ctr">
                        <a:spcAft>
                          <a:spcPts val="0"/>
                        </a:spcAft>
                      </a:pPr>
                      <a:r>
                        <a:rPr lang="en-GB" sz="1800" b="1" dirty="0">
                          <a:latin typeface="Arial"/>
                          <a:ea typeface="Times New Roman"/>
                          <a:cs typeface="Times New Roman"/>
                        </a:rPr>
                        <a:t>Contents by Type</a:t>
                      </a:r>
                      <a:endParaRPr lang="en-GB" sz="1200" dirty="0">
                        <a:latin typeface="Times New Roman"/>
                        <a:ea typeface="Times New Roman"/>
                      </a:endParaRPr>
                    </a:p>
                    <a:p>
                      <a:pPr>
                        <a:spcAft>
                          <a:spcPts val="0"/>
                        </a:spcAft>
                      </a:pP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r>
                        <a:rPr lang="en-GB" sz="2400" dirty="0">
                          <a:solidFill>
                            <a:srgbClr val="FFFF00"/>
                          </a:solidFill>
                          <a:latin typeface="Times New Roman"/>
                          <a:ea typeface="Times New Roman"/>
                          <a:sym typeface="Webdings"/>
                        </a:rPr>
                        <a:t></a:t>
                      </a:r>
                      <a:r>
                        <a:rPr lang="en-GB" sz="2400" dirty="0">
                          <a:solidFill>
                            <a:srgbClr val="FF0000"/>
                          </a:solidFill>
                          <a:latin typeface="Times New Roman"/>
                          <a:ea typeface="Times New Roman"/>
                          <a:sym typeface="Webdings"/>
                        </a:rPr>
                        <a:t></a:t>
                      </a:r>
                      <a:endParaRPr lang="en-GB" sz="1200" dirty="0">
                        <a:latin typeface="Times New Roman"/>
                        <a:ea typeface="Times New Roman"/>
                      </a:endParaRPr>
                    </a:p>
                    <a:p>
                      <a:pPr algn="ctr">
                        <a:spcAft>
                          <a:spcPts val="0"/>
                        </a:spcAft>
                      </a:pPr>
                      <a:r>
                        <a:rPr lang="en-GB" sz="3600" b="1" dirty="0">
                          <a:latin typeface="Arial"/>
                          <a:ea typeface="Times New Roman"/>
                          <a:cs typeface="Times New Roman"/>
                        </a:rPr>
                        <a:t>Maths</a:t>
                      </a:r>
                      <a:endParaRPr lang="en-GB" sz="1200" dirty="0">
                        <a:latin typeface="Times New Roman"/>
                        <a:ea typeface="Times New Roman"/>
                      </a:endParaRPr>
                    </a:p>
                  </a:txBody>
                  <a:tcPr marL="68610" marR="68610"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33"/>
                    </a:solidFill>
                  </a:tcPr>
                </a:tc>
                <a:extLst>
                  <a:ext uri="{0D108BD9-81ED-4DB2-BD59-A6C34878D82A}">
                    <a16:rowId xmlns:a16="http://schemas.microsoft.com/office/drawing/2014/main" val="10000"/>
                  </a:ext>
                </a:extLst>
              </a:tr>
            </a:tbl>
          </a:graphicData>
        </a:graphic>
      </p:graphicFrame>
      <p:cxnSp>
        <p:nvCxnSpPr>
          <p:cNvPr id="62" name="Straight Arrow Connector 61"/>
          <p:cNvCxnSpPr/>
          <p:nvPr/>
        </p:nvCxnSpPr>
        <p:spPr>
          <a:xfrm flipH="1" flipV="1">
            <a:off x="4284663" y="2852738"/>
            <a:ext cx="107950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89" name="Rectangle 54"/>
          <p:cNvSpPr>
            <a:spLocks noChangeArrowheads="1"/>
          </p:cNvSpPr>
          <p:nvPr/>
        </p:nvSpPr>
        <p:spPr bwMode="auto">
          <a:xfrm>
            <a:off x="3708400" y="2417763"/>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cs typeface="Times New Roman" pitchFamily="18" charset="0"/>
              </a:rPr>
              <a:t>Connect 4</a:t>
            </a:r>
            <a:endParaRPr lang="en-GB" altLang="en-US" sz="2400">
              <a:solidFill>
                <a:srgbClr val="000000"/>
              </a:solidFill>
              <a:ea typeface="MS PGothic" pitchFamily="34" charset="-128"/>
              <a:cs typeface="Times New Roman" pitchFamily="18" charset="0"/>
            </a:endParaRPr>
          </a:p>
        </p:txBody>
      </p:sp>
      <p:cxnSp>
        <p:nvCxnSpPr>
          <p:cNvPr id="65" name="Straight Arrow Connector 64"/>
          <p:cNvCxnSpPr>
            <a:endCxn id="40991" idx="2"/>
          </p:cNvCxnSpPr>
          <p:nvPr/>
        </p:nvCxnSpPr>
        <p:spPr>
          <a:xfrm flipV="1">
            <a:off x="5795963" y="2301875"/>
            <a:ext cx="512762" cy="9826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91" name="Rectangle 67"/>
          <p:cNvSpPr>
            <a:spLocks noChangeArrowheads="1"/>
          </p:cNvSpPr>
          <p:nvPr/>
        </p:nvSpPr>
        <p:spPr bwMode="auto">
          <a:xfrm>
            <a:off x="5003800" y="1844675"/>
            <a:ext cx="2608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rPr>
              <a:t>Describe &amp; Draw</a:t>
            </a:r>
            <a:endParaRPr lang="en-GB" altLang="en-US" sz="2400">
              <a:solidFill>
                <a:srgbClr val="000000"/>
              </a:solidFill>
              <a:ea typeface="MS PGothic" pitchFamily="34" charset="-128"/>
            </a:endParaRPr>
          </a:p>
        </p:txBody>
      </p:sp>
      <p:sp>
        <p:nvSpPr>
          <p:cNvPr id="40992" name="Rectangle 55"/>
          <p:cNvSpPr>
            <a:spLocks noChangeArrowheads="1"/>
          </p:cNvSpPr>
          <p:nvPr/>
        </p:nvSpPr>
        <p:spPr bwMode="auto">
          <a:xfrm>
            <a:off x="7956550" y="3141663"/>
            <a:ext cx="1439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000" b="1">
                <a:solidFill>
                  <a:srgbClr val="000000"/>
                </a:solidFill>
                <a:ea typeface="MS PGothic" pitchFamily="34" charset="-128"/>
                <a:cs typeface="Times New Roman" pitchFamily="18" charset="0"/>
              </a:rPr>
              <a:t>Guess which?</a:t>
            </a:r>
            <a:endParaRPr lang="en-GB" altLang="en-US" sz="2000">
              <a:solidFill>
                <a:srgbClr val="000000"/>
              </a:solidFill>
              <a:ea typeface="MS PGothic" pitchFamily="34" charset="-128"/>
              <a:cs typeface="Times New Roman" pitchFamily="18" charset="0"/>
            </a:endParaRPr>
          </a:p>
        </p:txBody>
      </p:sp>
      <p:cxnSp>
        <p:nvCxnSpPr>
          <p:cNvPr id="70" name="Straight Arrow Connector 69"/>
          <p:cNvCxnSpPr/>
          <p:nvPr/>
        </p:nvCxnSpPr>
        <p:spPr>
          <a:xfrm flipV="1">
            <a:off x="7596188" y="3716338"/>
            <a:ext cx="431800" cy="2889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flipH="1" flipV="1">
            <a:off x="3635375" y="3429000"/>
            <a:ext cx="1081088"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95" name="Rectangle 72"/>
          <p:cNvSpPr>
            <a:spLocks noChangeArrowheads="1"/>
          </p:cNvSpPr>
          <p:nvPr/>
        </p:nvSpPr>
        <p:spPr bwMode="auto">
          <a:xfrm>
            <a:off x="2700338" y="3068638"/>
            <a:ext cx="93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rPr>
              <a:t>Pairs</a:t>
            </a:r>
            <a:endParaRPr lang="en-GB" altLang="en-US" sz="2400">
              <a:solidFill>
                <a:srgbClr val="000000"/>
              </a:solidFill>
              <a:ea typeface="MS PGothic" pitchFamily="34" charset="-128"/>
            </a:endParaRPr>
          </a:p>
        </p:txBody>
      </p:sp>
      <p:sp>
        <p:nvSpPr>
          <p:cNvPr id="40996" name="Rectangle 73"/>
          <p:cNvSpPr>
            <a:spLocks noChangeArrowheads="1"/>
          </p:cNvSpPr>
          <p:nvPr/>
        </p:nvSpPr>
        <p:spPr bwMode="auto">
          <a:xfrm>
            <a:off x="684213" y="3860800"/>
            <a:ext cx="2571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rPr>
              <a:t>Question Tracks</a:t>
            </a:r>
            <a:endParaRPr lang="en-GB" altLang="en-US" sz="2400">
              <a:solidFill>
                <a:srgbClr val="000000"/>
              </a:solidFill>
              <a:ea typeface="MS PGothic" pitchFamily="34" charset="-128"/>
            </a:endParaRPr>
          </a:p>
        </p:txBody>
      </p:sp>
      <p:cxnSp>
        <p:nvCxnSpPr>
          <p:cNvPr id="75" name="Straight Arrow Connector 74"/>
          <p:cNvCxnSpPr/>
          <p:nvPr/>
        </p:nvCxnSpPr>
        <p:spPr>
          <a:xfrm flipH="1">
            <a:off x="3419475" y="4108450"/>
            <a:ext cx="1257300" cy="412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998" name="Rectangle 79"/>
          <p:cNvSpPr>
            <a:spLocks noChangeArrowheads="1"/>
          </p:cNvSpPr>
          <p:nvPr/>
        </p:nvSpPr>
        <p:spPr bwMode="auto">
          <a:xfrm>
            <a:off x="6200775" y="2276475"/>
            <a:ext cx="2943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fontAlgn="base" hangingPunct="1">
              <a:spcBef>
                <a:spcPct val="0"/>
              </a:spcBef>
              <a:spcAft>
                <a:spcPct val="0"/>
              </a:spcAft>
              <a:buClrTx/>
              <a:buSzTx/>
              <a:buFontTx/>
              <a:buNone/>
            </a:pPr>
            <a:r>
              <a:rPr lang="en-GB" altLang="en-US" sz="2400" b="1">
                <a:solidFill>
                  <a:srgbClr val="000000"/>
                </a:solidFill>
                <a:ea typeface="MS PGothic" pitchFamily="34" charset="-128"/>
              </a:rPr>
              <a:t>Spot the difference</a:t>
            </a:r>
            <a:endParaRPr lang="en-GB" altLang="en-US" sz="2400">
              <a:solidFill>
                <a:srgbClr val="000000"/>
              </a:solidFill>
              <a:ea typeface="MS PGothic" pitchFamily="34" charset="-128"/>
            </a:endParaRPr>
          </a:p>
        </p:txBody>
      </p:sp>
      <p:cxnSp>
        <p:nvCxnSpPr>
          <p:cNvPr id="81" name="Straight Arrow Connector 80"/>
          <p:cNvCxnSpPr/>
          <p:nvPr/>
        </p:nvCxnSpPr>
        <p:spPr>
          <a:xfrm flipV="1">
            <a:off x="6588125" y="2636838"/>
            <a:ext cx="1296988" cy="647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5723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188913"/>
            <a:ext cx="5164138" cy="665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409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25438" y="836613"/>
            <a:ext cx="5183187" cy="782637"/>
          </a:xfrm>
        </p:spPr>
        <p:txBody>
          <a:bodyPr/>
          <a:lstStyle/>
          <a:p>
            <a:r>
              <a:rPr lang="en-GB" altLang="en-US">
                <a:ea typeface="MS PGothic" pitchFamily="34" charset="-128"/>
              </a:rPr>
              <a:t>Photosets</a:t>
            </a:r>
          </a:p>
        </p:txBody>
      </p:sp>
      <p:pic>
        <p:nvPicPr>
          <p:cNvPr id="4301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4365625"/>
            <a:ext cx="3311525"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425" y="1436688"/>
            <a:ext cx="5283200" cy="522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177800"/>
            <a:ext cx="273685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3132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785813"/>
            <a:ext cx="4572000" cy="574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7688" y="944563"/>
            <a:ext cx="4286250" cy="567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8"/>
          <p:cNvSpPr txBox="1">
            <a:spLocks noChangeArrowheads="1"/>
          </p:cNvSpPr>
          <p:nvPr/>
        </p:nvSpPr>
        <p:spPr bwMode="auto">
          <a:xfrm>
            <a:off x="250825" y="549275"/>
            <a:ext cx="8353425" cy="5794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F9900"/>
              </a:buClr>
              <a:buSzPct val="80000"/>
              <a:buFont typeface="Wingdings" pitchFamily="2" charset="2"/>
              <a:buChar char="n"/>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fontAlgn="base" hangingPunct="1">
              <a:spcBef>
                <a:spcPct val="0"/>
              </a:spcBef>
              <a:spcAft>
                <a:spcPct val="0"/>
              </a:spcAft>
              <a:buClrTx/>
              <a:buSzTx/>
              <a:buFontTx/>
              <a:buNone/>
            </a:pPr>
            <a:r>
              <a:rPr lang="en-GB" altLang="en-US">
                <a:solidFill>
                  <a:srgbClr val="33CC33"/>
                </a:solidFill>
                <a:ea typeface="MS PGothic" pitchFamily="34" charset="-128"/>
                <a:cs typeface="Arial" pitchFamily="34" charset="0"/>
              </a:rPr>
              <a:t>Worksheets</a:t>
            </a:r>
          </a:p>
        </p:txBody>
      </p:sp>
    </p:spTree>
    <p:extLst>
      <p:ext uri="{BB962C8B-B14F-4D97-AF65-F5344CB8AC3E}">
        <p14:creationId xmlns:p14="http://schemas.microsoft.com/office/powerpoint/2010/main" val="237329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GB" altLang="en-US">
                <a:ea typeface="MS PGothic" pitchFamily="34" charset="-128"/>
              </a:rPr>
              <a:t>Guess Which?</a:t>
            </a:r>
          </a:p>
        </p:txBody>
      </p:sp>
      <p:pic>
        <p:nvPicPr>
          <p:cNvPr id="45059" name="Picture 2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868488"/>
            <a:ext cx="778192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9852575"/>
      </p:ext>
    </p:extLst>
  </p:cSld>
  <p:clrMapOvr>
    <a:masterClrMapping/>
  </p:clrMapOvr>
</p:sld>
</file>

<file path=ppt/theme/theme1.xml><?xml version="1.0" encoding="utf-8"?>
<a:theme xmlns:a="http://schemas.openxmlformats.org/drawingml/2006/main" name="Dad`s Tie">
  <a:themeElements>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fontScheme name="Dad`s T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2213</Words>
  <Application>Microsoft Office PowerPoint</Application>
  <PresentationFormat>On-screen Show (4:3)</PresentationFormat>
  <Paragraphs>231</Paragraphs>
  <Slides>16</Slides>
  <Notes>16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Calibri</vt:lpstr>
      <vt:lpstr>Comic Sans MS</vt:lpstr>
      <vt:lpstr>Symbol</vt:lpstr>
      <vt:lpstr>Times New Roman</vt:lpstr>
      <vt:lpstr>Wingdings</vt:lpstr>
      <vt:lpstr>Dad`s Tie</vt:lpstr>
      <vt:lpstr>Photo Editor Photo</vt:lpstr>
      <vt:lpstr>PowerPoint Presentation</vt:lpstr>
      <vt:lpstr>Principles</vt:lpstr>
      <vt:lpstr>PowerPoint Presentation</vt:lpstr>
      <vt:lpstr>PowerPoint Presentation</vt:lpstr>
      <vt:lpstr>                          Contents</vt:lpstr>
      <vt:lpstr>PowerPoint Presentation</vt:lpstr>
      <vt:lpstr>Photosets</vt:lpstr>
      <vt:lpstr>PowerPoint Presentation</vt:lpstr>
      <vt:lpstr>Guess Which?</vt:lpstr>
      <vt:lpstr>Connect 4</vt:lpstr>
      <vt:lpstr>PowerPoint Presentation</vt:lpstr>
      <vt:lpstr>Phonics</vt:lpstr>
      <vt:lpstr>Maths Resources</vt:lpstr>
      <vt:lpstr>More Activities</vt:lpstr>
      <vt:lpstr>Ordering</vt:lpstr>
      <vt:lpstr>Racing to English – further support</vt:lpstr>
    </vt:vector>
  </TitlesOfParts>
  <Company>Wokingham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Waddilove</dc:creator>
  <cp:lastModifiedBy>Julie Wickens</cp:lastModifiedBy>
  <cp:revision>6</cp:revision>
  <dcterms:created xsi:type="dcterms:W3CDTF">2014-06-10T18:23:15Z</dcterms:created>
  <dcterms:modified xsi:type="dcterms:W3CDTF">2023-10-04T09:36:04Z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2023-10-04T09:35:53Z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b3060448-5136-418e-9d50-a6fc567eb3cd</vt:lpwstr>
  </property>
  <property fmtid="{D5CDD505-2E9C-101B-9397-08002B2CF9AE}" pid="8" name="MSIP_Label_2b28a9a6-133a-4796-ad7d-6b90f7583680_ContentBits">
    <vt:lpwstr>2</vt:lpwstr>
  </property>
  <property fmtid="{D5CDD505-2E9C-101B-9397-08002B2CF9AE}" pid="9" name="ClassificationContentMarkingFooterLocations">
    <vt:lpwstr>Dad`s Tie:3</vt:lpwstr>
  </property>
  <property fmtid="{D5CDD505-2E9C-101B-9397-08002B2CF9AE}" pid="10" name="ClassificationContentMarkingFooterText">
    <vt:lpwstr>Private: Information that contains a small amount of sensitive data which is essential to communicate with an individual but doesn’t require to be sent via secure methods.</vt:lpwstr>
  </property>
</Properties>
</file>