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7" r:id="rId2"/>
    <p:sldId id="264" r:id="rId3"/>
    <p:sldId id="263" r:id="rId4"/>
    <p:sldId id="271" r:id="rId5"/>
    <p:sldId id="262" r:id="rId6"/>
    <p:sldId id="256" r:id="rId7"/>
    <p:sldId id="265" r:id="rId8"/>
    <p:sldId id="260" r:id="rId9"/>
    <p:sldId id="261" r:id="rId10"/>
    <p:sldId id="266" r:id="rId11"/>
    <p:sldId id="259" r:id="rId12"/>
    <p:sldId id="268" r:id="rId13"/>
    <p:sldId id="258" r:id="rId14"/>
    <p:sldId id="257" r:id="rId15"/>
    <p:sldId id="272" r:id="rId16"/>
    <p:sldId id="274" r:id="rId17"/>
    <p:sldId id="275" r:id="rId18"/>
    <p:sldId id="269" r:id="rId19"/>
    <p:sldId id="276" r:id="rId20"/>
    <p:sldId id="270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72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54AC526-546F-4628-A9DE-B0918964511F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8249367-5644-4A78-9DA6-19BD2D9E7D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421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D0B63-E01F-4499-A8BF-A241EF152275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DEE61-AD93-4BC1-A799-EBFD3BB30E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12A86-79F2-4063-85E6-FF7179D783B4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EB8E6-A49F-491C-86B2-331C1E0DB9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62404-0EBA-4B3B-BCD8-95B2D0A1505A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75484-02DC-42C8-B384-1029AA49D0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E28D-3686-456E-B28D-1FF7A71B2E0F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A6164-5359-4F3F-A769-66A2673C64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8F01C-F785-43CB-8670-A9A1B28EAFCC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9EEB9-6D41-44BD-90C3-870F6D517B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9BBD6-16EE-4B52-A2CD-08256C007434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32C98-FA77-4A76-8AC6-DC9BB70E7B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007BA-F991-4E18-AF4D-F3A3137C53F6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E2C7C-4FA8-4D5E-AADC-494ABD88C3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DB387-1D11-468B-99D3-F81EE205E763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F5452-89F8-45B1-B0AD-65A341AE5D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3C739-173F-4E2B-8D5D-EE8954548FB3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05878-0EB8-4F7D-8463-E7A2DB2364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ACB53-0EB7-49AB-BF19-F3C70AFE6F2B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A6920-8CB5-4696-B0B7-8E865C9AC5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63070-DCE3-4A58-9BAD-959928704F0F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A9D0-DDEF-49A7-AE9E-2EB54879B2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105CA4-8165-44C9-BD62-7BA23BB7E82A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10C5EA-E2F7-4AC0-B816-B72D34F69E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E:\Jan\RE\Reading\Reading places of worship\Sikhism\DSC_733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331913" y="0"/>
            <a:ext cx="7127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dirty="0"/>
              <a:t>The Sikh </a:t>
            </a:r>
            <a:r>
              <a:rPr lang="en-GB" sz="3200" dirty="0" err="1" smtClean="0"/>
              <a:t>Gurdwara</a:t>
            </a:r>
            <a:r>
              <a:rPr lang="en-GB" sz="3200"/>
              <a:t> </a:t>
            </a:r>
            <a:r>
              <a:rPr lang="en-GB" sz="3200" smtClean="0"/>
              <a:t>in </a:t>
            </a:r>
            <a:r>
              <a:rPr lang="en-GB" sz="3200"/>
              <a:t>Reading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90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DSC_734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5697538"/>
            <a:ext cx="91440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rgbClr val="660066"/>
                </a:solidFill>
              </a:rPr>
              <a:t>The Holy Book, </a:t>
            </a:r>
            <a:r>
              <a:rPr lang="en-GB" sz="2800" b="1">
                <a:solidFill>
                  <a:schemeClr val="hlink"/>
                </a:solidFill>
              </a:rPr>
              <a:t>The Guru Granth Sahib</a:t>
            </a:r>
            <a:r>
              <a:rPr lang="en-GB" sz="2800" b="1">
                <a:solidFill>
                  <a:srgbClr val="660066"/>
                </a:solidFill>
              </a:rPr>
              <a:t> is treated </a:t>
            </a:r>
          </a:p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rgbClr val="660066"/>
                </a:solidFill>
              </a:rPr>
              <a:t>with great respect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100000">
              <a:srgbClr val="3366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SC_734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539750" y="6237288"/>
            <a:ext cx="860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chemeClr val="bg1"/>
                </a:solidFill>
              </a:rPr>
              <a:t>The Guru Granth Sahib is </a:t>
            </a:r>
            <a:r>
              <a:rPr lang="en-GB" sz="2400" b="1">
                <a:solidFill>
                  <a:srgbClr val="660066"/>
                </a:solidFill>
              </a:rPr>
              <a:t>covered</a:t>
            </a:r>
            <a:r>
              <a:rPr lang="en-GB" sz="2400" b="1">
                <a:solidFill>
                  <a:schemeClr val="bg1"/>
                </a:solidFill>
              </a:rPr>
              <a:t> when not being 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SC_735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50825" y="5911850"/>
            <a:ext cx="88931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/>
              <a:t>The Guru Granth Sahib has a </a:t>
            </a:r>
            <a:r>
              <a:rPr lang="en-GB" sz="2800" b="1">
                <a:solidFill>
                  <a:srgbClr val="660066"/>
                </a:solidFill>
              </a:rPr>
              <a:t>canopy</a:t>
            </a:r>
            <a:r>
              <a:rPr lang="en-GB" sz="2800" b="1"/>
              <a:t> over it to show that it is important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7885113" y="187325"/>
            <a:ext cx="125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canopy</a:t>
            </a: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 flipH="1">
            <a:off x="7164388" y="476250"/>
            <a:ext cx="792162" cy="288925"/>
          </a:xfrm>
          <a:prstGeom prst="line">
            <a:avLst/>
          </a:prstGeom>
          <a:noFill/>
          <a:ln w="57150">
            <a:solidFill>
              <a:srgbClr val="FF00FF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DSC_735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609282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solidFill>
                  <a:schemeClr val="bg1"/>
                </a:solidFill>
              </a:rPr>
              <a:t>There is also a special place for the </a:t>
            </a:r>
            <a:r>
              <a:rPr lang="en-GB" sz="2800" b="1">
                <a:solidFill>
                  <a:schemeClr val="folHlink"/>
                </a:solidFill>
              </a:rPr>
              <a:t>musicians</a:t>
            </a:r>
            <a:r>
              <a:rPr lang="en-GB" sz="2800" b="1">
                <a:solidFill>
                  <a:schemeClr val="bg1"/>
                </a:solidFill>
              </a:rPr>
              <a:t> to sit</a:t>
            </a:r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 flipV="1">
            <a:off x="4356100" y="4508500"/>
            <a:ext cx="1511300" cy="1512888"/>
          </a:xfrm>
          <a:prstGeom prst="line">
            <a:avLst/>
          </a:prstGeom>
          <a:noFill/>
          <a:ln w="57150">
            <a:solidFill>
              <a:srgbClr val="FF00FF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SC_734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0" y="5516563"/>
            <a:ext cx="91440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/>
              <a:t>There are </a:t>
            </a:r>
            <a:r>
              <a:rPr lang="en-GB" sz="2800" b="1">
                <a:solidFill>
                  <a:schemeClr val="hlink"/>
                </a:solidFill>
              </a:rPr>
              <a:t>symbols</a:t>
            </a:r>
            <a:r>
              <a:rPr lang="en-GB" sz="2800" b="1"/>
              <a:t> and </a:t>
            </a:r>
            <a:r>
              <a:rPr lang="en-GB" sz="2800" b="1">
                <a:solidFill>
                  <a:schemeClr val="tx2"/>
                </a:solidFill>
              </a:rPr>
              <a:t>offerings</a:t>
            </a:r>
            <a:r>
              <a:rPr lang="en-GB" sz="2800" b="1"/>
              <a:t> in front of the </a:t>
            </a:r>
          </a:p>
          <a:p>
            <a:pPr algn="ctr">
              <a:spcBef>
                <a:spcPct val="50000"/>
              </a:spcBef>
            </a:pPr>
            <a:r>
              <a:rPr lang="en-GB" sz="2800" b="1"/>
              <a:t>Holy Book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4" descr="DSC_765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620713"/>
            <a:ext cx="7985125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ext Box 5"/>
          <p:cNvSpPr txBox="1">
            <a:spLocks noChangeArrowheads="1"/>
          </p:cNvSpPr>
          <p:nvPr/>
        </p:nvSpPr>
        <p:spPr bwMode="auto">
          <a:xfrm>
            <a:off x="468313" y="6092825"/>
            <a:ext cx="8207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chemeClr val="bg1"/>
                </a:solidFill>
              </a:rPr>
              <a:t>Everyone sits on the floor to show that </a:t>
            </a:r>
            <a:r>
              <a:rPr lang="en-GB" sz="2400" b="1">
                <a:solidFill>
                  <a:srgbClr val="660066"/>
                </a:solidFill>
              </a:rPr>
              <a:t>all are equal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8135937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755650" y="5853113"/>
            <a:ext cx="78486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chemeClr val="bg1"/>
                </a:solidFill>
              </a:rPr>
              <a:t>The Guru Granth Sahib is read during worship. </a:t>
            </a:r>
          </a:p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chemeClr val="bg1"/>
                </a:solidFill>
              </a:rPr>
              <a:t>It is a collection of </a:t>
            </a:r>
            <a:r>
              <a:rPr lang="en-GB" sz="2400" b="1">
                <a:solidFill>
                  <a:schemeClr val="folHlink"/>
                </a:solidFill>
              </a:rPr>
              <a:t>poems</a:t>
            </a:r>
            <a:r>
              <a:rPr lang="en-GB" sz="2400" b="1">
                <a:solidFill>
                  <a:schemeClr val="bg1"/>
                </a:solidFill>
              </a:rPr>
              <a:t> praising God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DSC_766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5413"/>
            <a:ext cx="9144000" cy="69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DSC_735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842168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Text Box 3"/>
          <p:cNvSpPr txBox="1">
            <a:spLocks noChangeArrowheads="1"/>
          </p:cNvSpPr>
          <p:nvPr/>
        </p:nvSpPr>
        <p:spPr bwMode="auto">
          <a:xfrm>
            <a:off x="611188" y="6092825"/>
            <a:ext cx="8064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chemeClr val="bg1"/>
                </a:solidFill>
              </a:rPr>
              <a:t>Sikhs believe in </a:t>
            </a:r>
            <a:r>
              <a:rPr lang="en-GB" sz="2000" b="1">
                <a:solidFill>
                  <a:srgbClr val="0000FF"/>
                </a:solidFill>
              </a:rPr>
              <a:t>sharing.</a:t>
            </a:r>
            <a:r>
              <a:rPr lang="en-GB" sz="2000" b="1">
                <a:solidFill>
                  <a:schemeClr val="bg1"/>
                </a:solidFill>
              </a:rPr>
              <a:t> At the end of every service a meal is prepared for the community in special kitchens at the Gurdwara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DSC_766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76250"/>
            <a:ext cx="8713787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179388" y="5805488"/>
            <a:ext cx="84248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chemeClr val="bg1"/>
                </a:solidFill>
              </a:rPr>
              <a:t>The food is always </a:t>
            </a:r>
            <a:r>
              <a:rPr lang="en-GB" sz="2800" b="1">
                <a:solidFill>
                  <a:schemeClr val="hlink"/>
                </a:solidFill>
              </a:rPr>
              <a:t>vegetarian</a:t>
            </a:r>
            <a:r>
              <a:rPr lang="en-GB" sz="2800" b="1">
                <a:solidFill>
                  <a:schemeClr val="bg1"/>
                </a:solidFill>
              </a:rPr>
              <a:t> and includes rice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Jan\RE\Reading\Reading places of worship\Sikhism\DSC_732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91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E:\Jan\RE\Reading\Reading places of worship\Sikhism\DSC_733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620713"/>
            <a:ext cx="36718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2555875" y="1052513"/>
            <a:ext cx="2952750" cy="863600"/>
          </a:xfrm>
          <a:prstGeom prst="line">
            <a:avLst/>
          </a:prstGeom>
          <a:noFill/>
          <a:ln w="38100">
            <a:solidFill>
              <a:schemeClr val="hlink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5148263" y="2678113"/>
            <a:ext cx="3671887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Ik Onkar</a:t>
            </a:r>
          </a:p>
          <a:p>
            <a:pPr algn="ctr"/>
            <a:r>
              <a:rPr lang="en-US" sz="2400" b="1"/>
              <a:t> is a symbol which appears at the beginning the Sikh scripture and means, "One With Everything". </a:t>
            </a:r>
          </a:p>
          <a:p>
            <a:pPr algn="ctr"/>
            <a:endParaRPr lang="en-US" sz="2400" b="1"/>
          </a:p>
          <a:p>
            <a:pPr algn="ctr"/>
            <a:r>
              <a:rPr lang="en-GB" sz="2400" b="1"/>
              <a:t>The symbol Ik Onkar gives the idea of one  creative being, or </a:t>
            </a:r>
          </a:p>
          <a:p>
            <a:pPr algn="ctr"/>
            <a:r>
              <a:rPr lang="en-GB" sz="2800" b="1">
                <a:solidFill>
                  <a:schemeClr val="hlink"/>
                </a:solidFill>
              </a:rPr>
              <a:t>one God</a:t>
            </a:r>
            <a:r>
              <a:rPr lang="en-GB" sz="2400" b="1">
                <a:solidFill>
                  <a:schemeClr val="hlink"/>
                </a:solidFill>
              </a:rPr>
              <a:t>.</a:t>
            </a:r>
            <a:r>
              <a:rPr lang="en-GB" sz="2000" b="1">
                <a:solidFill>
                  <a:schemeClr val="hlink"/>
                </a:solidFill>
              </a:rPr>
              <a:t>   </a:t>
            </a:r>
            <a:endParaRPr lang="en-US" sz="2000" b="1">
              <a:solidFill>
                <a:schemeClr val="hlink"/>
              </a:solidFill>
            </a:endParaRPr>
          </a:p>
          <a:p>
            <a:endParaRPr lang="en-US" sz="2000" b="1">
              <a:solidFill>
                <a:schemeClr val="hlink"/>
              </a:solidFill>
            </a:endParaRP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5076825" y="0"/>
            <a:ext cx="3671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 u="sng">
                <a:solidFill>
                  <a:srgbClr val="0000FF"/>
                </a:solidFill>
              </a:rPr>
              <a:t>Symbols of Sikhism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DSC_736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4370388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Text Box 3"/>
          <p:cNvSpPr txBox="1">
            <a:spLocks noChangeArrowheads="1"/>
          </p:cNvSpPr>
          <p:nvPr/>
        </p:nvSpPr>
        <p:spPr bwMode="auto">
          <a:xfrm>
            <a:off x="5148263" y="260350"/>
            <a:ext cx="3816350" cy="59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>
                <a:solidFill>
                  <a:schemeClr val="bg1"/>
                </a:solidFill>
              </a:rPr>
              <a:t>The Gurdwara is also a place for the Sikh community to meet together.</a:t>
            </a:r>
            <a:r>
              <a:rPr lang="en-GB" sz="3200" b="1">
                <a:solidFill>
                  <a:srgbClr val="0000FF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endParaRPr lang="en-GB" sz="3200" b="1">
              <a:solidFill>
                <a:srgbClr val="0000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GB" sz="3200" b="1">
                <a:solidFill>
                  <a:srgbClr val="0000FF"/>
                </a:solidFill>
              </a:rPr>
              <a:t>There are notice boards where community information can be shared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E:\Jan\RE\Reading\Reading places of worship\Sikhism\DSC_733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 descr="E:\Jan\RE\Reading\Reading places of worship\Sikhism\DSC_732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0"/>
            <a:ext cx="5867400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5649913"/>
            <a:ext cx="163195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400" b="1"/>
              <a:t>Nishan Sahib</a:t>
            </a:r>
          </a:p>
          <a:p>
            <a:pPr eaLnBrk="0" hangingPunct="0"/>
            <a:endParaRPr 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V="1">
            <a:off x="684213" y="4652963"/>
            <a:ext cx="574675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H="1" flipV="1">
            <a:off x="1979613" y="1557338"/>
            <a:ext cx="1512887" cy="4537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V="1">
            <a:off x="5148263" y="5373688"/>
            <a:ext cx="2159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3635375" y="5805488"/>
            <a:ext cx="4752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/>
              <a:t>Khanda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E:\Jan\RE\Reading\Reading places of worship\Sikhism\DSC_733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E:\Jan\RE\Reading\Reading places of worship\Sikhism\DSC_732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0"/>
            <a:ext cx="5867400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5761038"/>
            <a:ext cx="163195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400" b="1"/>
              <a:t>Nishan Sahib</a:t>
            </a:r>
          </a:p>
          <a:p>
            <a:pPr eaLnBrk="0" hangingPunct="0"/>
            <a:endParaRPr lang="en-US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 flipV="1">
            <a:off x="611188" y="4652963"/>
            <a:ext cx="6477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H="1" flipV="1">
            <a:off x="1979613" y="1557338"/>
            <a:ext cx="1296987" cy="395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V="1">
            <a:off x="4572000" y="5373688"/>
            <a:ext cx="14287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203575" y="5589588"/>
            <a:ext cx="1512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/>
              <a:t>Khanda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859338" y="5254625"/>
            <a:ext cx="41052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The </a:t>
            </a:r>
            <a:r>
              <a:rPr lang="en-GB" sz="2000">
                <a:solidFill>
                  <a:srgbClr val="0000FF"/>
                </a:solidFill>
              </a:rPr>
              <a:t>Khanda</a:t>
            </a:r>
            <a:r>
              <a:rPr lang="en-GB" sz="2000"/>
              <a:t> is a symbol in 3 parts – it stands for God being </a:t>
            </a:r>
            <a:r>
              <a:rPr lang="en-GB" sz="2000" b="1">
                <a:solidFill>
                  <a:schemeClr val="bg1"/>
                </a:solidFill>
              </a:rPr>
              <a:t>eternal</a:t>
            </a:r>
            <a:r>
              <a:rPr lang="en-GB" sz="2000" b="1"/>
              <a:t> </a:t>
            </a:r>
            <a:r>
              <a:rPr lang="en-GB" sz="2000"/>
              <a:t>and also for </a:t>
            </a:r>
            <a:r>
              <a:rPr lang="en-GB" sz="2000" b="1">
                <a:solidFill>
                  <a:schemeClr val="hlink"/>
                </a:solidFill>
              </a:rPr>
              <a:t>truth</a:t>
            </a:r>
            <a:r>
              <a:rPr lang="en-GB" sz="2000"/>
              <a:t>. 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348038" y="6192838"/>
            <a:ext cx="5795962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1"/>
              <a:t>It reminds Sikhs of their duty to God as well as to the community.</a:t>
            </a:r>
          </a:p>
          <a:p>
            <a:endParaRPr lang="en-GB" b="1"/>
          </a:p>
          <a:p>
            <a:pPr>
              <a:spcBef>
                <a:spcPct val="50000"/>
              </a:spcBef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90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E:\Jan\RE\Reading\Reading places of worship\Sikhism\DSC_733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84213" y="333375"/>
            <a:ext cx="82089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solidFill>
                  <a:schemeClr val="bg1"/>
                </a:solidFill>
              </a:rPr>
              <a:t>Festival banners are put up to help celebrate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DSC_733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6092825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chemeClr val="bg1"/>
                </a:solidFill>
              </a:rPr>
              <a:t>As a sign of respect, </a:t>
            </a:r>
            <a:r>
              <a:rPr lang="en-GB" sz="2400" b="1">
                <a:solidFill>
                  <a:srgbClr val="0000FF"/>
                </a:solidFill>
              </a:rPr>
              <a:t>Sikhs take off their shoes inside the</a:t>
            </a:r>
            <a:r>
              <a:rPr lang="en-GB" sz="2400" b="1">
                <a:solidFill>
                  <a:schemeClr val="bg1"/>
                </a:solidFill>
              </a:rPr>
              <a:t> </a:t>
            </a:r>
            <a:r>
              <a:rPr lang="en-GB" sz="2400" b="1">
                <a:solidFill>
                  <a:srgbClr val="0000FF"/>
                </a:solidFill>
              </a:rPr>
              <a:t>Gurdwara </a:t>
            </a:r>
            <a:r>
              <a:rPr lang="en-GB" sz="2400" b="1">
                <a:solidFill>
                  <a:schemeClr val="bg1"/>
                </a:solidFill>
              </a:rPr>
              <a:t>and put them in a </a:t>
            </a:r>
            <a:r>
              <a:rPr lang="en-GB" sz="2400" b="1">
                <a:solidFill>
                  <a:schemeClr val="hlink"/>
                </a:solidFill>
              </a:rPr>
              <a:t>shoe rack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DSC_734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8569325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5851525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000" b="1">
                <a:solidFill>
                  <a:srgbClr val="0000FF"/>
                </a:solidFill>
              </a:rPr>
              <a:t>Sikhs also cover their heads and </a:t>
            </a:r>
            <a:r>
              <a:rPr lang="en-GB" sz="3000" b="1">
                <a:solidFill>
                  <a:srgbClr val="660066"/>
                </a:solidFill>
              </a:rPr>
              <a:t>wash their hands</a:t>
            </a:r>
            <a:r>
              <a:rPr lang="en-GB" sz="3000" b="1">
                <a:solidFill>
                  <a:srgbClr val="0000FF"/>
                </a:solidFill>
              </a:rPr>
              <a:t> before worship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4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DSC_734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260350"/>
            <a:ext cx="7920038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SC_735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99147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11188" y="6092825"/>
            <a:ext cx="7632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>
                <a:solidFill>
                  <a:schemeClr val="bg1"/>
                </a:solidFill>
              </a:rPr>
              <a:t>Inside the prayer 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276</Words>
  <Application>Microsoft Office PowerPoint</Application>
  <PresentationFormat>On-screen Show (4:3)</PresentationFormat>
  <Paragraphs>33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Samsung</dc:creator>
  <cp:lastModifiedBy>Diane Cox</cp:lastModifiedBy>
  <cp:revision>15</cp:revision>
  <dcterms:created xsi:type="dcterms:W3CDTF">2013-10-16T07:59:07Z</dcterms:created>
  <dcterms:modified xsi:type="dcterms:W3CDTF">2014-06-23T16:50:49Z</dcterms:modified>
</cp:coreProperties>
</file>