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73" r:id="rId4"/>
    <p:sldId id="264" r:id="rId5"/>
    <p:sldId id="263" r:id="rId6"/>
    <p:sldId id="272" r:id="rId7"/>
    <p:sldId id="257" r:id="rId8"/>
    <p:sldId id="260" r:id="rId9"/>
    <p:sldId id="270" r:id="rId10"/>
    <p:sldId id="261" r:id="rId11"/>
    <p:sldId id="259" r:id="rId12"/>
    <p:sldId id="258" r:id="rId13"/>
    <p:sldId id="262" r:id="rId14"/>
    <p:sldId id="266" r:id="rId15"/>
    <p:sldId id="267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56F"/>
    <a:srgbClr val="003366"/>
    <a:srgbClr val="0000FF"/>
    <a:srgbClr val="E4F31B"/>
    <a:srgbClr val="CC3300"/>
    <a:srgbClr val="DDD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7BA91F8-60B6-4065-B266-DF49E3BF6419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4384AA3-118F-45B8-B900-1AD673731E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4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C3A0B-3A42-4F81-9EA7-9872DC8543F0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4293-E342-4885-AFC0-D4077D845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472C-1810-4C75-A718-C6942197A7F0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83DF-BC8C-46B1-8BB9-48F8878990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8CC0-6B68-4840-A512-8DE9F33167DF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C768-7606-45E0-9443-3879BA40A2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FA09-DAC1-4B46-838A-CBB6AB5802DA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3E2C-6D19-4A06-B8DC-756665B3F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12E45-6340-4A6E-AFF6-7BC4D2BA5A56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8F5D-D931-4DD0-9C1D-127518CF52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4109-8E63-4ED3-A727-18C681B2400C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A8BE-21BF-43D6-A52C-56385BD9A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5815-312A-4B42-B2C5-E4A0BE1AC573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CD95-8863-4BCF-BB33-629A05D6AB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6FCC-03A4-40F0-B17C-B854D8A83265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8F3F-725A-4832-85BA-C3FC0AAC46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EFA-9ACC-4D79-B6C9-137FF6E719B1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53B5-4545-46D5-8177-F600DD76FD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8A5B-0346-4158-B36F-EF5B7B31876A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5DA3-434C-4C4D-A595-35E70F5695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6111-F8C6-46A9-9E6A-DC1A67BCB86C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3788-78BD-412A-8274-0CBC44C3EC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DDDD4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616F4-8CA1-4663-BEB1-839039D35045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4CCB04-736A-4524-B1A5-6DBDB7278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SC_72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201988" y="0"/>
            <a:ext cx="594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The Synagogue in </a:t>
            </a:r>
            <a:r>
              <a:rPr lang="en-GB" sz="2400" b="1" dirty="0"/>
              <a:t>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SC_72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0" y="5697538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The holiest place in the synagogue is the </a:t>
            </a:r>
            <a:r>
              <a:rPr lang="en-GB" sz="2800" b="1">
                <a:solidFill>
                  <a:srgbClr val="23056F"/>
                </a:solidFill>
              </a:rPr>
              <a:t>Ark</a:t>
            </a:r>
            <a:r>
              <a:rPr lang="en-GB" sz="2800" b="1">
                <a:solidFill>
                  <a:schemeClr val="bg1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 It is behind a curtain and contains the</a:t>
            </a:r>
            <a:r>
              <a:rPr lang="en-GB" sz="2800">
                <a:solidFill>
                  <a:schemeClr val="bg1"/>
                </a:solidFill>
              </a:rPr>
              <a:t> </a:t>
            </a:r>
            <a:r>
              <a:rPr lang="en-GB" sz="2800" b="1">
                <a:solidFill>
                  <a:srgbClr val="CC3300"/>
                </a:solidFill>
              </a:rPr>
              <a:t>Holy books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 flipV="1">
            <a:off x="5148263" y="2276475"/>
            <a:ext cx="2592387" cy="3384550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SC_72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46799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5364163" y="404813"/>
            <a:ext cx="3563937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Above the Ark</a:t>
            </a:r>
          </a:p>
          <a:p>
            <a:pPr algn="ctr">
              <a:spcBef>
                <a:spcPct val="50000"/>
              </a:spcBef>
            </a:pPr>
            <a:r>
              <a:rPr lang="en-GB" sz="3200" b="1"/>
              <a:t>are</a:t>
            </a:r>
          </a:p>
          <a:p>
            <a:pPr algn="ctr">
              <a:spcBef>
                <a:spcPct val="50000"/>
              </a:spcBef>
            </a:pPr>
            <a:r>
              <a:rPr lang="en-GB" sz="3600" b="1"/>
              <a:t>2 stone tablets that stand for the </a:t>
            </a:r>
          </a:p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CC3300"/>
                </a:solidFill>
              </a:rPr>
              <a:t>10 commandments</a:t>
            </a:r>
            <a:r>
              <a:rPr lang="en-GB" sz="3600" b="1"/>
              <a:t> that God </a:t>
            </a:r>
          </a:p>
          <a:p>
            <a:pPr algn="ctr">
              <a:spcBef>
                <a:spcPct val="50000"/>
              </a:spcBef>
            </a:pPr>
            <a:r>
              <a:rPr lang="en-GB" sz="3600" b="1"/>
              <a:t>gave to </a:t>
            </a:r>
            <a:r>
              <a:rPr lang="en-GB" sz="3600" b="1">
                <a:solidFill>
                  <a:srgbClr val="0000FF"/>
                </a:solidFill>
              </a:rPr>
              <a:t>Moses</a:t>
            </a: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 flipH="1" flipV="1">
            <a:off x="3348038" y="2133600"/>
            <a:ext cx="2160587" cy="142875"/>
          </a:xfrm>
          <a:prstGeom prst="line">
            <a:avLst/>
          </a:prstGeom>
          <a:noFill/>
          <a:ln w="57150">
            <a:solidFill>
              <a:srgbClr val="800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SC_73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53625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6227763" y="404665"/>
            <a:ext cx="27368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The</a:t>
            </a:r>
            <a:r>
              <a:rPr lang="en-GB" sz="4000" b="1" dirty="0" smtClean="0">
                <a:solidFill>
                  <a:srgbClr val="23056F"/>
                </a:solidFill>
              </a:rPr>
              <a:t>      </a:t>
            </a:r>
            <a:r>
              <a:rPr lang="en-GB" sz="4000" b="1" dirty="0" err="1" smtClean="0">
                <a:solidFill>
                  <a:srgbClr val="23056F"/>
                </a:solidFill>
              </a:rPr>
              <a:t>Ner</a:t>
            </a:r>
            <a:r>
              <a:rPr lang="en-GB" sz="4000" b="1" dirty="0" smtClean="0">
                <a:solidFill>
                  <a:srgbClr val="23056F"/>
                </a:solidFill>
              </a:rPr>
              <a:t> </a:t>
            </a:r>
            <a:r>
              <a:rPr lang="en-GB" sz="4000" b="1" dirty="0" err="1" smtClean="0">
                <a:solidFill>
                  <a:srgbClr val="23056F"/>
                </a:solidFill>
              </a:rPr>
              <a:t>Tamid</a:t>
            </a:r>
            <a:r>
              <a:rPr lang="en-GB" sz="4000" b="1" dirty="0" smtClean="0">
                <a:solidFill>
                  <a:srgbClr val="23056F"/>
                </a:solidFill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(</a:t>
            </a:r>
            <a:r>
              <a:rPr lang="en-GB" sz="4000" b="1" dirty="0" smtClean="0">
                <a:solidFill>
                  <a:srgbClr val="CC3300"/>
                </a:solidFill>
              </a:rPr>
              <a:t>ever- </a:t>
            </a:r>
            <a:r>
              <a:rPr lang="en-GB" sz="4000" b="1" dirty="0">
                <a:solidFill>
                  <a:srgbClr val="CC3300"/>
                </a:solidFill>
              </a:rPr>
              <a:t>burning </a:t>
            </a:r>
            <a:r>
              <a:rPr lang="en-GB" sz="4000" b="1" dirty="0" smtClean="0">
                <a:solidFill>
                  <a:srgbClr val="CC3300"/>
                </a:solidFill>
              </a:rPr>
              <a:t>lamp)</a:t>
            </a:r>
            <a:r>
              <a:rPr lang="en-GB" sz="4000" b="1" dirty="0" smtClean="0"/>
              <a:t> </a:t>
            </a:r>
            <a:r>
              <a:rPr lang="en-GB" sz="4000" b="1" dirty="0"/>
              <a:t>is a symbol that God is </a:t>
            </a:r>
            <a:r>
              <a:rPr lang="en-GB" sz="4000" b="1" dirty="0">
                <a:solidFill>
                  <a:srgbClr val="0000FF"/>
                </a:solidFill>
              </a:rPr>
              <a:t>always present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 flipH="1">
            <a:off x="3132138" y="2420938"/>
            <a:ext cx="3311525" cy="2303462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SC_767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69325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68313" y="6237288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Inside the Ark are several copies of the </a:t>
            </a:r>
            <a:r>
              <a:rPr lang="en-GB" sz="2400" b="1">
                <a:solidFill>
                  <a:srgbClr val="0000FF"/>
                </a:solidFill>
              </a:rPr>
              <a:t>Torah scrolls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DSC_768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49788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611188" y="591185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The scrolls contain the </a:t>
            </a:r>
            <a:r>
              <a:rPr lang="en-GB" sz="2800" b="1">
                <a:solidFill>
                  <a:srgbClr val="003366"/>
                </a:solidFill>
              </a:rPr>
              <a:t>word of God</a:t>
            </a:r>
            <a:r>
              <a:rPr lang="en-GB" sz="2800" b="1">
                <a:solidFill>
                  <a:schemeClr val="bg1"/>
                </a:solidFill>
              </a:rPr>
              <a:t> so they are treated with great respect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DSC_768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03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5795963" y="404813"/>
            <a:ext cx="2808287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23056F"/>
                </a:solidFill>
              </a:rPr>
              <a:t>Each scroll has a special covering called a </a:t>
            </a:r>
            <a:r>
              <a:rPr lang="en-GB" sz="2800" b="1">
                <a:solidFill>
                  <a:srgbClr val="CC3300"/>
                </a:solidFill>
              </a:rPr>
              <a:t>mantle</a:t>
            </a:r>
            <a:r>
              <a:rPr lang="en-GB" sz="2800" b="1">
                <a:solidFill>
                  <a:srgbClr val="23056F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GB" sz="2800" b="1">
              <a:solidFill>
                <a:srgbClr val="23056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23056F"/>
                </a:solidFill>
              </a:rPr>
              <a:t>When unrolled the scrolls are read but </a:t>
            </a:r>
            <a:r>
              <a:rPr lang="en-GB" sz="2800" b="1">
                <a:solidFill>
                  <a:srgbClr val="0000FF"/>
                </a:solidFill>
              </a:rPr>
              <a:t>not touched</a:t>
            </a:r>
            <a:r>
              <a:rPr lang="en-GB" sz="2800" b="1">
                <a:solidFill>
                  <a:srgbClr val="23056F"/>
                </a:solidFill>
              </a:rPr>
              <a:t> by hand as this would damage them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3203575" y="2205038"/>
            <a:ext cx="3600450" cy="2663825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DSC_76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404813"/>
            <a:ext cx="4398962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79388" y="404813"/>
            <a:ext cx="21605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The rabbi sometimes blows a special horn called a </a:t>
            </a:r>
            <a:r>
              <a:rPr lang="en-GB" sz="2800" b="1">
                <a:solidFill>
                  <a:srgbClr val="CC3300"/>
                </a:solidFill>
              </a:rPr>
              <a:t>Shofar</a:t>
            </a:r>
          </a:p>
          <a:p>
            <a:pPr algn="ctr">
              <a:spcBef>
                <a:spcPct val="50000"/>
              </a:spcBef>
            </a:pPr>
            <a:endParaRPr lang="en-GB" sz="2800" b="1"/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6781800" y="2276475"/>
            <a:ext cx="23622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He is wearing a special </a:t>
            </a:r>
          </a:p>
          <a:p>
            <a:pPr algn="ctr">
              <a:spcBef>
                <a:spcPct val="50000"/>
              </a:spcBef>
            </a:pPr>
            <a:r>
              <a:rPr lang="en-GB" sz="2400" b="1"/>
              <a:t>prayer shawl called </a:t>
            </a:r>
          </a:p>
          <a:p>
            <a:pPr algn="ctr">
              <a:spcBef>
                <a:spcPct val="50000"/>
              </a:spcBef>
            </a:pPr>
            <a:r>
              <a:rPr lang="en-GB" sz="2400" b="1"/>
              <a:t>a </a:t>
            </a:r>
            <a:r>
              <a:rPr lang="en-GB" sz="3200" b="1">
                <a:solidFill>
                  <a:srgbClr val="CC3300"/>
                </a:solidFill>
              </a:rPr>
              <a:t>Tallit</a:t>
            </a:r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 flipV="1">
            <a:off x="2051050" y="1916113"/>
            <a:ext cx="2016125" cy="936625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8"/>
          <p:cNvSpPr>
            <a:spLocks noChangeShapeType="1"/>
          </p:cNvSpPr>
          <p:nvPr/>
        </p:nvSpPr>
        <p:spPr bwMode="auto">
          <a:xfrm flipH="1" flipV="1">
            <a:off x="5364163" y="3789363"/>
            <a:ext cx="2016125" cy="1223962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DSC_732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324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DSC_73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638" y="981075"/>
            <a:ext cx="480536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23850" y="3933825"/>
            <a:ext cx="38163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The </a:t>
            </a:r>
            <a:r>
              <a:rPr lang="en-GB" sz="2800" b="1">
                <a:solidFill>
                  <a:srgbClr val="CC3300"/>
                </a:solidFill>
              </a:rPr>
              <a:t>Synagogue</a:t>
            </a:r>
            <a:r>
              <a:rPr lang="en-GB" sz="2800" b="1">
                <a:solidFill>
                  <a:schemeClr val="bg1"/>
                </a:solidFill>
              </a:rPr>
              <a:t> is also a place for the </a:t>
            </a:r>
            <a:r>
              <a:rPr lang="en-GB" sz="2800" b="1">
                <a:solidFill>
                  <a:srgbClr val="0000FF"/>
                </a:solidFill>
              </a:rPr>
              <a:t>community</a:t>
            </a:r>
            <a:r>
              <a:rPr lang="en-GB" sz="2800" b="1">
                <a:solidFill>
                  <a:schemeClr val="bg1"/>
                </a:solidFill>
              </a:rPr>
              <a:t> to meet, there are notice boards with activities advertised</a:t>
            </a:r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 flipV="1">
            <a:off x="2051050" y="836613"/>
            <a:ext cx="865188" cy="316865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3924300" y="4724400"/>
            <a:ext cx="935038" cy="100965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SC_72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3375"/>
            <a:ext cx="42481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DSC_727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8163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95288" y="5445125"/>
            <a:ext cx="3673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How can you tell it’s a synagogue?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SC_72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3375"/>
            <a:ext cx="42481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SC_727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8163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5219700" y="1989138"/>
            <a:ext cx="32400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DDDD43"/>
                </a:solidFill>
              </a:rPr>
              <a:t>The Star of David</a:t>
            </a:r>
            <a:endParaRPr lang="en-GB" sz="5400" b="1">
              <a:solidFill>
                <a:srgbClr val="DDDD43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 flipV="1">
            <a:off x="6300788" y="1700213"/>
            <a:ext cx="142875" cy="288925"/>
          </a:xfrm>
          <a:prstGeom prst="line">
            <a:avLst/>
          </a:prstGeom>
          <a:noFill/>
          <a:ln w="57150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flipV="1">
            <a:off x="6588125" y="3284538"/>
            <a:ext cx="71438" cy="1081087"/>
          </a:xfrm>
          <a:prstGeom prst="line">
            <a:avLst/>
          </a:prstGeom>
          <a:noFill/>
          <a:ln w="38100">
            <a:solidFill>
              <a:schemeClr val="bg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5867400" y="4365625"/>
            <a:ext cx="1568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Hebrew </a:t>
            </a:r>
          </a:p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writing</a:t>
            </a:r>
            <a:endParaRPr lang="en-GB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DSC_73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516688" y="476250"/>
            <a:ext cx="1962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The Star of David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5435600" y="1125538"/>
            <a:ext cx="1223963" cy="1150937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SC_73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11188" y="6338888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Inside the </a:t>
            </a:r>
            <a:r>
              <a:rPr lang="en-GB" sz="2800" b="1">
                <a:solidFill>
                  <a:srgbClr val="23056F"/>
                </a:solidFill>
              </a:rPr>
              <a:t>synagogue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SC_73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492500" y="4581525"/>
            <a:ext cx="2016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E4F31B"/>
                </a:solidFill>
              </a:rPr>
              <a:t>Bimah</a:t>
            </a:r>
            <a:r>
              <a:rPr lang="en-GB" sz="2800">
                <a:solidFill>
                  <a:schemeClr val="bg1"/>
                </a:solidFill>
              </a:rPr>
              <a:t> (platform)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716463" y="4762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Ark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300788" y="1125538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Seats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468313" y="2636838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Seats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419475" y="5516563"/>
            <a:ext cx="2173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This is where the 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Rabbi stands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971550" y="3141663"/>
            <a:ext cx="287338" cy="1008062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6804025" y="1628775"/>
            <a:ext cx="215900" cy="863600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4500563" y="4437063"/>
            <a:ext cx="142875" cy="287337"/>
          </a:xfrm>
          <a:prstGeom prst="line">
            <a:avLst/>
          </a:prstGeom>
          <a:noFill/>
          <a:ln w="57150">
            <a:solidFill>
              <a:srgbClr val="E4F31B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 flipV="1">
            <a:off x="4211638" y="260350"/>
            <a:ext cx="576262" cy="288925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DSC_72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2089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4"/>
          <p:cNvSpPr txBox="1">
            <a:spLocks noChangeArrowheads="1"/>
          </p:cNvSpPr>
          <p:nvPr/>
        </p:nvSpPr>
        <p:spPr bwMode="auto">
          <a:xfrm rot="-419512">
            <a:off x="5076825" y="1125538"/>
            <a:ext cx="3529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Women sit upstairs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427538" y="5805488"/>
            <a:ext cx="419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Children under 12 sit wherever they like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900113" y="5589588"/>
            <a:ext cx="3495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</a:rPr>
              <a:t>Men sit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sz="3200">
                <a:solidFill>
                  <a:schemeClr val="bg1"/>
                </a:solidFill>
              </a:rPr>
              <a:t>downstairs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SC_76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5342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827088" y="6237288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The </a:t>
            </a:r>
            <a:r>
              <a:rPr lang="en-GB" sz="2800" b="1">
                <a:solidFill>
                  <a:schemeClr val="bg1"/>
                </a:solidFill>
              </a:rPr>
              <a:t>Menorah</a:t>
            </a:r>
            <a:r>
              <a:rPr lang="en-GB" sz="2800"/>
              <a:t> is a Jewish symbol</a:t>
            </a: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 flipV="1">
            <a:off x="3708400" y="4581525"/>
            <a:ext cx="576263" cy="1655763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 flipV="1">
            <a:off x="5724525" y="1773238"/>
            <a:ext cx="1943100" cy="4392612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H="1" flipV="1">
            <a:off x="971550" y="1700213"/>
            <a:ext cx="1871663" cy="4608512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SC_767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39750" y="5734050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The </a:t>
            </a:r>
            <a:r>
              <a:rPr lang="en-GB" sz="2800" b="1">
                <a:solidFill>
                  <a:srgbClr val="0000FF"/>
                </a:solidFill>
              </a:rPr>
              <a:t>Rabbi</a:t>
            </a:r>
            <a:r>
              <a:rPr lang="en-GB" sz="2800" b="1">
                <a:solidFill>
                  <a:schemeClr val="bg1"/>
                </a:solidFill>
              </a:rPr>
              <a:t> wears special clothes and stands on the </a:t>
            </a:r>
            <a:r>
              <a:rPr lang="en-GB" sz="2800" b="1">
                <a:solidFill>
                  <a:srgbClr val="E4F31B"/>
                </a:solidFill>
              </a:rPr>
              <a:t>Bimah</a:t>
            </a:r>
            <a:r>
              <a:rPr lang="en-GB" sz="2800" b="1">
                <a:solidFill>
                  <a:schemeClr val="bg1"/>
                </a:solidFill>
              </a:rPr>
              <a:t> to speak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1692275" y="2276475"/>
            <a:ext cx="2159000" cy="3457575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213</Words>
  <Application>Microsoft Office PowerPoint</Application>
  <PresentationFormat>On-screen Show (4:3)</PresentationFormat>
  <Paragraphs>36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Diane Cox</cp:lastModifiedBy>
  <cp:revision>11</cp:revision>
  <dcterms:created xsi:type="dcterms:W3CDTF">2013-10-16T07:59:07Z</dcterms:created>
  <dcterms:modified xsi:type="dcterms:W3CDTF">2014-06-23T16:52:10Z</dcterms:modified>
</cp:coreProperties>
</file>