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818" r:id="rId3"/>
  </p:sldMasterIdLst>
  <p:notesMasterIdLst>
    <p:notesMasterId r:id="rId19"/>
  </p:notesMasterIdLst>
  <p:handoutMasterIdLst>
    <p:handoutMasterId r:id="rId20"/>
  </p:handoutMasterIdLst>
  <p:sldIdLst>
    <p:sldId id="262" r:id="rId4"/>
    <p:sldId id="263" r:id="rId5"/>
    <p:sldId id="264" r:id="rId6"/>
    <p:sldId id="265" r:id="rId7"/>
    <p:sldId id="266" r:id="rId8"/>
    <p:sldId id="267" r:id="rId9"/>
    <p:sldId id="268" r:id="rId10"/>
    <p:sldId id="274" r:id="rId11"/>
    <p:sldId id="269" r:id="rId12"/>
    <p:sldId id="270" r:id="rId13"/>
    <p:sldId id="271" r:id="rId14"/>
    <p:sldId id="276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1F37A-DDC3-4B90-BA09-B86462F2E3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C376F6C-1EED-417D-95B1-FD0FDAC34073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Establish clear aims</a:t>
          </a:r>
        </a:p>
      </dgm:t>
    </dgm:pt>
    <dgm:pt modelId="{02C978CB-440D-43B1-83A8-804B2B1C084D}" type="parTrans" cxnId="{BC1FD0BD-49C3-4463-945E-37F0E079F672}">
      <dgm:prSet/>
      <dgm:spPr/>
      <dgm:t>
        <a:bodyPr/>
        <a:lstStyle/>
        <a:p>
          <a:endParaRPr lang="en-GB"/>
        </a:p>
      </dgm:t>
    </dgm:pt>
    <dgm:pt modelId="{C9370E96-A99B-4CE3-9623-A60F718372C3}" type="sibTrans" cxnId="{BC1FD0BD-49C3-4463-945E-37F0E079F672}">
      <dgm:prSet/>
      <dgm:spPr/>
      <dgm:t>
        <a:bodyPr/>
        <a:lstStyle/>
        <a:p>
          <a:endParaRPr lang="en-GB"/>
        </a:p>
      </dgm:t>
    </dgm:pt>
    <dgm:pt modelId="{6375B305-F8FC-4749-93B8-9A3CC3C075C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Define the conventions</a:t>
          </a:r>
        </a:p>
      </dgm:t>
    </dgm:pt>
    <dgm:pt modelId="{6D3ADFD8-0053-4DD1-85A1-686CB8B7C9FA}" type="parTrans" cxnId="{CF14C125-A763-42E0-8434-22068B39B26D}">
      <dgm:prSet/>
      <dgm:spPr/>
      <dgm:t>
        <a:bodyPr/>
        <a:lstStyle/>
        <a:p>
          <a:endParaRPr lang="en-GB"/>
        </a:p>
      </dgm:t>
    </dgm:pt>
    <dgm:pt modelId="{4C8878A9-5913-4875-BA41-0F8FA3D82141}" type="sibTrans" cxnId="{CF14C125-A763-42E0-8434-22068B39B26D}">
      <dgm:prSet/>
      <dgm:spPr/>
      <dgm:t>
        <a:bodyPr/>
        <a:lstStyle/>
        <a:p>
          <a:endParaRPr lang="en-GB"/>
        </a:p>
      </dgm:t>
    </dgm:pt>
    <dgm:pt modelId="{6F777D3C-7F81-48E2-A4A9-75E5440A383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Demonstrate how it is written</a:t>
          </a:r>
        </a:p>
      </dgm:t>
    </dgm:pt>
    <dgm:pt modelId="{6092CFDA-88D3-4F71-A2DC-CF529D13F2C5}" type="parTrans" cxnId="{38F5B827-18D1-45BB-9624-E8022D7144EF}">
      <dgm:prSet/>
      <dgm:spPr/>
      <dgm:t>
        <a:bodyPr/>
        <a:lstStyle/>
        <a:p>
          <a:endParaRPr lang="en-GB"/>
        </a:p>
      </dgm:t>
    </dgm:pt>
    <dgm:pt modelId="{30995B4F-08A6-446C-9654-8906ABDC8616}" type="sibTrans" cxnId="{38F5B827-18D1-45BB-9624-E8022D7144EF}">
      <dgm:prSet/>
      <dgm:spPr/>
      <dgm:t>
        <a:bodyPr/>
        <a:lstStyle/>
        <a:p>
          <a:endParaRPr lang="en-GB"/>
        </a:p>
      </dgm:t>
    </dgm:pt>
    <dgm:pt modelId="{85ED41E9-1023-47A6-997F-F550FBEC969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Provide example(s)</a:t>
          </a:r>
        </a:p>
      </dgm:t>
    </dgm:pt>
    <dgm:pt modelId="{2057045E-E3FC-4422-99AD-F44FAA73A690}" type="parTrans" cxnId="{C99B885A-EED0-4D85-B1F4-72FF49BBE9F9}">
      <dgm:prSet/>
      <dgm:spPr/>
      <dgm:t>
        <a:bodyPr/>
        <a:lstStyle/>
        <a:p>
          <a:endParaRPr lang="en-GB"/>
        </a:p>
      </dgm:t>
    </dgm:pt>
    <dgm:pt modelId="{0AD6F644-DF73-4618-8451-69DF9829B572}" type="sibTrans" cxnId="{C99B885A-EED0-4D85-B1F4-72FF49BBE9F9}">
      <dgm:prSet/>
      <dgm:spPr/>
      <dgm:t>
        <a:bodyPr/>
        <a:lstStyle/>
        <a:p>
          <a:endParaRPr lang="en-GB"/>
        </a:p>
      </dgm:t>
    </dgm:pt>
    <dgm:pt modelId="{6C06D894-773D-432A-9711-ED41FCD4D331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Explore features of text</a:t>
          </a:r>
        </a:p>
      </dgm:t>
    </dgm:pt>
    <dgm:pt modelId="{6C1EC9B6-E33A-4D73-BABF-17879E7889D9}" type="parTrans" cxnId="{32585FC0-FD80-4F0B-ACFA-147A1FD9DA6D}">
      <dgm:prSet/>
      <dgm:spPr/>
      <dgm:t>
        <a:bodyPr/>
        <a:lstStyle/>
        <a:p>
          <a:endParaRPr lang="en-GB"/>
        </a:p>
      </dgm:t>
    </dgm:pt>
    <dgm:pt modelId="{EBF15597-DEF6-46D2-BEF0-4D04D5E41315}" type="sibTrans" cxnId="{32585FC0-FD80-4F0B-ACFA-147A1FD9DA6D}">
      <dgm:prSet/>
      <dgm:spPr/>
      <dgm:t>
        <a:bodyPr/>
        <a:lstStyle/>
        <a:p>
          <a:endParaRPr lang="en-GB"/>
        </a:p>
      </dgm:t>
    </dgm:pt>
    <dgm:pt modelId="{B5327177-9801-4293-8DD4-DD101A16ECFF}" type="pres">
      <dgm:prSet presAssocID="{8051F37A-DDC3-4B90-BA09-B86462F2E378}" presName="CompostProcess" presStyleCnt="0">
        <dgm:presLayoutVars>
          <dgm:dir/>
          <dgm:resizeHandles val="exact"/>
        </dgm:presLayoutVars>
      </dgm:prSet>
      <dgm:spPr/>
    </dgm:pt>
    <dgm:pt modelId="{D41BA68E-AD88-4367-8E64-38D5044C2A7D}" type="pres">
      <dgm:prSet presAssocID="{8051F37A-DDC3-4B90-BA09-B86462F2E378}" presName="arrow" presStyleLbl="bgShp" presStyleIdx="0" presStyleCnt="1"/>
      <dgm:spPr/>
    </dgm:pt>
    <dgm:pt modelId="{4E01FB88-61AC-4BF4-8F2C-7A201A7767F5}" type="pres">
      <dgm:prSet presAssocID="{8051F37A-DDC3-4B90-BA09-B86462F2E378}" presName="linearProcess" presStyleCnt="0"/>
      <dgm:spPr/>
    </dgm:pt>
    <dgm:pt modelId="{621FC4B3-4185-4182-B532-F8BF84D362B1}" type="pres">
      <dgm:prSet presAssocID="{1C376F6C-1EED-417D-95B1-FD0FDAC34073}" presName="textNode" presStyleLbl="node1" presStyleIdx="0" presStyleCnt="5">
        <dgm:presLayoutVars>
          <dgm:bulletEnabled val="1"/>
        </dgm:presLayoutVars>
      </dgm:prSet>
      <dgm:spPr/>
    </dgm:pt>
    <dgm:pt modelId="{27F1F408-6E4E-49F8-9A66-19B9F384619F}" type="pres">
      <dgm:prSet presAssocID="{C9370E96-A99B-4CE3-9623-A60F718372C3}" presName="sibTrans" presStyleCnt="0"/>
      <dgm:spPr/>
    </dgm:pt>
    <dgm:pt modelId="{C47B6B33-DAD7-47D7-9180-406D4512D417}" type="pres">
      <dgm:prSet presAssocID="{85ED41E9-1023-47A6-997F-F550FBEC9697}" presName="textNode" presStyleLbl="node1" presStyleIdx="1" presStyleCnt="5">
        <dgm:presLayoutVars>
          <dgm:bulletEnabled val="1"/>
        </dgm:presLayoutVars>
      </dgm:prSet>
      <dgm:spPr/>
    </dgm:pt>
    <dgm:pt modelId="{C00A8AD9-8430-42C8-8084-7FE04F638FB3}" type="pres">
      <dgm:prSet presAssocID="{0AD6F644-DF73-4618-8451-69DF9829B572}" presName="sibTrans" presStyleCnt="0"/>
      <dgm:spPr/>
    </dgm:pt>
    <dgm:pt modelId="{438B9888-F7D9-4085-A012-86CD0C2F4DCF}" type="pres">
      <dgm:prSet presAssocID="{6C06D894-773D-432A-9711-ED41FCD4D331}" presName="textNode" presStyleLbl="node1" presStyleIdx="2" presStyleCnt="5">
        <dgm:presLayoutVars>
          <dgm:bulletEnabled val="1"/>
        </dgm:presLayoutVars>
      </dgm:prSet>
      <dgm:spPr/>
    </dgm:pt>
    <dgm:pt modelId="{285093AD-9FFD-4712-B5FE-9435F2708180}" type="pres">
      <dgm:prSet presAssocID="{EBF15597-DEF6-46D2-BEF0-4D04D5E41315}" presName="sibTrans" presStyleCnt="0"/>
      <dgm:spPr/>
    </dgm:pt>
    <dgm:pt modelId="{CB4FF3FC-A6C0-4DAA-AB84-C25677BC5B63}" type="pres">
      <dgm:prSet presAssocID="{6375B305-F8FC-4749-93B8-9A3CC3C075C2}" presName="textNode" presStyleLbl="node1" presStyleIdx="3" presStyleCnt="5">
        <dgm:presLayoutVars>
          <dgm:bulletEnabled val="1"/>
        </dgm:presLayoutVars>
      </dgm:prSet>
      <dgm:spPr/>
    </dgm:pt>
    <dgm:pt modelId="{2FEC8D2E-A187-4A00-8FFE-40496F72E51F}" type="pres">
      <dgm:prSet presAssocID="{4C8878A9-5913-4875-BA41-0F8FA3D82141}" presName="sibTrans" presStyleCnt="0"/>
      <dgm:spPr/>
    </dgm:pt>
    <dgm:pt modelId="{19BB0CCA-9D53-4B77-84CD-0B600534644C}" type="pres">
      <dgm:prSet presAssocID="{6F777D3C-7F81-48E2-A4A9-75E5440A383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F14C125-A763-42E0-8434-22068B39B26D}" srcId="{8051F37A-DDC3-4B90-BA09-B86462F2E378}" destId="{6375B305-F8FC-4749-93B8-9A3CC3C075C2}" srcOrd="3" destOrd="0" parTransId="{6D3ADFD8-0053-4DD1-85A1-686CB8B7C9FA}" sibTransId="{4C8878A9-5913-4875-BA41-0F8FA3D82141}"/>
    <dgm:cxn modelId="{38F5B827-18D1-45BB-9624-E8022D7144EF}" srcId="{8051F37A-DDC3-4B90-BA09-B86462F2E378}" destId="{6F777D3C-7F81-48E2-A4A9-75E5440A383A}" srcOrd="4" destOrd="0" parTransId="{6092CFDA-88D3-4F71-A2DC-CF529D13F2C5}" sibTransId="{30995B4F-08A6-446C-9654-8906ABDC8616}"/>
    <dgm:cxn modelId="{83E01F3B-E2EF-4435-94DA-39C9531CF160}" type="presOf" srcId="{8051F37A-DDC3-4B90-BA09-B86462F2E378}" destId="{B5327177-9801-4293-8DD4-DD101A16ECFF}" srcOrd="0" destOrd="0" presId="urn:microsoft.com/office/officeart/2005/8/layout/hProcess9"/>
    <dgm:cxn modelId="{993FB075-CFE1-4E37-A044-97D2B75A94B2}" type="presOf" srcId="{1C376F6C-1EED-417D-95B1-FD0FDAC34073}" destId="{621FC4B3-4185-4182-B532-F8BF84D362B1}" srcOrd="0" destOrd="0" presId="urn:microsoft.com/office/officeart/2005/8/layout/hProcess9"/>
    <dgm:cxn modelId="{C99B885A-EED0-4D85-B1F4-72FF49BBE9F9}" srcId="{8051F37A-DDC3-4B90-BA09-B86462F2E378}" destId="{85ED41E9-1023-47A6-997F-F550FBEC9697}" srcOrd="1" destOrd="0" parTransId="{2057045E-E3FC-4422-99AD-F44FAA73A690}" sibTransId="{0AD6F644-DF73-4618-8451-69DF9829B572}"/>
    <dgm:cxn modelId="{A5DE08BC-8169-4B45-AF33-2B82F4755CCB}" type="presOf" srcId="{6F777D3C-7F81-48E2-A4A9-75E5440A383A}" destId="{19BB0CCA-9D53-4B77-84CD-0B600534644C}" srcOrd="0" destOrd="0" presId="urn:microsoft.com/office/officeart/2005/8/layout/hProcess9"/>
    <dgm:cxn modelId="{BC1FD0BD-49C3-4463-945E-37F0E079F672}" srcId="{8051F37A-DDC3-4B90-BA09-B86462F2E378}" destId="{1C376F6C-1EED-417D-95B1-FD0FDAC34073}" srcOrd="0" destOrd="0" parTransId="{02C978CB-440D-43B1-83A8-804B2B1C084D}" sibTransId="{C9370E96-A99B-4CE3-9623-A60F718372C3}"/>
    <dgm:cxn modelId="{32585FC0-FD80-4F0B-ACFA-147A1FD9DA6D}" srcId="{8051F37A-DDC3-4B90-BA09-B86462F2E378}" destId="{6C06D894-773D-432A-9711-ED41FCD4D331}" srcOrd="2" destOrd="0" parTransId="{6C1EC9B6-E33A-4D73-BABF-17879E7889D9}" sibTransId="{EBF15597-DEF6-46D2-BEF0-4D04D5E41315}"/>
    <dgm:cxn modelId="{51F3D5D9-E0A2-4DA9-8A5D-112B88B9D6B2}" type="presOf" srcId="{6375B305-F8FC-4749-93B8-9A3CC3C075C2}" destId="{CB4FF3FC-A6C0-4DAA-AB84-C25677BC5B63}" srcOrd="0" destOrd="0" presId="urn:microsoft.com/office/officeart/2005/8/layout/hProcess9"/>
    <dgm:cxn modelId="{5EA9D0E4-5285-4713-B770-171EEA4191D8}" type="presOf" srcId="{85ED41E9-1023-47A6-997F-F550FBEC9697}" destId="{C47B6B33-DAD7-47D7-9180-406D4512D417}" srcOrd="0" destOrd="0" presId="urn:microsoft.com/office/officeart/2005/8/layout/hProcess9"/>
    <dgm:cxn modelId="{D7B5E5EC-B8E4-4887-978F-33A44BCF4E58}" type="presOf" srcId="{6C06D894-773D-432A-9711-ED41FCD4D331}" destId="{438B9888-F7D9-4085-A012-86CD0C2F4DCF}" srcOrd="0" destOrd="0" presId="urn:microsoft.com/office/officeart/2005/8/layout/hProcess9"/>
    <dgm:cxn modelId="{2F4D4827-7490-4FD6-95C8-F7E7A7614E1C}" type="presParOf" srcId="{B5327177-9801-4293-8DD4-DD101A16ECFF}" destId="{D41BA68E-AD88-4367-8E64-38D5044C2A7D}" srcOrd="0" destOrd="0" presId="urn:microsoft.com/office/officeart/2005/8/layout/hProcess9"/>
    <dgm:cxn modelId="{71C6B235-F919-4A95-B8BA-E6A4DB48847C}" type="presParOf" srcId="{B5327177-9801-4293-8DD4-DD101A16ECFF}" destId="{4E01FB88-61AC-4BF4-8F2C-7A201A7767F5}" srcOrd="1" destOrd="0" presId="urn:microsoft.com/office/officeart/2005/8/layout/hProcess9"/>
    <dgm:cxn modelId="{8B94DA36-FCB5-4764-93E1-20EC9FB9DF5E}" type="presParOf" srcId="{4E01FB88-61AC-4BF4-8F2C-7A201A7767F5}" destId="{621FC4B3-4185-4182-B532-F8BF84D362B1}" srcOrd="0" destOrd="0" presId="urn:microsoft.com/office/officeart/2005/8/layout/hProcess9"/>
    <dgm:cxn modelId="{2EFD77E7-5563-4BF5-8C81-548B132C918B}" type="presParOf" srcId="{4E01FB88-61AC-4BF4-8F2C-7A201A7767F5}" destId="{27F1F408-6E4E-49F8-9A66-19B9F384619F}" srcOrd="1" destOrd="0" presId="urn:microsoft.com/office/officeart/2005/8/layout/hProcess9"/>
    <dgm:cxn modelId="{5DA4CA27-DD11-4275-80E0-B37306B13493}" type="presParOf" srcId="{4E01FB88-61AC-4BF4-8F2C-7A201A7767F5}" destId="{C47B6B33-DAD7-47D7-9180-406D4512D417}" srcOrd="2" destOrd="0" presId="urn:microsoft.com/office/officeart/2005/8/layout/hProcess9"/>
    <dgm:cxn modelId="{B0F24FCB-BB6D-4EAF-803A-964D961F2202}" type="presParOf" srcId="{4E01FB88-61AC-4BF4-8F2C-7A201A7767F5}" destId="{C00A8AD9-8430-42C8-8084-7FE04F638FB3}" srcOrd="3" destOrd="0" presId="urn:microsoft.com/office/officeart/2005/8/layout/hProcess9"/>
    <dgm:cxn modelId="{66D9E668-7121-4699-BE4C-899C9E5EFB86}" type="presParOf" srcId="{4E01FB88-61AC-4BF4-8F2C-7A201A7767F5}" destId="{438B9888-F7D9-4085-A012-86CD0C2F4DCF}" srcOrd="4" destOrd="0" presId="urn:microsoft.com/office/officeart/2005/8/layout/hProcess9"/>
    <dgm:cxn modelId="{1F3BC0C6-A561-471D-A303-A514C05EF544}" type="presParOf" srcId="{4E01FB88-61AC-4BF4-8F2C-7A201A7767F5}" destId="{285093AD-9FFD-4712-B5FE-9435F2708180}" srcOrd="5" destOrd="0" presId="urn:microsoft.com/office/officeart/2005/8/layout/hProcess9"/>
    <dgm:cxn modelId="{43BDA7F7-6296-4F3C-ADCD-E7E72F8DF858}" type="presParOf" srcId="{4E01FB88-61AC-4BF4-8F2C-7A201A7767F5}" destId="{CB4FF3FC-A6C0-4DAA-AB84-C25677BC5B63}" srcOrd="6" destOrd="0" presId="urn:microsoft.com/office/officeart/2005/8/layout/hProcess9"/>
    <dgm:cxn modelId="{CFC6C6DC-C001-4BEF-8C2C-E474AC0D39D9}" type="presParOf" srcId="{4E01FB88-61AC-4BF4-8F2C-7A201A7767F5}" destId="{2FEC8D2E-A187-4A00-8FFE-40496F72E51F}" srcOrd="7" destOrd="0" presId="urn:microsoft.com/office/officeart/2005/8/layout/hProcess9"/>
    <dgm:cxn modelId="{33B7331C-166A-4010-B856-7E775BB27C16}" type="presParOf" srcId="{4E01FB88-61AC-4BF4-8F2C-7A201A7767F5}" destId="{19BB0CCA-9D53-4B77-84CD-0B600534644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51F37A-DDC3-4B90-BA09-B86462F2E3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C376F6C-1EED-417D-95B1-FD0FDAC34073}">
      <dgm:prSet phldrT="[Text]"/>
      <dgm:spPr/>
      <dgm:t>
        <a:bodyPr/>
        <a:lstStyle/>
        <a:p>
          <a:r>
            <a:rPr lang="en-GB">
              <a:solidFill>
                <a:schemeClr val="tx1"/>
              </a:solidFill>
            </a:rPr>
            <a:t>Compose together</a:t>
          </a:r>
          <a:endParaRPr lang="en-GB" dirty="0">
            <a:solidFill>
              <a:schemeClr val="tx1"/>
            </a:solidFill>
          </a:endParaRPr>
        </a:p>
      </dgm:t>
    </dgm:pt>
    <dgm:pt modelId="{02C978CB-440D-43B1-83A8-804B2B1C084D}" type="parTrans" cxnId="{BC1FD0BD-49C3-4463-945E-37F0E079F672}">
      <dgm:prSet/>
      <dgm:spPr/>
      <dgm:t>
        <a:bodyPr/>
        <a:lstStyle/>
        <a:p>
          <a:endParaRPr lang="en-GB"/>
        </a:p>
      </dgm:t>
    </dgm:pt>
    <dgm:pt modelId="{C9370E96-A99B-4CE3-9623-A60F718372C3}" type="sibTrans" cxnId="{BC1FD0BD-49C3-4463-945E-37F0E079F672}">
      <dgm:prSet/>
      <dgm:spPr/>
      <dgm:t>
        <a:bodyPr/>
        <a:lstStyle/>
        <a:p>
          <a:endParaRPr lang="en-GB"/>
        </a:p>
      </dgm:t>
    </dgm:pt>
    <dgm:pt modelId="{6375B305-F8FC-4749-93B8-9A3CC3C075C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Draw out key learning</a:t>
          </a:r>
        </a:p>
      </dgm:t>
    </dgm:pt>
    <dgm:pt modelId="{6D3ADFD8-0053-4DD1-85A1-686CB8B7C9FA}" type="parTrans" cxnId="{CF14C125-A763-42E0-8434-22068B39B26D}">
      <dgm:prSet/>
      <dgm:spPr/>
      <dgm:t>
        <a:bodyPr/>
        <a:lstStyle/>
        <a:p>
          <a:endParaRPr lang="en-GB"/>
        </a:p>
      </dgm:t>
    </dgm:pt>
    <dgm:pt modelId="{4C8878A9-5913-4875-BA41-0F8FA3D82141}" type="sibTrans" cxnId="{CF14C125-A763-42E0-8434-22068B39B26D}">
      <dgm:prSet/>
      <dgm:spPr/>
      <dgm:t>
        <a:bodyPr/>
        <a:lstStyle/>
        <a:p>
          <a:endParaRPr lang="en-GB"/>
        </a:p>
      </dgm:t>
    </dgm:pt>
    <dgm:pt modelId="{6F777D3C-7F81-48E2-A4A9-75E5440A383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Review</a:t>
          </a:r>
        </a:p>
      </dgm:t>
    </dgm:pt>
    <dgm:pt modelId="{6092CFDA-88D3-4F71-A2DC-CF529D13F2C5}" type="parTrans" cxnId="{38F5B827-18D1-45BB-9624-E8022D7144EF}">
      <dgm:prSet/>
      <dgm:spPr/>
      <dgm:t>
        <a:bodyPr/>
        <a:lstStyle/>
        <a:p>
          <a:endParaRPr lang="en-GB"/>
        </a:p>
      </dgm:t>
    </dgm:pt>
    <dgm:pt modelId="{30995B4F-08A6-446C-9654-8906ABDC8616}" type="sibTrans" cxnId="{38F5B827-18D1-45BB-9624-E8022D7144EF}">
      <dgm:prSet/>
      <dgm:spPr/>
      <dgm:t>
        <a:bodyPr/>
        <a:lstStyle/>
        <a:p>
          <a:endParaRPr lang="en-GB"/>
        </a:p>
      </dgm:t>
    </dgm:pt>
    <dgm:pt modelId="{85ED41E9-1023-47A6-997F-F550FBEC969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Scaffold first attempts</a:t>
          </a:r>
        </a:p>
      </dgm:t>
    </dgm:pt>
    <dgm:pt modelId="{2057045E-E3FC-4422-99AD-F44FAA73A690}" type="parTrans" cxnId="{C99B885A-EED0-4D85-B1F4-72FF49BBE9F9}">
      <dgm:prSet/>
      <dgm:spPr/>
      <dgm:t>
        <a:bodyPr/>
        <a:lstStyle/>
        <a:p>
          <a:endParaRPr lang="en-GB"/>
        </a:p>
      </dgm:t>
    </dgm:pt>
    <dgm:pt modelId="{0AD6F644-DF73-4618-8451-69DF9829B572}" type="sibTrans" cxnId="{C99B885A-EED0-4D85-B1F4-72FF49BBE9F9}">
      <dgm:prSet/>
      <dgm:spPr/>
      <dgm:t>
        <a:bodyPr/>
        <a:lstStyle/>
        <a:p>
          <a:endParaRPr lang="en-GB"/>
        </a:p>
      </dgm:t>
    </dgm:pt>
    <dgm:pt modelId="{6C06D894-773D-432A-9711-ED41FCD4D331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Independent writing</a:t>
          </a:r>
        </a:p>
      </dgm:t>
    </dgm:pt>
    <dgm:pt modelId="{6C1EC9B6-E33A-4D73-BABF-17879E7889D9}" type="parTrans" cxnId="{32585FC0-FD80-4F0B-ACFA-147A1FD9DA6D}">
      <dgm:prSet/>
      <dgm:spPr/>
      <dgm:t>
        <a:bodyPr/>
        <a:lstStyle/>
        <a:p>
          <a:endParaRPr lang="en-GB"/>
        </a:p>
      </dgm:t>
    </dgm:pt>
    <dgm:pt modelId="{EBF15597-DEF6-46D2-BEF0-4D04D5E41315}" type="sibTrans" cxnId="{32585FC0-FD80-4F0B-ACFA-147A1FD9DA6D}">
      <dgm:prSet/>
      <dgm:spPr/>
      <dgm:t>
        <a:bodyPr/>
        <a:lstStyle/>
        <a:p>
          <a:endParaRPr lang="en-GB"/>
        </a:p>
      </dgm:t>
    </dgm:pt>
    <dgm:pt modelId="{B5327177-9801-4293-8DD4-DD101A16ECFF}" type="pres">
      <dgm:prSet presAssocID="{8051F37A-DDC3-4B90-BA09-B86462F2E378}" presName="CompostProcess" presStyleCnt="0">
        <dgm:presLayoutVars>
          <dgm:dir/>
          <dgm:resizeHandles val="exact"/>
        </dgm:presLayoutVars>
      </dgm:prSet>
      <dgm:spPr/>
    </dgm:pt>
    <dgm:pt modelId="{D41BA68E-AD88-4367-8E64-38D5044C2A7D}" type="pres">
      <dgm:prSet presAssocID="{8051F37A-DDC3-4B90-BA09-B86462F2E378}" presName="arrow" presStyleLbl="bgShp" presStyleIdx="0" presStyleCnt="1"/>
      <dgm:spPr/>
    </dgm:pt>
    <dgm:pt modelId="{4E01FB88-61AC-4BF4-8F2C-7A201A7767F5}" type="pres">
      <dgm:prSet presAssocID="{8051F37A-DDC3-4B90-BA09-B86462F2E378}" presName="linearProcess" presStyleCnt="0"/>
      <dgm:spPr/>
    </dgm:pt>
    <dgm:pt modelId="{621FC4B3-4185-4182-B532-F8BF84D362B1}" type="pres">
      <dgm:prSet presAssocID="{1C376F6C-1EED-417D-95B1-FD0FDAC34073}" presName="textNode" presStyleLbl="node1" presStyleIdx="0" presStyleCnt="5">
        <dgm:presLayoutVars>
          <dgm:bulletEnabled val="1"/>
        </dgm:presLayoutVars>
      </dgm:prSet>
      <dgm:spPr/>
    </dgm:pt>
    <dgm:pt modelId="{27F1F408-6E4E-49F8-9A66-19B9F384619F}" type="pres">
      <dgm:prSet presAssocID="{C9370E96-A99B-4CE3-9623-A60F718372C3}" presName="sibTrans" presStyleCnt="0"/>
      <dgm:spPr/>
    </dgm:pt>
    <dgm:pt modelId="{C47B6B33-DAD7-47D7-9180-406D4512D417}" type="pres">
      <dgm:prSet presAssocID="{85ED41E9-1023-47A6-997F-F550FBEC9697}" presName="textNode" presStyleLbl="node1" presStyleIdx="1" presStyleCnt="5">
        <dgm:presLayoutVars>
          <dgm:bulletEnabled val="1"/>
        </dgm:presLayoutVars>
      </dgm:prSet>
      <dgm:spPr/>
    </dgm:pt>
    <dgm:pt modelId="{C00A8AD9-8430-42C8-8084-7FE04F638FB3}" type="pres">
      <dgm:prSet presAssocID="{0AD6F644-DF73-4618-8451-69DF9829B572}" presName="sibTrans" presStyleCnt="0"/>
      <dgm:spPr/>
    </dgm:pt>
    <dgm:pt modelId="{438B9888-F7D9-4085-A012-86CD0C2F4DCF}" type="pres">
      <dgm:prSet presAssocID="{6C06D894-773D-432A-9711-ED41FCD4D331}" presName="textNode" presStyleLbl="node1" presStyleIdx="2" presStyleCnt="5">
        <dgm:presLayoutVars>
          <dgm:bulletEnabled val="1"/>
        </dgm:presLayoutVars>
      </dgm:prSet>
      <dgm:spPr/>
    </dgm:pt>
    <dgm:pt modelId="{285093AD-9FFD-4712-B5FE-9435F2708180}" type="pres">
      <dgm:prSet presAssocID="{EBF15597-DEF6-46D2-BEF0-4D04D5E41315}" presName="sibTrans" presStyleCnt="0"/>
      <dgm:spPr/>
    </dgm:pt>
    <dgm:pt modelId="{CB4FF3FC-A6C0-4DAA-AB84-C25677BC5B63}" type="pres">
      <dgm:prSet presAssocID="{6375B305-F8FC-4749-93B8-9A3CC3C075C2}" presName="textNode" presStyleLbl="node1" presStyleIdx="3" presStyleCnt="5">
        <dgm:presLayoutVars>
          <dgm:bulletEnabled val="1"/>
        </dgm:presLayoutVars>
      </dgm:prSet>
      <dgm:spPr/>
    </dgm:pt>
    <dgm:pt modelId="{2FEC8D2E-A187-4A00-8FFE-40496F72E51F}" type="pres">
      <dgm:prSet presAssocID="{4C8878A9-5913-4875-BA41-0F8FA3D82141}" presName="sibTrans" presStyleCnt="0"/>
      <dgm:spPr/>
    </dgm:pt>
    <dgm:pt modelId="{19BB0CCA-9D53-4B77-84CD-0B600534644C}" type="pres">
      <dgm:prSet presAssocID="{6F777D3C-7F81-48E2-A4A9-75E5440A383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F14C125-A763-42E0-8434-22068B39B26D}" srcId="{8051F37A-DDC3-4B90-BA09-B86462F2E378}" destId="{6375B305-F8FC-4749-93B8-9A3CC3C075C2}" srcOrd="3" destOrd="0" parTransId="{6D3ADFD8-0053-4DD1-85A1-686CB8B7C9FA}" sibTransId="{4C8878A9-5913-4875-BA41-0F8FA3D82141}"/>
    <dgm:cxn modelId="{38F5B827-18D1-45BB-9624-E8022D7144EF}" srcId="{8051F37A-DDC3-4B90-BA09-B86462F2E378}" destId="{6F777D3C-7F81-48E2-A4A9-75E5440A383A}" srcOrd="4" destOrd="0" parTransId="{6092CFDA-88D3-4F71-A2DC-CF529D13F2C5}" sibTransId="{30995B4F-08A6-446C-9654-8906ABDC8616}"/>
    <dgm:cxn modelId="{3BA37740-4EAC-40E1-8FF6-34F814F8B946}" type="presOf" srcId="{1C376F6C-1EED-417D-95B1-FD0FDAC34073}" destId="{621FC4B3-4185-4182-B532-F8BF84D362B1}" srcOrd="0" destOrd="0" presId="urn:microsoft.com/office/officeart/2005/8/layout/hProcess9"/>
    <dgm:cxn modelId="{0160C867-7E0B-4E9C-AB5F-2339D114E40B}" type="presOf" srcId="{6F777D3C-7F81-48E2-A4A9-75E5440A383A}" destId="{19BB0CCA-9D53-4B77-84CD-0B600534644C}" srcOrd="0" destOrd="0" presId="urn:microsoft.com/office/officeart/2005/8/layout/hProcess9"/>
    <dgm:cxn modelId="{C99B885A-EED0-4D85-B1F4-72FF49BBE9F9}" srcId="{8051F37A-DDC3-4B90-BA09-B86462F2E378}" destId="{85ED41E9-1023-47A6-997F-F550FBEC9697}" srcOrd="1" destOrd="0" parTransId="{2057045E-E3FC-4422-99AD-F44FAA73A690}" sibTransId="{0AD6F644-DF73-4618-8451-69DF9829B572}"/>
    <dgm:cxn modelId="{BC1FD0BD-49C3-4463-945E-37F0E079F672}" srcId="{8051F37A-DDC3-4B90-BA09-B86462F2E378}" destId="{1C376F6C-1EED-417D-95B1-FD0FDAC34073}" srcOrd="0" destOrd="0" parTransId="{02C978CB-440D-43B1-83A8-804B2B1C084D}" sibTransId="{C9370E96-A99B-4CE3-9623-A60F718372C3}"/>
    <dgm:cxn modelId="{32585FC0-FD80-4F0B-ACFA-147A1FD9DA6D}" srcId="{8051F37A-DDC3-4B90-BA09-B86462F2E378}" destId="{6C06D894-773D-432A-9711-ED41FCD4D331}" srcOrd="2" destOrd="0" parTransId="{6C1EC9B6-E33A-4D73-BABF-17879E7889D9}" sibTransId="{EBF15597-DEF6-46D2-BEF0-4D04D5E41315}"/>
    <dgm:cxn modelId="{D62230D0-CB0C-4FD8-B913-35D216055B31}" type="presOf" srcId="{6375B305-F8FC-4749-93B8-9A3CC3C075C2}" destId="{CB4FF3FC-A6C0-4DAA-AB84-C25677BC5B63}" srcOrd="0" destOrd="0" presId="urn:microsoft.com/office/officeart/2005/8/layout/hProcess9"/>
    <dgm:cxn modelId="{8E0F42D6-E890-428E-A63A-76B8448E154A}" type="presOf" srcId="{6C06D894-773D-432A-9711-ED41FCD4D331}" destId="{438B9888-F7D9-4085-A012-86CD0C2F4DCF}" srcOrd="0" destOrd="0" presId="urn:microsoft.com/office/officeart/2005/8/layout/hProcess9"/>
    <dgm:cxn modelId="{A56982D6-95FE-44AF-A31F-EE626F45914C}" type="presOf" srcId="{85ED41E9-1023-47A6-997F-F550FBEC9697}" destId="{C47B6B33-DAD7-47D7-9180-406D4512D417}" srcOrd="0" destOrd="0" presId="urn:microsoft.com/office/officeart/2005/8/layout/hProcess9"/>
    <dgm:cxn modelId="{78F4BAF3-C54A-45F1-A09B-9232C424740E}" type="presOf" srcId="{8051F37A-DDC3-4B90-BA09-B86462F2E378}" destId="{B5327177-9801-4293-8DD4-DD101A16ECFF}" srcOrd="0" destOrd="0" presId="urn:microsoft.com/office/officeart/2005/8/layout/hProcess9"/>
    <dgm:cxn modelId="{95D64AEB-EA2E-4854-BC50-DA82727922CF}" type="presParOf" srcId="{B5327177-9801-4293-8DD4-DD101A16ECFF}" destId="{D41BA68E-AD88-4367-8E64-38D5044C2A7D}" srcOrd="0" destOrd="0" presId="urn:microsoft.com/office/officeart/2005/8/layout/hProcess9"/>
    <dgm:cxn modelId="{630F8FA9-E6CB-43C4-BA6F-8D48D644985C}" type="presParOf" srcId="{B5327177-9801-4293-8DD4-DD101A16ECFF}" destId="{4E01FB88-61AC-4BF4-8F2C-7A201A7767F5}" srcOrd="1" destOrd="0" presId="urn:microsoft.com/office/officeart/2005/8/layout/hProcess9"/>
    <dgm:cxn modelId="{97CB7ED4-DC56-4D79-9FB1-0280127878A0}" type="presParOf" srcId="{4E01FB88-61AC-4BF4-8F2C-7A201A7767F5}" destId="{621FC4B3-4185-4182-B532-F8BF84D362B1}" srcOrd="0" destOrd="0" presId="urn:microsoft.com/office/officeart/2005/8/layout/hProcess9"/>
    <dgm:cxn modelId="{E71A5E9A-995C-4D75-B0E1-CAA34EA18F37}" type="presParOf" srcId="{4E01FB88-61AC-4BF4-8F2C-7A201A7767F5}" destId="{27F1F408-6E4E-49F8-9A66-19B9F384619F}" srcOrd="1" destOrd="0" presId="urn:microsoft.com/office/officeart/2005/8/layout/hProcess9"/>
    <dgm:cxn modelId="{6ADB242F-CB55-4773-9670-070EBE5EA5D3}" type="presParOf" srcId="{4E01FB88-61AC-4BF4-8F2C-7A201A7767F5}" destId="{C47B6B33-DAD7-47D7-9180-406D4512D417}" srcOrd="2" destOrd="0" presId="urn:microsoft.com/office/officeart/2005/8/layout/hProcess9"/>
    <dgm:cxn modelId="{55E312DC-D34A-4430-8CE0-DE071F00C0BB}" type="presParOf" srcId="{4E01FB88-61AC-4BF4-8F2C-7A201A7767F5}" destId="{C00A8AD9-8430-42C8-8084-7FE04F638FB3}" srcOrd="3" destOrd="0" presId="urn:microsoft.com/office/officeart/2005/8/layout/hProcess9"/>
    <dgm:cxn modelId="{58D3C320-80ED-4DD4-BE87-38BB1FB6504A}" type="presParOf" srcId="{4E01FB88-61AC-4BF4-8F2C-7A201A7767F5}" destId="{438B9888-F7D9-4085-A012-86CD0C2F4DCF}" srcOrd="4" destOrd="0" presId="urn:microsoft.com/office/officeart/2005/8/layout/hProcess9"/>
    <dgm:cxn modelId="{76E0B556-99CF-4AF0-9345-C00C7F0AD38C}" type="presParOf" srcId="{4E01FB88-61AC-4BF4-8F2C-7A201A7767F5}" destId="{285093AD-9FFD-4712-B5FE-9435F2708180}" srcOrd="5" destOrd="0" presId="urn:microsoft.com/office/officeart/2005/8/layout/hProcess9"/>
    <dgm:cxn modelId="{81F085B6-3F6C-4DEC-BE14-7072EA727D5A}" type="presParOf" srcId="{4E01FB88-61AC-4BF4-8F2C-7A201A7767F5}" destId="{CB4FF3FC-A6C0-4DAA-AB84-C25677BC5B63}" srcOrd="6" destOrd="0" presId="urn:microsoft.com/office/officeart/2005/8/layout/hProcess9"/>
    <dgm:cxn modelId="{DA673664-89A2-4C4F-9BAC-18DCBD855512}" type="presParOf" srcId="{4E01FB88-61AC-4BF4-8F2C-7A201A7767F5}" destId="{2FEC8D2E-A187-4A00-8FFE-40496F72E51F}" srcOrd="7" destOrd="0" presId="urn:microsoft.com/office/officeart/2005/8/layout/hProcess9"/>
    <dgm:cxn modelId="{4D658B7B-A35B-4821-92F7-E0D3AEA798ED}" type="presParOf" srcId="{4E01FB88-61AC-4BF4-8F2C-7A201A7767F5}" destId="{19BB0CCA-9D53-4B77-84CD-0B600534644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BA68E-AD88-4367-8E64-38D5044C2A7D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FC4B3-4185-4182-B532-F8BF84D362B1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Establish clear aims</a:t>
          </a:r>
        </a:p>
      </dsp:txBody>
      <dsp:txXfrm>
        <a:off x="80805" y="1434977"/>
        <a:ext cx="1426846" cy="1656007"/>
      </dsp:txXfrm>
    </dsp:sp>
    <dsp:sp modelId="{C47B6B33-DAD7-47D7-9180-406D4512D417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Provide example(s)</a:t>
          </a:r>
        </a:p>
      </dsp:txBody>
      <dsp:txXfrm>
        <a:off x="1741091" y="1434977"/>
        <a:ext cx="1426846" cy="1656007"/>
      </dsp:txXfrm>
    </dsp:sp>
    <dsp:sp modelId="{438B9888-F7D9-4085-A012-86CD0C2F4DCF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Explore features of text</a:t>
          </a:r>
        </a:p>
      </dsp:txBody>
      <dsp:txXfrm>
        <a:off x="3401376" y="1434977"/>
        <a:ext cx="1426846" cy="1656007"/>
      </dsp:txXfrm>
    </dsp:sp>
    <dsp:sp modelId="{CB4FF3FC-A6C0-4DAA-AB84-C25677BC5B63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Define the conventions</a:t>
          </a:r>
        </a:p>
      </dsp:txBody>
      <dsp:txXfrm>
        <a:off x="5061662" y="1434977"/>
        <a:ext cx="1426846" cy="1656007"/>
      </dsp:txXfrm>
    </dsp:sp>
    <dsp:sp modelId="{19BB0CCA-9D53-4B77-84CD-0B600534644C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Demonstrate how it is written</a:t>
          </a:r>
        </a:p>
      </dsp:txBody>
      <dsp:txXfrm>
        <a:off x="6721948" y="1434977"/>
        <a:ext cx="1426846" cy="165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BA68E-AD88-4367-8E64-38D5044C2A7D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FC4B3-4185-4182-B532-F8BF84D362B1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tx1"/>
              </a:solidFill>
            </a:rPr>
            <a:t>Compose together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80805" y="1434977"/>
        <a:ext cx="1426846" cy="1656007"/>
      </dsp:txXfrm>
    </dsp:sp>
    <dsp:sp modelId="{C47B6B33-DAD7-47D7-9180-406D4512D417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Scaffold first attempts</a:t>
          </a:r>
        </a:p>
      </dsp:txBody>
      <dsp:txXfrm>
        <a:off x="1741091" y="1434977"/>
        <a:ext cx="1426846" cy="1656007"/>
      </dsp:txXfrm>
    </dsp:sp>
    <dsp:sp modelId="{438B9888-F7D9-4085-A012-86CD0C2F4DCF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Independent writing</a:t>
          </a:r>
        </a:p>
      </dsp:txBody>
      <dsp:txXfrm>
        <a:off x="3401376" y="1434977"/>
        <a:ext cx="1426846" cy="1656007"/>
      </dsp:txXfrm>
    </dsp:sp>
    <dsp:sp modelId="{CB4FF3FC-A6C0-4DAA-AB84-C25677BC5B63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Draw out key learning</a:t>
          </a:r>
        </a:p>
      </dsp:txBody>
      <dsp:txXfrm>
        <a:off x="5061662" y="1434977"/>
        <a:ext cx="1426846" cy="1656007"/>
      </dsp:txXfrm>
    </dsp:sp>
    <dsp:sp modelId="{19BB0CCA-9D53-4B77-84CD-0B600534644C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Review</a:t>
          </a:r>
        </a:p>
      </dsp:txBody>
      <dsp:txXfrm>
        <a:off x="6721948" y="1434977"/>
        <a:ext cx="1426846" cy="165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baseline="-25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baseline="-25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93A994-22F8-4D88-88D9-DE21796398EF}" type="datetime1">
              <a:rPr lang="en-GB"/>
              <a:pPr>
                <a:defRPr/>
              </a:pPr>
              <a:t>10/10/2023</a:t>
            </a:fld>
            <a:endParaRPr lang="en-GB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 baseline="-25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 baseline="-25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5E178C7-1F60-45E9-BBC5-65A052023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21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398DB5C-F259-4F68-80E0-3A5054F3E948}" type="datetime1">
              <a:rPr lang="en-GB"/>
              <a:pPr>
                <a:defRPr/>
              </a:pPr>
              <a:t>10/10/2023</a:t>
            </a:fld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ABBE86-1F3B-49B3-8B69-56604A052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42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1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1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1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1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1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Red_TitleBar_Optimised_Jpeg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DCSF_rainbow_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2698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286375" y="0"/>
            <a:ext cx="385762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0" tIns="180000" anchor="ctr"/>
          <a:lstStyle/>
          <a:p>
            <a:endParaRPr lang="en-US"/>
          </a:p>
        </p:txBody>
      </p:sp>
      <p:pic>
        <p:nvPicPr>
          <p:cNvPr id="7" name="Picture 16" descr="NS_Logo_4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3"/>
            <a:ext cx="2698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77050" y="6318250"/>
            <a:ext cx="1871663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GB" sz="1000" b="1">
              <a:solidFill>
                <a:srgbClr val="7F7F7F"/>
              </a:solidFill>
            </a:endParaRPr>
          </a:p>
          <a:p>
            <a:pPr algn="r" eaLnBrk="1" hangingPunct="1">
              <a:defRPr/>
            </a:pPr>
            <a:r>
              <a:rPr lang="en-GB" sz="1000" b="1">
                <a:solidFill>
                  <a:srgbClr val="7F7F7F"/>
                </a:solidFill>
              </a:rPr>
              <a:t>© Crown copyright 2009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938" y="6318250"/>
            <a:ext cx="3300412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GB" sz="1000" b="1">
              <a:solidFill>
                <a:srgbClr val="7F7F7F"/>
              </a:solidFill>
            </a:endParaRPr>
          </a:p>
          <a:p>
            <a:pPr algn="r" eaLnBrk="1" hangingPunct="1">
              <a:defRPr/>
            </a:pPr>
            <a:r>
              <a:rPr lang="en-GB" sz="1000" b="1">
                <a:solidFill>
                  <a:srgbClr val="000000"/>
                </a:solidFill>
                <a:cs typeface="Times New Roman" pitchFamily="1" charset="0"/>
              </a:rPr>
              <a:t>00045-2009CDO-EN</a:t>
            </a:r>
            <a:r>
              <a:rPr lang="en-US" sz="1000" b="1">
                <a:solidFill>
                  <a:srgbClr val="7F7F7F"/>
                </a:solidFill>
              </a:rPr>
              <a:t>                                         </a:t>
            </a:r>
            <a:r>
              <a:rPr lang="en-GB" sz="1000" b="1">
                <a:solidFill>
                  <a:srgbClr val="7F7F7F"/>
                </a:solidFill>
              </a:rPr>
              <a:t>Slide </a:t>
            </a:r>
            <a:fld id="{D3678576-FDB9-4DDE-8E31-A07838FFF166}" type="slidenum">
              <a:rPr lang="en-GB" sz="1000" b="1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GB" sz="1000" b="1">
              <a:solidFill>
                <a:srgbClr val="7F7F7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2355850"/>
            <a:ext cx="6859588" cy="1144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" y="4068763"/>
            <a:ext cx="6859588" cy="1284287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0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0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8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3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67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34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12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5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19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9388" y="0"/>
            <a:ext cx="3455987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0" tIns="180000" anchor="ctr"/>
          <a:lstStyle/>
          <a:p>
            <a:endParaRPr lang="en-US"/>
          </a:p>
        </p:txBody>
      </p:sp>
      <p:pic>
        <p:nvPicPr>
          <p:cNvPr id="5" name="Picture 15" descr="DCSF_rainbow_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2698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White_Bar_Optimised_Jpeg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286375" y="0"/>
            <a:ext cx="385762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0" tIns="180000" anchor="ctr"/>
          <a:lstStyle/>
          <a:p>
            <a:endParaRPr lang="en-US"/>
          </a:p>
        </p:txBody>
      </p:sp>
      <p:pic>
        <p:nvPicPr>
          <p:cNvPr id="8" name="Picture 16" descr="NS_Logo_4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3"/>
            <a:ext cx="2698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77050" y="6318250"/>
            <a:ext cx="1871663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GB" sz="1000" b="1">
              <a:solidFill>
                <a:srgbClr val="7F7F7F"/>
              </a:solidFill>
            </a:endParaRPr>
          </a:p>
          <a:p>
            <a:pPr algn="r" eaLnBrk="1" hangingPunct="1">
              <a:defRPr/>
            </a:pPr>
            <a:r>
              <a:rPr lang="en-GB" sz="1000" b="1">
                <a:solidFill>
                  <a:srgbClr val="7F7F7F"/>
                </a:solidFill>
              </a:rPr>
              <a:t>© Crown copyright 2009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2500" y="6318250"/>
            <a:ext cx="337185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GB" sz="1000" b="1">
              <a:solidFill>
                <a:srgbClr val="7F7F7F"/>
              </a:solidFill>
            </a:endParaRPr>
          </a:p>
          <a:p>
            <a:pPr algn="r" eaLnBrk="1" hangingPunct="1">
              <a:defRPr/>
            </a:pPr>
            <a:r>
              <a:rPr lang="en-GB" sz="1000" b="1">
                <a:solidFill>
                  <a:srgbClr val="000000"/>
                </a:solidFill>
                <a:cs typeface="Times New Roman" pitchFamily="1" charset="0"/>
              </a:rPr>
              <a:t>00045-2009CDO-EN</a:t>
            </a:r>
            <a:r>
              <a:rPr lang="en-US" sz="1000" b="1">
                <a:solidFill>
                  <a:srgbClr val="7F7F7F"/>
                </a:solidFill>
              </a:rPr>
              <a:t>                                           </a:t>
            </a:r>
            <a:r>
              <a:rPr lang="en-GB" sz="1000" b="1">
                <a:solidFill>
                  <a:srgbClr val="7F7F7F"/>
                </a:solidFill>
              </a:rPr>
              <a:t>Slide </a:t>
            </a:r>
            <a:fld id="{DF319100-C3C7-4940-84D0-4731D586FD24}" type="slidenum">
              <a:rPr lang="en-GB" sz="1000" b="1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GB" sz="1000" b="1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1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400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9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50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11" name="Oval 10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AE777A-AA32-47EB-A02F-BA88C063B499}" type="datetime1">
              <a:rPr lang="en-GB"/>
              <a:pPr>
                <a:defRPr/>
              </a:pPr>
              <a:t>10/10/2023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BF9856-1E54-49B9-A1FF-B3B54E4B3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62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161C92-D0D9-4EE7-8125-625B8D6848DA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AE476-D721-4350-ACA5-75E30ECC5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6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GB" noProof="0"/>
              <a:t>Click icon to add picture</a:t>
            </a:r>
            <a:endParaRPr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C320A8-EC07-4734-BA46-C46A744F835A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48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/>
          <a:lstStyle>
            <a:lvl1pPr algn="ctr">
              <a:defRPr sz="4800" b="1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4D22C2-E5FF-4150-9524-F421E8F40DD0}" type="datetime1">
              <a:rPr lang="en-GB"/>
              <a:pPr>
                <a:defRPr/>
              </a:pPr>
              <a:t>10/10/2023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195904-198F-47B8-B236-728FBDD6C8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04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13DAC-6B77-4571-9FB8-4321A478F2E6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1C5E02-783F-402C-8261-D82D1B09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19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AAA07-B4D9-41BF-8761-F1251F253E29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9AE2B0-EC03-4D8F-9C5D-458D7C9D0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7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84DFAA-81E8-41AE-9D99-C5A99973313D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51FE66-9BE0-4BD7-ACF2-8EFC44101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150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7537-39C4-4E04-8AFE-485ED35D1CA3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1178-4043-4589-A159-10E47D318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8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970141-5EBA-403C-83E3-E1975405AAF2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F2146-68B7-46D7-AB77-A6EEF2AF3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4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179513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5715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959CA7-596F-4FF8-A195-F44F3F5C83AD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DE606C-5CF9-4CF7-B03B-22A7F649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80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B4364-950A-4E68-BC74-52DE2878A0C7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58CC1E-9FD6-4F1A-A054-7DDF1195E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27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4065588" y="3406775"/>
            <a:ext cx="6858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2117" y="1663791"/>
              <a:ext cx="9144001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2117" y="1620118"/>
              <a:ext cx="9144001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0"/>
            <a:ext cx="114776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4AB23E-FD04-49E6-B6AD-60B88D4916ED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B50EE2-BCE0-4438-9F05-E1F54EEAD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5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0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88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13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4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opsi.gov.uk/click-use/index.htm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mailto:licensing@opsi.gov.uk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White_Bar_Optimised_Jpeg7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2357438"/>
            <a:ext cx="82296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7050" y="6318250"/>
            <a:ext cx="1871663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GB" sz="1000" b="1">
              <a:solidFill>
                <a:srgbClr val="7F7F7F"/>
              </a:solidFill>
            </a:endParaRPr>
          </a:p>
          <a:p>
            <a:pPr algn="r" eaLnBrk="1" hangingPunct="1">
              <a:defRPr/>
            </a:pPr>
            <a:r>
              <a:rPr lang="en-GB" sz="1000" b="1">
                <a:solidFill>
                  <a:srgbClr val="7F7F7F"/>
                </a:solidFill>
              </a:rPr>
              <a:t>© Crown copyright 2009</a:t>
            </a:r>
          </a:p>
        </p:txBody>
      </p:sp>
      <p:pic>
        <p:nvPicPr>
          <p:cNvPr id="1030" name="Picture 15" descr="DCSF_rainbow_lar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2698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63938" y="6318250"/>
            <a:ext cx="3300412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GB" sz="1000" b="1">
              <a:solidFill>
                <a:srgbClr val="7F7F7F"/>
              </a:solidFill>
            </a:endParaRPr>
          </a:p>
          <a:p>
            <a:pPr algn="r" eaLnBrk="1" hangingPunct="1">
              <a:defRPr/>
            </a:pPr>
            <a:r>
              <a:rPr lang="en-GB" sz="1000" b="1">
                <a:solidFill>
                  <a:srgbClr val="000000"/>
                </a:solidFill>
                <a:cs typeface="Times New Roman" pitchFamily="1" charset="0"/>
              </a:rPr>
              <a:t>00045-2009CDO-EN</a:t>
            </a:r>
            <a:r>
              <a:rPr lang="en-US" sz="1000" b="1">
                <a:solidFill>
                  <a:srgbClr val="7F7F7F"/>
                </a:solidFill>
              </a:rPr>
              <a:t>                                         </a:t>
            </a:r>
            <a:r>
              <a:rPr lang="en-GB" sz="1000" b="1">
                <a:solidFill>
                  <a:srgbClr val="7F7F7F"/>
                </a:solidFill>
              </a:rPr>
              <a:t>Slide </a:t>
            </a:r>
            <a:fld id="{28B54A0A-E132-43C9-BF12-DC42180A3FE8}" type="slidenum">
              <a:rPr lang="en-GB" sz="1000" b="1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GB" sz="1000" b="1">
              <a:solidFill>
                <a:srgbClr val="7F7F7F"/>
              </a:solidFill>
            </a:endParaRPr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5286375" y="0"/>
            <a:ext cx="385762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0" tIns="180000" anchor="ctr"/>
          <a:lstStyle/>
          <a:p>
            <a:endParaRPr lang="en-US"/>
          </a:p>
        </p:txBody>
      </p:sp>
      <p:pic>
        <p:nvPicPr>
          <p:cNvPr id="1033" name="Picture 16" descr="NS_Logo_4C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3"/>
            <a:ext cx="2698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492D9-7EEE-0052-2457-0CFB5DE155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8832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Private: Information that contains a small amount of sensitive data which is essential to communicate with an individual but doesn’t require to be sent via secure methods.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_TitleBar_Optimised_Jpeg7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8"/>
            <a:ext cx="9144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08175" y="5734050"/>
            <a:ext cx="54721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000" tIns="180000" rIns="126000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000500" y="846138"/>
            <a:ext cx="514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Crown copyright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68313" y="1773238"/>
            <a:ext cx="82296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200"/>
              <a:t>The content of this publication may be reproduced for non-commercial research, education or training purposes provided that the material is acknowledged as Crown copyright, the publication title is specified, it is reproduced accurately and not used in a misleading context.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200"/>
              <a:t>For any other use of this material please apply to OPSI for a Click-Use, PSI Licence, or by writing to: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200"/>
          </a:p>
          <a:p>
            <a:pPr marL="342900" indent="-342900">
              <a:spcBef>
                <a:spcPct val="20000"/>
              </a:spcBef>
            </a:pPr>
            <a:r>
              <a:rPr lang="en-GB" sz="1200"/>
              <a:t>	Office of Public Sector Information</a:t>
            </a:r>
          </a:p>
          <a:p>
            <a:pPr marL="342900" indent="-342900">
              <a:spcBef>
                <a:spcPct val="20000"/>
              </a:spcBef>
            </a:pPr>
            <a:r>
              <a:rPr lang="en-GB" sz="1200"/>
              <a:t>	Information Policy Team</a:t>
            </a:r>
          </a:p>
          <a:p>
            <a:pPr marL="342900" indent="-342900">
              <a:spcBef>
                <a:spcPct val="20000"/>
              </a:spcBef>
            </a:pPr>
            <a:r>
              <a:rPr lang="en-GB" sz="1200"/>
              <a:t>	National Archives</a:t>
            </a:r>
          </a:p>
          <a:p>
            <a:pPr marL="342900" indent="-342900">
              <a:spcBef>
                <a:spcPct val="20000"/>
              </a:spcBef>
            </a:pPr>
            <a:r>
              <a:rPr lang="en-GB" sz="1200"/>
              <a:t>	Kew	</a:t>
            </a:r>
          </a:p>
          <a:p>
            <a:pPr marL="342900" indent="-342900">
              <a:spcBef>
                <a:spcPct val="20000"/>
              </a:spcBef>
            </a:pPr>
            <a:r>
              <a:rPr lang="en-GB" sz="1200"/>
              <a:t>	Richmond</a:t>
            </a:r>
          </a:p>
          <a:p>
            <a:pPr marL="342900" indent="-342900">
              <a:spcBef>
                <a:spcPct val="20000"/>
              </a:spcBef>
            </a:pPr>
            <a:r>
              <a:rPr lang="en-GB" sz="1200"/>
              <a:t>	Surrey</a:t>
            </a:r>
          </a:p>
          <a:p>
            <a:pPr marL="342900" indent="-342900">
              <a:spcBef>
                <a:spcPct val="20000"/>
              </a:spcBef>
            </a:pPr>
            <a:r>
              <a:rPr lang="en-GB" sz="1200"/>
              <a:t>	TW9 4DU</a:t>
            </a:r>
          </a:p>
          <a:p>
            <a:pPr marL="342900" indent="-342900">
              <a:spcBef>
                <a:spcPct val="20000"/>
              </a:spcBef>
            </a:pPr>
            <a:endParaRPr lang="en-GB" sz="1200"/>
          </a:p>
          <a:p>
            <a:pPr marL="342900" indent="-342900">
              <a:spcBef>
                <a:spcPct val="20000"/>
              </a:spcBef>
            </a:pPr>
            <a:r>
              <a:rPr lang="en-GB" sz="1200"/>
              <a:t>	Email:   </a:t>
            </a:r>
            <a:r>
              <a:rPr lang="en-GB" sz="1200">
                <a:hlinkClick r:id="rId14"/>
              </a:rPr>
              <a:t>licensing@opsi.gov.uk</a:t>
            </a:r>
            <a:endParaRPr lang="en-GB" sz="1200"/>
          </a:p>
          <a:p>
            <a:pPr marL="342900" indent="-342900">
              <a:spcBef>
                <a:spcPct val="20000"/>
              </a:spcBef>
            </a:pPr>
            <a:r>
              <a:rPr lang="en-GB" sz="1200"/>
              <a:t>	Web:    </a:t>
            </a:r>
            <a:r>
              <a:rPr lang="en-GB" sz="1200">
                <a:hlinkClick r:id="rId15"/>
              </a:rPr>
              <a:t>www.opsi.gov.uk/click-use/index.htm</a:t>
            </a:r>
            <a:endParaRPr lang="en-GB" sz="1200"/>
          </a:p>
          <a:p>
            <a:pPr marL="342900" indent="-342900">
              <a:spcBef>
                <a:spcPct val="20000"/>
              </a:spcBef>
            </a:pPr>
            <a:endParaRPr lang="en-GB" sz="1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200"/>
              <a:t>The permission to reproduce Crown copyright protected material does not extend to any material in this publication which is identified as being the copyright of a third party, or to Royal Arms and other departmental or agency logos, nor does it include the right to copy any photographic or moving images of children or adults in a way that removes the image or footage from its original context.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2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779838" y="0"/>
            <a:ext cx="5364162" cy="611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0" tIns="180000" anchor="ctr"/>
          <a:lstStyle/>
          <a:p>
            <a:endParaRPr lang="en-US" sz="4400" b="1" baseline="-25000">
              <a:solidFill>
                <a:schemeClr val="bg1"/>
              </a:solidFill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179388" y="0"/>
            <a:ext cx="3455987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0" tIns="180000" anchor="ctr"/>
          <a:lstStyle/>
          <a:p>
            <a:endParaRPr lang="en-US"/>
          </a:p>
        </p:txBody>
      </p:sp>
      <p:pic>
        <p:nvPicPr>
          <p:cNvPr id="2056" name="Picture 16" descr="DCSF_rainbow_lar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2698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6" descr="NS_Logo_4C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3"/>
            <a:ext cx="2698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77050" y="6318250"/>
            <a:ext cx="1871663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GB" sz="1000" b="1">
              <a:solidFill>
                <a:srgbClr val="7F7F7F"/>
              </a:solidFill>
            </a:endParaRPr>
          </a:p>
          <a:p>
            <a:pPr algn="r" eaLnBrk="1" hangingPunct="1">
              <a:defRPr/>
            </a:pPr>
            <a:r>
              <a:rPr lang="en-GB" sz="1000" b="1">
                <a:solidFill>
                  <a:srgbClr val="7F7F7F"/>
                </a:solidFill>
              </a:rPr>
              <a:t>© Crown copyright 2009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3938" y="6318250"/>
            <a:ext cx="3300412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GB" sz="1000" b="1">
              <a:solidFill>
                <a:srgbClr val="7F7F7F"/>
              </a:solidFill>
            </a:endParaRPr>
          </a:p>
          <a:p>
            <a:pPr algn="r" eaLnBrk="1" hangingPunct="1">
              <a:defRPr/>
            </a:pPr>
            <a:r>
              <a:rPr lang="en-GB" sz="1000" b="1">
                <a:solidFill>
                  <a:srgbClr val="000000"/>
                </a:solidFill>
                <a:cs typeface="Times New Roman" pitchFamily="1" charset="0"/>
              </a:rPr>
              <a:t>00045-2009CDO-EN</a:t>
            </a:r>
            <a:r>
              <a:rPr lang="en-US" sz="1000" b="1">
                <a:solidFill>
                  <a:srgbClr val="7F7F7F"/>
                </a:solidFill>
              </a:rPr>
              <a:t>                                         </a:t>
            </a:r>
            <a:r>
              <a:rPr lang="en-GB" sz="1000" b="1">
                <a:solidFill>
                  <a:srgbClr val="7F7F7F"/>
                </a:solidFill>
              </a:rPr>
              <a:t>Slide </a:t>
            </a:r>
            <a:fld id="{176F2429-6867-4092-86BF-3236AFB5EB5F}" type="slidenum">
              <a:rPr lang="en-GB" sz="1000" b="1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GB" sz="1000" b="1">
              <a:solidFill>
                <a:srgbClr val="7F7F7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531A7-2ECF-8E03-C754-08C6A40D109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8832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Private: Information that contains a small amount of sensitive data which is essential to communicate with an individual but doesn’t require to be sent via secure methods.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Arial" pitchFamily="1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pitchFamily="1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pitchFamily="1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pitchFamily="1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pitchFamily="1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Arial" pitchFamily="1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1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1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1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1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99375D-F614-4B15-8A42-7118665D5010}" type="datetime1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09B80B-DC3A-4990-A199-5CD609181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B1A23-26BA-619A-D621-39F35BF438B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8832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Private: Information that contains a small amount of sensitive data which is essential to communicate with an individual but doesn’t require to be sent via secure methods.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58" r:id="rId8"/>
    <p:sldLayoutId id="2147483968" r:id="rId9"/>
    <p:sldLayoutId id="2147483969" r:id="rId10"/>
    <p:sldLayoutId id="2147483970" r:id="rId11"/>
    <p:sldLayoutId id="21474839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1" charset="0"/>
          <a:ea typeface="ＭＳ Ｐゴシック" pitchFamily="1" charset="-128"/>
          <a:cs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1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1" charset="-128"/>
          <a:cs typeface="ＭＳ Ｐゴシック" pitchFamily="1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1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1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1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1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1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1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1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file:///C:\Users\M&amp;M\Desktop\wokingham\writinginscience.wmv" TargetMode="External"/><Relationship Id="rId1" Type="http://schemas.openxmlformats.org/officeDocument/2006/relationships/video" Target="\Users\martynpendergast\Desktop\Wokingham\sc_eal_seq_wrtg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429000"/>
            <a:ext cx="6859588" cy="114458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br>
              <a:rPr lang="en-GB" sz="29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1" charset="-128"/>
              </a:rPr>
            </a:br>
            <a:r>
              <a:rPr lang="en-GB" sz="29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1" charset="-128"/>
              </a:rPr>
              <a:t>The sequence for teaching writing</a:t>
            </a:r>
            <a:br>
              <a:rPr lang="en-GB" sz="29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1" charset="-128"/>
              </a:rPr>
            </a:br>
            <a:endParaRPr lang="en-GB" sz="2900"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1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5105400"/>
            <a:ext cx="6080125" cy="13716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2800" dirty="0">
                <a:solidFill>
                  <a:schemeClr val="tx1"/>
                </a:solidFill>
              </a:rPr>
              <a:t>Wokingham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2800" dirty="0">
                <a:solidFill>
                  <a:schemeClr val="tx1"/>
                </a:solidFill>
              </a:rPr>
              <a:t>21</a:t>
            </a:r>
            <a:r>
              <a:rPr lang="en-GB" sz="2800" baseline="30000" dirty="0">
                <a:solidFill>
                  <a:schemeClr val="tx1"/>
                </a:solidFill>
              </a:rPr>
              <a:t>th</a:t>
            </a:r>
            <a:r>
              <a:rPr lang="en-GB" sz="2800" dirty="0">
                <a:solidFill>
                  <a:schemeClr val="tx1"/>
                </a:solidFill>
              </a:rPr>
              <a:t> May 2012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3657599" cy="2949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Step 4: define the conventions </a:t>
            </a:r>
            <a:endParaRPr lang="en-US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Step 5: Demonstrate how it is written </a:t>
            </a:r>
            <a:endParaRPr lang="en-US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sequence for teaching writing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754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89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Sequence for teaching writing: steps 5 - 10</a:t>
            </a:r>
            <a:r>
              <a:rPr lang="en-US" sz="43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7063" indent="-542925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Year 9 unit on sound and hearing</a:t>
            </a:r>
          </a:p>
          <a:p>
            <a:pPr marL="627063" indent="-542925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End of unit assessment: ‘The Mosquito Device’</a:t>
            </a:r>
          </a:p>
          <a:p>
            <a:pPr marL="627063" indent="-542925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Task:  write a leaflet</a:t>
            </a:r>
          </a:p>
          <a:p>
            <a:pPr marL="627063" indent="-542925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Audience: independent shop keepers </a:t>
            </a:r>
          </a:p>
          <a:p>
            <a:pPr marL="627063" indent="-542925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Purpose: to persuade them to buy the Mosquito Device</a:t>
            </a:r>
          </a:p>
          <a:p>
            <a:pPr marL="627063" indent="-542925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Already covered how sound travels, pitch, how the ear works…</a:t>
            </a:r>
          </a:p>
          <a:p>
            <a:pPr marL="627063" indent="-542925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Shared a model ‘Happy Home Security Device’</a:t>
            </a:r>
          </a:p>
          <a:p>
            <a:pPr marL="627063" indent="-542925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Success criteria set</a:t>
            </a:r>
          </a:p>
          <a:p>
            <a:pPr marL="627063" indent="-542925" eaLnBrk="1" hangingPunct="1">
              <a:lnSpc>
                <a:spcPct val="90000"/>
              </a:lnSpc>
              <a:spcBef>
                <a:spcPts val="800"/>
              </a:spcBef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>
              <a:ea typeface="+mj-ea"/>
              <a:cs typeface="+mj-cs"/>
            </a:endParaRPr>
          </a:p>
        </p:txBody>
      </p:sp>
      <p:pic>
        <p:nvPicPr>
          <p:cNvPr id="62467" name="sc_eal_seq_wrtg.wmv" descr="Macintosh HD:Users:martynpendergast:Desktop:Wokingham:sc_eal_seq_wrtg.wmv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ritinginscienc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04825" y="1052736"/>
            <a:ext cx="8134350" cy="4464496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2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sequence for teaching writing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0239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60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>
                <a:ea typeface="+mj-ea"/>
                <a:cs typeface="+mj-cs"/>
              </a:rPr>
              <a:t>Aims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229600" cy="37766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To engage with the sequence for teaching writing</a:t>
            </a:r>
          </a:p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To explore the use of success criteria, modelling and peer- and self-assessment in developing writing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>
                <a:ea typeface="+mj-ea"/>
                <a:cs typeface="+mj-cs"/>
              </a:rPr>
              <a:t>Issues to consider</a:t>
            </a:r>
            <a:r>
              <a:rPr lang="en-US">
                <a:ea typeface="+mj-ea"/>
                <a:cs typeface="+mj-cs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229600" cy="37766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Knowledge, skills and understanding are ultimately measured through writing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Discrepancy between writing demands at Key Stage 3 and 4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Pupils may not transfer their learning about writing from one subject to another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Some teachers need to develop confidence in teaching writing explicitly</a:t>
            </a: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Weaknesses in writing –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what the research tells us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17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Knowledge of genre inconsistent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Poor paragraphing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Lack of detail/inability to express ideas clearly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Incorrect usage at word and phrase level, for example, modal verbs to indicate probability or possibility, e.g. may/might/must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Narrow range of vocabulary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Punctuation errors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Subject-verb agreements</a:t>
            </a:r>
            <a:endParaRPr lang="en-US" sz="2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Text types in subject areas</a:t>
            </a: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229600" cy="1216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79413" algn="l"/>
              </a:tabLst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Activity: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79413" algn="l"/>
              </a:tabLst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Consider the text types and identify the those that:</a:t>
            </a:r>
          </a:p>
          <a:p>
            <a:pPr marL="0" indent="0" eaLnBrk="1" hangingPunct="1">
              <a:lnSpc>
                <a:spcPct val="90000"/>
              </a:lnSpc>
              <a:tabLst>
                <a:tab pos="379413" algn="l"/>
              </a:tabLst>
              <a:defRPr/>
            </a:pP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8153400" cy="1131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buClr>
                <a:srgbClr val="3399FF"/>
              </a:buClr>
              <a:buSzPct val="90000"/>
              <a:buFont typeface="Wingdings" pitchFamily="1" charset="2"/>
              <a:buChar char=""/>
              <a:defRPr/>
            </a:pPr>
            <a:r>
              <a:rPr 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1" charset="0"/>
                <a:ea typeface="ＭＳ Ｐゴシック" pitchFamily="1" charset="-128"/>
              </a:rPr>
              <a:t>	pupils are required to engage with in your subject area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Clr>
                <a:srgbClr val="3399FF"/>
              </a:buClr>
              <a:buSzPct val="90000"/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3400" y="4191000"/>
            <a:ext cx="8229600" cy="4302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buClr>
                <a:srgbClr val="3399FF"/>
              </a:buClr>
              <a:buSzPct val="90000"/>
              <a:buFont typeface="Wingdings" pitchFamily="1" charset="2"/>
              <a:buChar char=""/>
              <a:defRPr/>
            </a:pPr>
            <a:r>
              <a:rPr 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1" charset="0"/>
                <a:ea typeface="ＭＳ Ｐゴシック" pitchFamily="1" charset="-128"/>
              </a:rPr>
              <a:t>  pupils find most difficult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724400"/>
            <a:ext cx="8229600" cy="1465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buClr>
                <a:srgbClr val="3399FF"/>
              </a:buClr>
              <a:buSzPct val="90000"/>
              <a:buFont typeface="Wingdings" pitchFamily="1" charset="2"/>
              <a:buChar char=""/>
              <a:defRPr/>
            </a:pPr>
            <a:r>
              <a:rPr 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1" charset="0"/>
                <a:ea typeface="ＭＳ Ｐゴシック" pitchFamily="1" charset="-128"/>
              </a:rPr>
              <a:t>	will ensure pupils achieve at the highest levels in your 		subject area.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 pitchFamily="1" charset="0"/>
              <a:ea typeface="ＭＳ Ｐゴシック" pitchFamily="1" charset="-128"/>
            </a:endParaRPr>
          </a:p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The sequence for teaching writing</a:t>
            </a:r>
            <a:endParaRPr lang="en-US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Activity: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Sequence the cards to show the process for teaching writing.</a:t>
            </a: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>
                <a:ea typeface="+mj-ea"/>
                <a:cs typeface="+mj-cs"/>
              </a:rPr>
              <a:t>The sequence for teaching writing </a:t>
            </a:r>
            <a:r>
              <a:rPr lang="en-US" sz="3600">
                <a:ea typeface="+mj-ea"/>
                <a:cs typeface="+mj-cs"/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0735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1.   Establish clear aims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2.   Provide example(s)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3.   Explore the features of the text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4.   Define the conventions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5.   Demonstrate how it is written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6.   Compose together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7.   Scaffold the first attempts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8.   Independent writing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9.   Draw out key learning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10. Review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Steps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Aim:</a:t>
            </a:r>
          </a:p>
          <a:p>
            <a:pPr eaLnBrk="1" hangingPunct="1">
              <a:buNone/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 write an analytical text in response to the question:</a:t>
            </a:r>
          </a:p>
          <a:p>
            <a:pPr marL="0" indent="0">
              <a:buNone/>
            </a:pPr>
            <a:r>
              <a:rPr lang="en-GB" b="0" dirty="0"/>
              <a:t>Which was more important as a reason for the failure of the League of Nations:</a:t>
            </a:r>
          </a:p>
          <a:p>
            <a:pPr marL="342900" lvl="1" indent="0">
              <a:buNone/>
            </a:pPr>
            <a:r>
              <a:rPr lang="en-GB" b="0" dirty="0"/>
              <a:t>• its handling of the Manchurian Crisis 1931-33;</a:t>
            </a:r>
          </a:p>
          <a:p>
            <a:pPr marL="342900" lvl="1" indent="0">
              <a:buNone/>
            </a:pPr>
            <a:r>
              <a:rPr lang="en-GB" b="0" dirty="0"/>
              <a:t>• its handling of the Abyssinian Crisis 1935-36?</a:t>
            </a:r>
          </a:p>
          <a:p>
            <a:pPr marL="0" indent="0">
              <a:buNone/>
            </a:pPr>
            <a:r>
              <a:rPr lang="en-GB" b="0" dirty="0"/>
              <a:t>You must refer to </a:t>
            </a:r>
            <a:r>
              <a:rPr lang="en-GB" dirty="0"/>
              <a:t>both </a:t>
            </a:r>
            <a:r>
              <a:rPr lang="en-GB" b="0" dirty="0"/>
              <a:t>reasons when explaining your answer.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Steps 2 &amp; 3: provide examples and explore features of the text</a:t>
            </a: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95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Activity: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Read the text in front of you in pairs. What makes it an effective answer?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Consider:</a:t>
            </a:r>
          </a:p>
          <a:p>
            <a:pPr marL="0" indent="0" eaLnBrk="1" hangingPunct="1">
              <a:spcBef>
                <a:spcPts val="800"/>
              </a:spcBef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structure &amp; organisation</a:t>
            </a:r>
          </a:p>
          <a:p>
            <a:pPr marL="0" indent="0" eaLnBrk="1" hangingPunct="1">
              <a:spcBef>
                <a:spcPts val="800"/>
              </a:spcBef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content</a:t>
            </a:r>
          </a:p>
          <a:p>
            <a:pPr marL="0" indent="0" eaLnBrk="1" hangingPunct="1">
              <a:spcBef>
                <a:spcPts val="800"/>
              </a:spcBef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language used (e.g. tense, complexity of sentences, use of modal verbs, etc.)</a:t>
            </a:r>
          </a:p>
          <a:p>
            <a:pPr marL="0" indent="0" eaLnBrk="1" hangingPunct="1">
              <a:spcBef>
                <a:spcPts val="800"/>
              </a:spcBef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</a:rPr>
              <a:t>use of evidence</a:t>
            </a:r>
          </a:p>
          <a:p>
            <a:pPr marL="0" indent="0" eaLnBrk="1" hangingPunct="1">
              <a:defRPr/>
            </a:pP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defRPr/>
            </a:pP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owerPoint_Template_2009">
  <a:themeElements>
    <a:clrScheme name="Template Nov 200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E647E"/>
      </a:accent1>
      <a:accent2>
        <a:srgbClr val="2288A1"/>
      </a:accent2>
      <a:accent3>
        <a:srgbClr val="FFFFFF"/>
      </a:accent3>
      <a:accent4>
        <a:srgbClr val="000000"/>
      </a:accent4>
      <a:accent5>
        <a:srgbClr val="AFB8C0"/>
      </a:accent5>
      <a:accent6>
        <a:srgbClr val="1E7B91"/>
      </a:accent6>
      <a:hlink>
        <a:srgbClr val="4DD0D0"/>
      </a:hlink>
      <a:folHlink>
        <a:srgbClr val="9FD0C3"/>
      </a:folHlink>
    </a:clrScheme>
    <a:fontScheme name="Template Nov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288A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0" tIns="18000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288A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0" tIns="18000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 Nov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Nov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Nov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Nov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Nov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Nov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Nov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Nov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Nov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Nov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Nov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Nov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Nov 20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E647E"/>
        </a:accent1>
        <a:accent2>
          <a:srgbClr val="2288A1"/>
        </a:accent2>
        <a:accent3>
          <a:srgbClr val="FFFFFF"/>
        </a:accent3>
        <a:accent4>
          <a:srgbClr val="000000"/>
        </a:accent4>
        <a:accent5>
          <a:srgbClr val="AFB8C0"/>
        </a:accent5>
        <a:accent6>
          <a:srgbClr val="1E7B91"/>
        </a:accent6>
        <a:hlink>
          <a:srgbClr val="4DD0D0"/>
        </a:hlink>
        <a:folHlink>
          <a:srgbClr val="9FD0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rown Copyright">
  <a:themeElements>
    <a:clrScheme name="2_Crown Copy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rown Copyrigh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288A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0" tIns="18000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288A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0" tIns="18000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Crown Copy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own Copyr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own Copyr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own Copyr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own Copyr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own Copyr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own Copyr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own Copyr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own Copyr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own Copyr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own Copyr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own Copyr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cus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517</Words>
  <Application>Microsoft Office PowerPoint</Application>
  <PresentationFormat>On-screen Show (4:3)</PresentationFormat>
  <Paragraphs>79</Paragraphs>
  <Slides>15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PowerPoint_Template_2009</vt:lpstr>
      <vt:lpstr>2_Crown Copyright</vt:lpstr>
      <vt:lpstr>Focus</vt:lpstr>
      <vt:lpstr> The sequence for teaching writing </vt:lpstr>
      <vt:lpstr>Aims</vt:lpstr>
      <vt:lpstr>Issues to consider </vt:lpstr>
      <vt:lpstr>Weaknesses in writing – what the research tells us </vt:lpstr>
      <vt:lpstr>Text types in subject areas </vt:lpstr>
      <vt:lpstr>The sequence for teaching writing</vt:lpstr>
      <vt:lpstr>The sequence for teaching writing  </vt:lpstr>
      <vt:lpstr>Steps 1</vt:lpstr>
      <vt:lpstr>Steps 2 &amp; 3: provide examples and explore features of the text</vt:lpstr>
      <vt:lpstr>Step 4: define the conventions </vt:lpstr>
      <vt:lpstr>Step 5: Demonstrate how it is written </vt:lpstr>
      <vt:lpstr>A sequence for teaching writing</vt:lpstr>
      <vt:lpstr>Sequence for teaching writing: steps 5 - 10 </vt:lpstr>
      <vt:lpstr>PowerPoint Presentation</vt:lpstr>
      <vt:lpstr>A sequence for teaching writing</vt:lpstr>
    </vt:vector>
  </TitlesOfParts>
  <Company>Image 2510p Rev 1.6 08/10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GoswellL</dc:creator>
  <cp:lastModifiedBy>Julie Wickens</cp:lastModifiedBy>
  <cp:revision>25</cp:revision>
  <dcterms:created xsi:type="dcterms:W3CDTF">2012-05-11T11:44:31Z</dcterms:created>
  <dcterms:modified xsi:type="dcterms:W3CDTF">2023-10-10T10:31:38Z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28a9a6-133a-4796-ad7d-6b90f7583680_Enabled">
    <vt:lpwstr>true</vt:lpwstr>
  </property>
  <property fmtid="{D5CDD505-2E9C-101B-9397-08002B2CF9AE}" pid="3" name="MSIP_Label_2b28a9a6-133a-4796-ad7d-6b90f7583680_SetDate">
    <vt:lpwstr>2023-10-10T10:31:27Z</vt:lpwstr>
  </property>
  <property fmtid="{D5CDD505-2E9C-101B-9397-08002B2CF9AE}" pid="4" name="MSIP_Label_2b28a9a6-133a-4796-ad7d-6b90f7583680_Method">
    <vt:lpwstr>Standard</vt:lpwstr>
  </property>
  <property fmtid="{D5CDD505-2E9C-101B-9397-08002B2CF9AE}" pid="5" name="MSIP_Label_2b28a9a6-133a-4796-ad7d-6b90f7583680_Name">
    <vt:lpwstr>Private</vt:lpwstr>
  </property>
  <property fmtid="{D5CDD505-2E9C-101B-9397-08002B2CF9AE}" pid="6" name="MSIP_Label_2b28a9a6-133a-4796-ad7d-6b90f7583680_SiteId">
    <vt:lpwstr>996ee15c-0b3e-4a6f-8e65-120a9a51821a</vt:lpwstr>
  </property>
  <property fmtid="{D5CDD505-2E9C-101B-9397-08002B2CF9AE}" pid="7" name="MSIP_Label_2b28a9a6-133a-4796-ad7d-6b90f7583680_ActionId">
    <vt:lpwstr>ffbbd91b-1b49-48a6-b51b-e6ec8744e126</vt:lpwstr>
  </property>
  <property fmtid="{D5CDD505-2E9C-101B-9397-08002B2CF9AE}" pid="8" name="MSIP_Label_2b28a9a6-133a-4796-ad7d-6b90f7583680_ContentBits">
    <vt:lpwstr>2</vt:lpwstr>
  </property>
  <property fmtid="{D5CDD505-2E9C-101B-9397-08002B2CF9AE}" pid="9" name="ClassificationContentMarkingFooterLocations">
    <vt:lpwstr>PowerPoint_Template_2009:3\2_Crown Copyright:3\Focus:8</vt:lpwstr>
  </property>
  <property fmtid="{D5CDD505-2E9C-101B-9397-08002B2CF9AE}" pid="10" name="ClassificationContentMarkingFooterText">
    <vt:lpwstr>Private: Information that contains a small amount of sensitive data which is essential to communicate with an individual but doesn’t require to be sent via secure methods.</vt:lpwstr>
  </property>
</Properties>
</file>