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5"/>
  </p:notesMasterIdLst>
  <p:sldIdLst>
    <p:sldId id="261" r:id="rId6"/>
    <p:sldId id="269" r:id="rId7"/>
    <p:sldId id="275" r:id="rId8"/>
    <p:sldId id="276" r:id="rId9"/>
    <p:sldId id="264" r:id="rId10"/>
    <p:sldId id="272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004E27"/>
    <a:srgbClr val="899F00"/>
    <a:srgbClr val="C8AC54"/>
    <a:srgbClr val="C40066"/>
    <a:srgbClr val="630056"/>
    <a:srgbClr val="4F3D6C"/>
    <a:srgbClr val="6B9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829CC-7E45-26BA-BC5C-B7C4F497EB98}" v="276" dt="2023-11-22T09:35:05.392"/>
    <p1510:client id="{8A9259A1-3646-8E13-CE6F-461E2F495C1B}" v="136" dt="2023-11-15T17:50:41.864"/>
    <p1510:client id="{8B7D5525-5D33-3881-C57E-6F64410E226C}" v="2" dt="2023-11-28T09:30:49"/>
    <p1510:client id="{FCADD13D-7A6D-26D7-256B-9162DEEEB6F5}" v="219" dt="2023-11-23T12:59:40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3A5B3-F214-44D2-916E-3D76FAA2173F}" type="datetimeFigureOut">
              <a:rPr lang="en-GB" smtClean="0"/>
              <a:t>28/11/2023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E9AD5-AEA0-4580-AEE9-4B7264F6B5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9AD5-AEA0-4580-AEE9-4B7264F6B5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4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39975" y="1628775"/>
            <a:ext cx="6118225" cy="1971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716338"/>
            <a:ext cx="6119813" cy="16573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6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21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8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39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MSIPCMContentMarking" descr="{&quot;HashCode&quot;:1172166973,&quot;Placement&quot;:&quot;Footer&quot;,&quot;Top&quot;:505.8859,&quot;Left&quot;:0.0,&quot;SlideWidth&quot;:720,&quot;SlideHeight&quot;:540}">
            <a:extLst>
              <a:ext uri="{FF2B5EF4-FFF2-40B4-BE49-F238E27FC236}">
                <a16:creationId xmlns:a16="http://schemas.microsoft.com/office/drawing/2014/main" id="{3BA9FAFE-034C-490F-E2E3-F8184858C95B}"/>
              </a:ext>
            </a:extLst>
          </p:cNvPr>
          <p:cNvSpPr txBox="1"/>
          <p:nvPr userDrawn="1"/>
        </p:nvSpPr>
        <p:spPr>
          <a:xfrm>
            <a:off x="0" y="6424751"/>
            <a:ext cx="9144000" cy="4332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hoolmeals@wokingham.gov.uk" TargetMode="External"/><Relationship Id="rId2" Type="http://schemas.openxmlformats.org/officeDocument/2006/relationships/hyperlink" Target="mailto:Procurement@wokingham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usiness.Services@wokingham.gov.uk" TargetMode="External"/><Relationship Id="rId5" Type="http://schemas.openxmlformats.org/officeDocument/2006/relationships/hyperlink" Target="mailto:Gemma.Plowright@wokingham.gov.uk" TargetMode="External"/><Relationship Id="rId4" Type="http://schemas.openxmlformats.org/officeDocument/2006/relationships/hyperlink" Target="mailto:Contract@wokingham.gov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441843" y="1238358"/>
            <a:ext cx="4995809" cy="1971675"/>
          </a:xfrm>
        </p:spPr>
        <p:txBody>
          <a:bodyPr/>
          <a:lstStyle/>
          <a:p>
            <a:r>
              <a:rPr lang="en-US" altLang="en-US" dirty="0">
                <a:solidFill>
                  <a:schemeClr val="accent6"/>
                </a:solidFill>
                <a:latin typeface="Calibri"/>
                <a:cs typeface="Calibri"/>
              </a:rPr>
              <a:t>Traded Services Update</a:t>
            </a:r>
            <a:endParaRPr lang="en-US" altLang="en-US" dirty="0">
              <a:solidFill>
                <a:schemeClr val="accent6"/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542994" y="4068565"/>
            <a:ext cx="4997397" cy="1007171"/>
          </a:xfrm>
        </p:spPr>
        <p:txBody>
          <a:bodyPr/>
          <a:lstStyle/>
          <a:p>
            <a:r>
              <a:rPr lang="en-US" altLang="en-US" dirty="0"/>
              <a:t>SBM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74153B-40F5-4748-BE23-B3902B6A969A}"/>
              </a:ext>
            </a:extLst>
          </p:cNvPr>
          <p:cNvSpPr/>
          <p:nvPr/>
        </p:nvSpPr>
        <p:spPr bwMode="auto">
          <a:xfrm>
            <a:off x="236306" y="274638"/>
            <a:ext cx="8650840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C6330-00E7-467E-8610-44AF2AE9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Useful contacts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8733-5C95-406E-9BFF-2ABE03FE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06" y="1215231"/>
            <a:ext cx="8229600" cy="4518819"/>
          </a:xfrm>
        </p:spPr>
        <p:txBody>
          <a:bodyPr/>
          <a:lstStyle/>
          <a:p>
            <a:endParaRPr lang="en-GB" sz="1800" b="1" dirty="0"/>
          </a:p>
          <a:p>
            <a:r>
              <a:rPr lang="en-GB" sz="1800" b="1" dirty="0"/>
              <a:t>General Procurement advice or questions</a:t>
            </a:r>
            <a:r>
              <a:rPr lang="en-GB" sz="1800" dirty="0"/>
              <a:t>: 	</a:t>
            </a:r>
            <a:r>
              <a:rPr lang="en-GB" sz="1800" dirty="0">
                <a:hlinkClick r:id="rId2"/>
              </a:rPr>
              <a:t>Procurement@wokingham.gov.uk</a:t>
            </a:r>
            <a:endParaRPr lang="en-GB" sz="1800" dirty="0">
              <a:cs typeface="Calibri"/>
            </a:endParaRPr>
          </a:p>
          <a:p>
            <a:endParaRPr lang="en-GB" sz="1800" b="1" dirty="0"/>
          </a:p>
          <a:p>
            <a:r>
              <a:rPr lang="en-GB" sz="1800" b="1" dirty="0"/>
              <a:t>Specific School Meals advice:</a:t>
            </a:r>
            <a:r>
              <a:rPr lang="en-GB" sz="1800" dirty="0"/>
              <a:t> 		</a:t>
            </a:r>
            <a:r>
              <a:rPr lang="en-GB" sz="1800" dirty="0">
                <a:hlinkClick r:id="rId3"/>
              </a:rPr>
              <a:t>Schoolmeals@wokingham.gov.uk</a:t>
            </a:r>
            <a:endParaRPr lang="en-GB" sz="1800" dirty="0">
              <a:cs typeface="Calibri"/>
            </a:endParaRPr>
          </a:p>
          <a:p>
            <a:endParaRPr lang="en-GB" sz="1800" b="1" dirty="0"/>
          </a:p>
          <a:p>
            <a:r>
              <a:rPr lang="en-GB" sz="1800" b="1" dirty="0"/>
              <a:t>Contract Advice</a:t>
            </a:r>
            <a:r>
              <a:rPr lang="en-GB" sz="1800" dirty="0"/>
              <a:t>:			</a:t>
            </a:r>
            <a:r>
              <a:rPr lang="en-GB" sz="1800" dirty="0">
                <a:hlinkClick r:id="rId4"/>
              </a:rPr>
              <a:t>Contract@wokingham.gov.uk</a:t>
            </a:r>
            <a:endParaRPr lang="en-GB" sz="1800" dirty="0">
              <a:cs typeface="Calibri"/>
            </a:endParaRPr>
          </a:p>
          <a:p>
            <a:pPr lvl="1"/>
            <a:endParaRPr lang="en-GB" sz="1600" dirty="0"/>
          </a:p>
          <a:p>
            <a:r>
              <a:rPr lang="en-GB" sz="1800" dirty="0">
                <a:solidFill>
                  <a:srgbClr val="002060"/>
                </a:solidFill>
                <a:cs typeface="Calibri"/>
              </a:rPr>
              <a:t>Gemma Plowright (Commercial Manager) - </a:t>
            </a:r>
            <a:r>
              <a:rPr lang="en-GB" sz="1800" dirty="0">
                <a:solidFill>
                  <a:srgbClr val="002060"/>
                </a:solidFill>
                <a:cs typeface="Calibri"/>
                <a:hlinkClick r:id="rId5"/>
              </a:rPr>
              <a:t>Gemma.Plowright@wokingham.gov.uk</a:t>
            </a:r>
            <a:endParaRPr lang="en-GB" sz="1800" dirty="0">
              <a:solidFill>
                <a:srgbClr val="002060"/>
              </a:solidFill>
              <a:cs typeface="Calibri"/>
            </a:endParaRPr>
          </a:p>
          <a:p>
            <a:endParaRPr lang="en-GB" sz="1800" dirty="0">
              <a:solidFill>
                <a:srgbClr val="002060"/>
              </a:solidFill>
              <a:cs typeface="Calibri"/>
            </a:endParaRPr>
          </a:p>
          <a:p>
            <a:r>
              <a:rPr lang="en-GB" sz="1800" dirty="0">
                <a:solidFill>
                  <a:srgbClr val="002060"/>
                </a:solidFill>
                <a:latin typeface="Calibri"/>
                <a:cs typeface="Calibri"/>
              </a:rPr>
              <a:t>General enquiries – </a:t>
            </a:r>
            <a:r>
              <a:rPr lang="en-GB" sz="1800" dirty="0">
                <a:solidFill>
                  <a:srgbClr val="002060"/>
                </a:solidFill>
                <a:latin typeface="Calibri"/>
                <a:cs typeface="Calibri"/>
                <a:hlinkClick r:id="rId6"/>
              </a:rPr>
              <a:t>Business.Services@wokingham.gov.uk</a:t>
            </a:r>
            <a:endParaRPr lang="en-GB" sz="1800" dirty="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endParaRPr lang="en-GB" sz="1800">
              <a:solidFill>
                <a:srgbClr val="002060"/>
              </a:solidFill>
              <a:latin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en-GB" sz="1800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57B1-D840-B0DB-7C43-932A721E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Traded Services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55E0-9378-5423-E4A3-6693838FC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alibri"/>
              </a:rPr>
              <a:t>Reviewed each year by Wokingham Borough Council </a:t>
            </a:r>
            <a:endParaRPr lang="en-US" dirty="0">
              <a:cs typeface="Calibri"/>
            </a:endParaRPr>
          </a:p>
          <a:p>
            <a:r>
              <a:rPr lang="en-US" sz="2400" dirty="0">
                <a:cs typeface="Calibri"/>
              </a:rPr>
              <a:t>Full brochure of available services – January 2024 </a:t>
            </a:r>
          </a:p>
          <a:p>
            <a:pPr marL="0" indent="0">
              <a:buNone/>
            </a:pPr>
            <a:endParaRPr lang="en-US" sz="2400" dirty="0">
              <a:cs typeface="Calibri"/>
            </a:endParaRPr>
          </a:p>
        </p:txBody>
      </p:sp>
      <p:pic>
        <p:nvPicPr>
          <p:cNvPr id="4" name="Picture 3" descr="A logo with a human brain and a pen&#10;&#10;Description automatically generated">
            <a:extLst>
              <a:ext uri="{FF2B5EF4-FFF2-40B4-BE49-F238E27FC236}">
                <a16:creationId xmlns:a16="http://schemas.microsoft.com/office/drawing/2014/main" id="{E054C6D6-8E86-E3C1-2093-AE423C9E3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12" y="2541648"/>
            <a:ext cx="2266950" cy="1285875"/>
          </a:xfrm>
          <a:prstGeom prst="rect">
            <a:avLst/>
          </a:prstGeom>
        </p:spPr>
      </p:pic>
      <p:pic>
        <p:nvPicPr>
          <p:cNvPr id="5" name="Picture 4" descr="A piggy bank with a blue wheel&#10;&#10;Description automatically generated">
            <a:extLst>
              <a:ext uri="{FF2B5EF4-FFF2-40B4-BE49-F238E27FC236}">
                <a16:creationId xmlns:a16="http://schemas.microsoft.com/office/drawing/2014/main" id="{1AA576F4-F20D-6B57-791A-1DDF06BE3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388" y="4197650"/>
            <a:ext cx="1692394" cy="1510700"/>
          </a:xfrm>
          <a:prstGeom prst="rect">
            <a:avLst/>
          </a:prstGeom>
        </p:spPr>
      </p:pic>
      <p:pic>
        <p:nvPicPr>
          <p:cNvPr id="6" name="Picture 5" descr="A tree with green leaves&#10;&#10;Description automatically generated">
            <a:extLst>
              <a:ext uri="{FF2B5EF4-FFF2-40B4-BE49-F238E27FC236}">
                <a16:creationId xmlns:a16="http://schemas.microsoft.com/office/drawing/2014/main" id="{07EF5AF6-CEF8-3043-9A36-A9C12132C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409" y="2536077"/>
            <a:ext cx="1532807" cy="1656452"/>
          </a:xfrm>
          <a:prstGeom prst="rect">
            <a:avLst/>
          </a:prstGeom>
        </p:spPr>
      </p:pic>
      <p:pic>
        <p:nvPicPr>
          <p:cNvPr id="8" name="Picture 7" descr="A person wearing a hard hat and overalls&#10;&#10;Description automatically generated">
            <a:extLst>
              <a:ext uri="{FF2B5EF4-FFF2-40B4-BE49-F238E27FC236}">
                <a16:creationId xmlns:a16="http://schemas.microsoft.com/office/drawing/2014/main" id="{1222970E-0E9B-B867-ABC5-725E0F2ED6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07" y="2622880"/>
            <a:ext cx="1574322" cy="1597864"/>
          </a:xfrm>
          <a:prstGeom prst="rect">
            <a:avLst/>
          </a:prstGeom>
        </p:spPr>
      </p:pic>
      <p:pic>
        <p:nvPicPr>
          <p:cNvPr id="9" name="Picture 8" descr="Small-icon - Cleaning Services Icon Png , Free Transparent Clipart ...">
            <a:extLst>
              <a:ext uri="{FF2B5EF4-FFF2-40B4-BE49-F238E27FC236}">
                <a16:creationId xmlns:a16="http://schemas.microsoft.com/office/drawing/2014/main" id="{70D435B5-3D42-43B7-0D14-35E70C6FE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0467" y="4360203"/>
            <a:ext cx="2002048" cy="1142461"/>
          </a:xfrm>
          <a:prstGeom prst="rect">
            <a:avLst/>
          </a:prstGeom>
        </p:spPr>
      </p:pic>
      <p:pic>
        <p:nvPicPr>
          <p:cNvPr id="10" name="Picture 9" descr="Cooking, furnishing, furniture, home living, household, kitchen ...">
            <a:extLst>
              <a:ext uri="{FF2B5EF4-FFF2-40B4-BE49-F238E27FC236}">
                <a16:creationId xmlns:a16="http://schemas.microsoft.com/office/drawing/2014/main" id="{A0EBA0DA-BECE-5CF9-9975-7F705BA16D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3992" y="2620992"/>
            <a:ext cx="1040922" cy="135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4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57B1-D840-B0DB-7C43-932A721E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Traded Services – Future thinking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55E0-9378-5423-E4A3-6693838FC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alibri"/>
              </a:rPr>
              <a:t>What other services would be useful for your school?</a:t>
            </a:r>
            <a:endParaRPr lang="en-US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Survey will follow this meeting for your ideas and feedback</a:t>
            </a:r>
          </a:p>
          <a:p>
            <a:pPr marL="0" indent="0">
              <a:buNone/>
            </a:pPr>
            <a:endParaRPr lang="en-US" sz="2400" dirty="0">
              <a:cs typeface="Calibri"/>
            </a:endParaRPr>
          </a:p>
        </p:txBody>
      </p:sp>
      <p:pic>
        <p:nvPicPr>
          <p:cNvPr id="11" name="Picture 10" descr="A person pointing at a graph&#10;&#10;Description automatically generated">
            <a:extLst>
              <a:ext uri="{FF2B5EF4-FFF2-40B4-BE49-F238E27FC236}">
                <a16:creationId xmlns:a16="http://schemas.microsoft.com/office/drawing/2014/main" id="{C8E532C3-4329-D670-4027-FD55FC6A1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844" y="2557463"/>
            <a:ext cx="1714500" cy="1743075"/>
          </a:xfrm>
          <a:prstGeom prst="rect">
            <a:avLst/>
          </a:prstGeom>
        </p:spPr>
      </p:pic>
      <p:pic>
        <p:nvPicPr>
          <p:cNvPr id="12" name="Picture 11" descr="Laptop Computer Vector Icon 551713 Vector Art at Vecteezy">
            <a:extLst>
              <a:ext uri="{FF2B5EF4-FFF2-40B4-BE49-F238E27FC236}">
                <a16:creationId xmlns:a16="http://schemas.microsoft.com/office/drawing/2014/main" id="{4B73107D-A4D1-F442-5B81-A1A2C3EAE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1029" y="2336141"/>
            <a:ext cx="2214472" cy="2171341"/>
          </a:xfrm>
          <a:prstGeom prst="rect">
            <a:avLst/>
          </a:prstGeom>
        </p:spPr>
      </p:pic>
      <p:pic>
        <p:nvPicPr>
          <p:cNvPr id="13" name="Picture 12" descr="Wellbeing Icon at Vectorified.com | Collection of Wellbeing Icon free ...">
            <a:extLst>
              <a:ext uri="{FF2B5EF4-FFF2-40B4-BE49-F238E27FC236}">
                <a16:creationId xmlns:a16="http://schemas.microsoft.com/office/drawing/2014/main" id="{368471A8-2F5F-FF22-39BC-8825E93850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179" y="2558001"/>
            <a:ext cx="2372623" cy="172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78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1D207A-B086-4F17-90D2-621F376A835B}"/>
              </a:ext>
            </a:extLst>
          </p:cNvPr>
          <p:cNvSpPr/>
          <p:nvPr/>
        </p:nvSpPr>
        <p:spPr bwMode="auto">
          <a:xfrm>
            <a:off x="195209" y="274638"/>
            <a:ext cx="8650840" cy="52836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56B73-5B2C-4486-A0D8-438389BB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60"/>
            <a:ext cx="8229600" cy="716427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School Meals Catering and Kitchen Management (SMK) </a:t>
            </a:r>
            <a:endParaRPr lang="en-US" sz="2800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961D-848E-47F4-BBA9-A5CA8C8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4126"/>
            <a:ext cx="8229600" cy="4305942"/>
          </a:xfrm>
        </p:spPr>
        <p:txBody>
          <a:bodyPr/>
          <a:lstStyle/>
          <a:p>
            <a:r>
              <a:rPr lang="en-US" sz="1900" dirty="0"/>
              <a:t>Centrally managed school meal catering and kitchen facilities</a:t>
            </a:r>
          </a:p>
          <a:p>
            <a:r>
              <a:rPr lang="en-US" sz="1900" dirty="0"/>
              <a:t>New contract with Caterlink starting from 1</a:t>
            </a:r>
            <a:r>
              <a:rPr lang="en-US" sz="1900" baseline="30000" dirty="0"/>
              <a:t>st</a:t>
            </a:r>
            <a:r>
              <a:rPr lang="en-US" sz="1900" dirty="0"/>
              <a:t>  Aug 2022 until 31</a:t>
            </a:r>
            <a:r>
              <a:rPr lang="en-US" sz="1900" baseline="30000" dirty="0"/>
              <a:t>st</a:t>
            </a:r>
            <a:r>
              <a:rPr lang="en-US" sz="1900" dirty="0"/>
              <a:t> Jul 2025.</a:t>
            </a:r>
          </a:p>
          <a:p>
            <a:r>
              <a:rPr lang="en-US" sz="1900" dirty="0"/>
              <a:t>This is a ‘buy back’ service to schools – Starting from just £6,250 per year*</a:t>
            </a:r>
          </a:p>
          <a:p>
            <a:r>
              <a:rPr lang="en-US" sz="1900" dirty="0"/>
              <a:t>This will provide:</a:t>
            </a:r>
          </a:p>
          <a:p>
            <a:pPr lvl="1"/>
            <a:r>
              <a:rPr lang="en-US" sz="1600" dirty="0"/>
              <a:t>Ongoing contract management and support from the Procurement team</a:t>
            </a:r>
          </a:p>
          <a:p>
            <a:pPr lvl="1"/>
            <a:r>
              <a:rPr lang="en-US" sz="1600" dirty="0"/>
              <a:t>Supported by regular site audits and review meetings with the supplier</a:t>
            </a:r>
          </a:p>
          <a:p>
            <a:pPr lvl="1"/>
            <a:r>
              <a:rPr lang="en-US" sz="1600" dirty="0"/>
              <a:t>Management of H&amp;S, monitoring of service quality, and compliance to School Food Standards</a:t>
            </a:r>
          </a:p>
          <a:p>
            <a:pPr lvl="1"/>
            <a:r>
              <a:rPr lang="en-US" sz="1600" dirty="0"/>
              <a:t>Maintenance, repair and replacement of catering eqpt</a:t>
            </a:r>
          </a:p>
          <a:p>
            <a:pPr lvl="1"/>
            <a:r>
              <a:rPr lang="en-US" sz="1600" dirty="0"/>
              <a:t>Supplier responsible for staff and recruitment and logistics</a:t>
            </a:r>
          </a:p>
          <a:p>
            <a:pPr lvl="1"/>
            <a:r>
              <a:rPr lang="en-US" sz="1600" dirty="0"/>
              <a:t>A catering supplier committed to sourcing locally, supporting the school and (where possible) employing local people.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Set cost to parents for meals (subject to change) Primary inc. FSM £2.30, Senior schools inc. FSM £2.40  </a:t>
            </a:r>
          </a:p>
          <a:p>
            <a:r>
              <a:rPr lang="en-US" sz="1900" dirty="0"/>
              <a:t>Contact for further information</a:t>
            </a:r>
            <a:r>
              <a:rPr lang="en-US" sz="2000" dirty="0"/>
              <a:t>:</a:t>
            </a:r>
          </a:p>
          <a:p>
            <a:pPr lvl="1"/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pPr lvl="4"/>
            <a:endParaRPr lang="en-US" sz="1400" dirty="0"/>
          </a:p>
          <a:p>
            <a:pPr lvl="4"/>
            <a:endParaRPr lang="en-US" sz="1400" dirty="0"/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400" i="1" dirty="0"/>
              <a:t>Including a Fixed management fee, kitchen maintenance fee, and £6 per pupil fee.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/>
              <a:t> 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167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653356-8C18-42FA-826B-BAD4543CDB6E}"/>
              </a:ext>
            </a:extLst>
          </p:cNvPr>
          <p:cNvSpPr/>
          <p:nvPr/>
        </p:nvSpPr>
        <p:spPr bwMode="auto">
          <a:xfrm>
            <a:off x="246580" y="82193"/>
            <a:ext cx="8753582" cy="53733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9A31E3-2050-4863-9989-D5092412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Why choose Traded Services?</a:t>
            </a:r>
            <a:endParaRPr lang="en-GB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B9D113-21C5-4613-B8E0-9532254A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69567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Traded Services offered by WBC provide: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Fully managed service and lifetime contract management with ongoing support, freeing up your administration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Services providing competitive rates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On-site assessment and advice on service specification (audits)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Reactive repairs to on site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H&amp;S compliance activities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 and administration of any variations, remedial and default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Advice on contractual and technical matters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Assistance and support in the resolution of persistent or serious problems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Robust contract terms and conditions (insurance, business continuity)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All contracts with suppliers are compliant with Public Contract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197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88DAA-EB9C-4D31-9DEE-5278F95DA87C}"/>
              </a:ext>
            </a:extLst>
          </p:cNvPr>
          <p:cNvSpPr/>
          <p:nvPr/>
        </p:nvSpPr>
        <p:spPr bwMode="auto">
          <a:xfrm>
            <a:off x="92467" y="133564"/>
            <a:ext cx="8959066" cy="548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C4BAF-DF18-4A58-89F8-314C8AA4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Building Cleaning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87CF-F004-408B-B5CA-EF8779B0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9406"/>
            <a:ext cx="8229600" cy="4133850"/>
          </a:xfrm>
        </p:spPr>
        <p:txBody>
          <a:bodyPr/>
          <a:lstStyle/>
          <a:p>
            <a:r>
              <a:rPr lang="en-US" sz="2000" dirty="0"/>
              <a:t>Current contract period runs to March 2024</a:t>
            </a:r>
          </a:p>
          <a:p>
            <a:r>
              <a:rPr lang="en-US" sz="2000" dirty="0"/>
              <a:t>Payment direct to the supplier, Churchill, for the hours required </a:t>
            </a:r>
            <a:r>
              <a:rPr lang="en-US" sz="1600" dirty="0"/>
              <a:t>(example fee: School site with 26 hours per week, Approx. £13k per annum)    </a:t>
            </a:r>
            <a:endParaRPr lang="en-US" sz="2000" dirty="0"/>
          </a:p>
          <a:p>
            <a:r>
              <a:rPr lang="en-US" sz="2000" dirty="0"/>
              <a:t>No additional management fee </a:t>
            </a:r>
          </a:p>
          <a:p>
            <a:r>
              <a:rPr lang="en-US" sz="2000" dirty="0"/>
              <a:t>This will provide:</a:t>
            </a:r>
          </a:p>
          <a:p>
            <a:pPr lvl="1"/>
            <a:r>
              <a:rPr lang="en-US" sz="1600" dirty="0"/>
              <a:t>Ongoing overall contract management and support from the Procurement team</a:t>
            </a:r>
          </a:p>
          <a:p>
            <a:pPr lvl="1"/>
            <a:r>
              <a:rPr lang="en-US" sz="1600" dirty="0"/>
              <a:t>Supported by regular site audits and monthly review meetings with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pPr lvl="1"/>
            <a:endParaRPr lang="en-US" sz="1600" dirty="0"/>
          </a:p>
          <a:p>
            <a:r>
              <a:rPr lang="en-GB" sz="2000" dirty="0"/>
              <a:t>Contact for further information: </a:t>
            </a:r>
            <a:r>
              <a:rPr lang="en-US" sz="2000" dirty="0">
                <a:hlinkClick r:id="rId2"/>
              </a:rPr>
              <a:t>Contracts@wokingham.gov.uk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556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C33-9456-41E9-99D5-00FC1DD9FEC4}"/>
              </a:ext>
            </a:extLst>
          </p:cNvPr>
          <p:cNvSpPr/>
          <p:nvPr/>
        </p:nvSpPr>
        <p:spPr bwMode="auto">
          <a:xfrm>
            <a:off x="349321" y="274638"/>
            <a:ext cx="8609744" cy="53761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17A8D-CBFF-4456-9B14-4F97182A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213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Commercial Waste and Recycling </a:t>
            </a:r>
            <a:endParaRPr lang="en-GB" dirty="0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8DFC-6995-4FBC-A253-008CEF09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787"/>
            <a:ext cx="8229600" cy="4133850"/>
          </a:xfrm>
        </p:spPr>
        <p:txBody>
          <a:bodyPr/>
          <a:lstStyle/>
          <a:p>
            <a:r>
              <a:rPr lang="en-US" sz="1600" dirty="0"/>
              <a:t>New contract with Shorts starting from 1</a:t>
            </a:r>
            <a:r>
              <a:rPr lang="en-US" sz="1600" baseline="30000" dirty="0"/>
              <a:t>st</a:t>
            </a:r>
            <a:r>
              <a:rPr lang="en-US" sz="1600" dirty="0"/>
              <a:t> Aug 2022 until 31</a:t>
            </a:r>
            <a:r>
              <a:rPr lang="en-US" sz="1600" baseline="30000" dirty="0"/>
              <a:t>st</a:t>
            </a:r>
            <a:r>
              <a:rPr lang="en-US" sz="1600" dirty="0"/>
              <a:t> Jul 2025.  </a:t>
            </a:r>
          </a:p>
          <a:p>
            <a:r>
              <a:rPr lang="en-US" sz="1600" dirty="0"/>
              <a:t>Flexible services for your site requirements: </a:t>
            </a:r>
          </a:p>
          <a:p>
            <a:pPr lvl="1"/>
            <a:r>
              <a:rPr lang="en-US" sz="1600" dirty="0"/>
              <a:t>General waste, mixed recycling, food and/or glass waste</a:t>
            </a:r>
          </a:p>
          <a:p>
            <a:pPr lvl="1"/>
            <a:r>
              <a:rPr lang="en-US" sz="1600" dirty="0"/>
              <a:t>Bin sizes appropriate to site</a:t>
            </a:r>
          </a:p>
          <a:p>
            <a:pPr lvl="1"/>
            <a:r>
              <a:rPr lang="en-US" sz="1600" dirty="0"/>
              <a:t>Flexible collection frequency suitable for your site, including term time only    </a:t>
            </a:r>
          </a:p>
          <a:p>
            <a:r>
              <a:rPr lang="en-US" sz="1600" dirty="0"/>
              <a:t>Each school responsible for paying directly to the supplier for their chosen collection schedule. </a:t>
            </a:r>
          </a:p>
          <a:p>
            <a:r>
              <a:rPr lang="en-US" sz="1600" dirty="0"/>
              <a:t>Additional management fee per year from £139 Primary and £404 Secondary</a:t>
            </a:r>
          </a:p>
          <a:p>
            <a:r>
              <a:rPr lang="en-US" sz="1600" dirty="0"/>
              <a:t>This will provide:</a:t>
            </a:r>
          </a:p>
          <a:p>
            <a:pPr lvl="1"/>
            <a:r>
              <a:rPr lang="en-US" sz="1600" dirty="0"/>
              <a:t>Ongoing overall contract management and support from the Procurement team</a:t>
            </a:r>
          </a:p>
          <a:p>
            <a:pPr lvl="1"/>
            <a:r>
              <a:rPr lang="en-US" sz="1600" dirty="0"/>
              <a:t>Supported by regular review meetings with the supplier</a:t>
            </a:r>
          </a:p>
          <a:p>
            <a:pPr lvl="1"/>
            <a:r>
              <a:rPr lang="en-US" sz="1600" dirty="0"/>
              <a:t>Advice on improving on-site waste management provided by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r>
              <a:rPr lang="en-GB" sz="1600" dirty="0"/>
              <a:t>Contact for further information: </a:t>
            </a:r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268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E971B0-8F8E-4C01-8B40-AA70B887E4FD}"/>
              </a:ext>
            </a:extLst>
          </p:cNvPr>
          <p:cNvSpPr/>
          <p:nvPr/>
        </p:nvSpPr>
        <p:spPr bwMode="auto">
          <a:xfrm>
            <a:off x="267128" y="274638"/>
            <a:ext cx="8650841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4C11B-58E1-44A2-9B48-2831DF58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28" y="28058"/>
            <a:ext cx="8229600" cy="1143000"/>
          </a:xfrm>
        </p:spPr>
        <p:txBody>
          <a:bodyPr/>
          <a:lstStyle/>
          <a:p>
            <a:r>
              <a:rPr lang="en-GB" sz="4000" dirty="0">
                <a:solidFill>
                  <a:schemeClr val="accent2"/>
                </a:solidFill>
              </a:rPr>
              <a:t>Site Audits and Procurement Advice  </a:t>
            </a:r>
            <a:endParaRPr lang="en-GB" sz="400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31593-DC66-4903-87FC-BAE9EAFD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109606"/>
            <a:ext cx="8229600" cy="431257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In addition to the Traded Services the Procurement Team are able to offer these services if your site chooses not to sign up but would still benefit from our advice.</a:t>
            </a:r>
          </a:p>
          <a:p>
            <a:r>
              <a:rPr lang="en-GB" sz="1500" b="1" dirty="0"/>
              <a:t>Catering operations </a:t>
            </a:r>
            <a:r>
              <a:rPr lang="en-GB" sz="1500" dirty="0"/>
              <a:t>– Site audit and report of findings / recommendations</a:t>
            </a:r>
          </a:p>
          <a:p>
            <a:pPr lvl="1"/>
            <a:r>
              <a:rPr lang="en-GB" sz="1500" dirty="0"/>
              <a:t>Set fee from £368 per site</a:t>
            </a:r>
          </a:p>
          <a:p>
            <a:r>
              <a:rPr lang="en-GB" sz="1500" b="1" dirty="0"/>
              <a:t>Building Cleaning </a:t>
            </a:r>
            <a:r>
              <a:rPr lang="en-GB" sz="1500" dirty="0"/>
              <a:t>– Site audit and report of findings / recommendations</a:t>
            </a:r>
          </a:p>
          <a:p>
            <a:pPr lvl="1"/>
            <a:r>
              <a:rPr lang="en-GB" sz="1500" dirty="0"/>
              <a:t>Set fee from £263 per site</a:t>
            </a:r>
          </a:p>
          <a:p>
            <a:r>
              <a:rPr lang="en-GB" sz="1500" b="1" dirty="0"/>
              <a:t>Procurement &amp; Contracts advice,</a:t>
            </a:r>
            <a:r>
              <a:rPr lang="en-GB" sz="1500" dirty="0"/>
              <a:t> where schools wish to carry out their own procurement.</a:t>
            </a:r>
          </a:p>
          <a:p>
            <a:pPr lvl="1"/>
            <a:r>
              <a:rPr lang="en-GB" sz="1500" dirty="0"/>
              <a:t>Procurement team can provide:	</a:t>
            </a:r>
          </a:p>
          <a:p>
            <a:pPr lvl="3"/>
            <a:r>
              <a:rPr lang="en-GB" sz="1500" dirty="0"/>
              <a:t>Advice and recommendations to remain compliant to the Public Contract  Regulations 2015    </a:t>
            </a:r>
          </a:p>
          <a:p>
            <a:pPr lvl="3"/>
            <a:r>
              <a:rPr lang="en-GB" sz="1500" dirty="0"/>
              <a:t>Re-tendering advice</a:t>
            </a:r>
          </a:p>
          <a:p>
            <a:pPr lvl="3"/>
            <a:r>
              <a:rPr lang="en-GB" sz="1500" dirty="0"/>
              <a:t>Advice and recommendations on Specifications</a:t>
            </a:r>
          </a:p>
          <a:p>
            <a:pPr lvl="3"/>
            <a:r>
              <a:rPr lang="en-GB" sz="1500" dirty="0"/>
              <a:t>Advice and recommendations on contract terms and conditions</a:t>
            </a:r>
          </a:p>
          <a:p>
            <a:pPr lvl="3"/>
            <a:r>
              <a:rPr lang="en-GB" sz="1500" dirty="0"/>
              <a:t>Advice dealing with evaluations of tenders </a:t>
            </a:r>
          </a:p>
          <a:p>
            <a:pPr lvl="1"/>
            <a:r>
              <a:rPr lang="en-GB" sz="1500" dirty="0"/>
              <a:t>Fee from: £79 per hour or £578 per day   </a:t>
            </a:r>
          </a:p>
        </p:txBody>
      </p:sp>
    </p:spTree>
    <p:extLst>
      <p:ext uri="{BB962C8B-B14F-4D97-AF65-F5344CB8AC3E}">
        <p14:creationId xmlns:p14="http://schemas.microsoft.com/office/powerpoint/2010/main" val="2103538281"/>
      </p:ext>
    </p:extLst>
  </p:cSld>
  <p:clrMapOvr>
    <a:masterClrMapping/>
  </p:clrMapOvr>
</p:sld>
</file>

<file path=ppt/theme/theme1.xml><?xml version="1.0" encoding="utf-8"?>
<a:theme xmlns:a="http://schemas.openxmlformats.org/drawingml/2006/main" name="WBC_AQUA">
  <a:themeElements>
    <a:clrScheme name="WBC_AQ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BC_AQ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lex Base Document" ma:contentTypeID="0x01010084CAAD2E89D9450199F13641D827DA4F0019DF5C679D49E942A77B8E6C2F2F4D7F" ma:contentTypeVersion="8" ma:contentTypeDescription="Flex Base Document" ma:contentTypeScope="" ma:versionID="1dab1aa29fc42957602008f4d53cef87">
  <xsd:schema xmlns:xsd="http://www.w3.org/2001/XMLSchema" xmlns:xs="http://www.w3.org/2001/XMLSchema" xmlns:p="http://schemas.microsoft.com/office/2006/metadata/properties" xmlns:ns2="6e675510-5d27-43f3-9e42-fdbaddd5e9d5" targetNamespace="http://schemas.microsoft.com/office/2006/metadata/properties" ma:root="true" ma:fieldsID="30f862f753082e77f8bd290a69c94e22" ns2:_="">
    <xsd:import namespace="6e675510-5d27-43f3-9e42-fdbaddd5e9d5"/>
    <xsd:element name="properties">
      <xsd:complexType>
        <xsd:sequence>
          <xsd:element name="documentManagement">
            <xsd:complexType>
              <xsd:all>
                <xsd:element ref="ns2:FlexDocumentPublishStatus" minOccurs="0"/>
                <xsd:element ref="ns2:FlexDocumentVersion" minOccurs="0"/>
                <xsd:element ref="ns2:FlexDocumentOriginalGuid" minOccurs="0"/>
                <xsd:element ref="ns2:FlexDocumentSortable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75510-5d27-43f3-9e42-fdbaddd5e9d5" elementFormDefault="qualified">
    <xsd:import namespace="http://schemas.microsoft.com/office/2006/documentManagement/types"/>
    <xsd:import namespace="http://schemas.microsoft.com/office/infopath/2007/PartnerControls"/>
    <xsd:element name="FlexDocumentPublishStatus" ma:index="8" nillable="true" ma:displayName="WBC Document Publish Status" ma:internalName="FlexDocumentPublishStatus">
      <xsd:simpleType>
        <xsd:restriction base="dms:Text"/>
      </xsd:simpleType>
    </xsd:element>
    <xsd:element name="FlexDocumentVersion" ma:index="9" nillable="true" ma:displayName="WBC Document Version" ma:internalName="FlexDocumentVersion">
      <xsd:simpleType>
        <xsd:restriction base="dms:Number"/>
      </xsd:simpleType>
    </xsd:element>
    <xsd:element name="FlexDocumentOriginalGuid" ma:index="10" nillable="true" ma:displayName="WBC Document Original Id" ma:internalName="FlexDocumentOriginalGuid">
      <xsd:simpleType>
        <xsd:restriction base="dms:Text"/>
      </xsd:simpleType>
    </xsd:element>
    <xsd:element name="FlexDocumentSortableTitle" ma:index="11" nillable="true" ma:displayName="WBC Document Sortable Title" ma:hidden="true" ma:internalName="FlexDocumentSortableTitl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63f4c14d-ad24-42e9-89ea-41944c85aaeb" ContentTypeId="0x01010084CAAD2E89D9450199F13641D827DA4F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lexDocumentPublishStatus xmlns="6e675510-5d27-43f3-9e42-fdbaddd5e9d5" xsi:nil="true"/>
    <FlexDocumentVersion xmlns="6e675510-5d27-43f3-9e42-fdbaddd5e9d5" xsi:nil="true"/>
    <FlexDocumentOriginalGuid xmlns="6e675510-5d27-43f3-9e42-fdbaddd5e9d5" xsi:nil="true"/>
    <FlexDocumentSortableTitle xmlns="6e675510-5d27-43f3-9e42-fdbaddd5e9d5" xsi:nil="true"/>
  </documentManagement>
</p:properties>
</file>

<file path=customXml/itemProps1.xml><?xml version="1.0" encoding="utf-8"?>
<ds:datastoreItem xmlns:ds="http://schemas.openxmlformats.org/officeDocument/2006/customXml" ds:itemID="{164111FC-E628-4013-ABDA-7A38634FA0F4}">
  <ds:schemaRefs>
    <ds:schemaRef ds:uri="6e675510-5d27-43f3-9e42-fdbaddd5e9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85950B-4E40-4C82-B3A2-4A382FCB27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B9D4C5-6E36-4038-836A-E9427D4DDA0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4735EFD-4D98-44DA-8F82-4CDF65BB296B}">
  <ds:schemaRefs>
    <ds:schemaRef ds:uri="6e675510-5d27-43f3-9e42-fdbaddd5e9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813</Words>
  <Application>Microsoft Office PowerPoint</Application>
  <PresentationFormat>On-screen Show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</vt:lpstr>
      <vt:lpstr>WBC_AQUA</vt:lpstr>
      <vt:lpstr>Traded Services Update</vt:lpstr>
      <vt:lpstr>Useful contacts </vt:lpstr>
      <vt:lpstr>Traded Services </vt:lpstr>
      <vt:lpstr>Traded Services – Future thinking</vt:lpstr>
      <vt:lpstr>School Meals Catering and Kitchen Management (SMK) </vt:lpstr>
      <vt:lpstr>Why choose Traded Services?</vt:lpstr>
      <vt:lpstr>Building Cleaning </vt:lpstr>
      <vt:lpstr>Commercial Waste and Recycling </vt:lpstr>
      <vt:lpstr>Site Audits and Procurement Advice  </vt:lpstr>
    </vt:vector>
  </TitlesOfParts>
  <Company>Wokingham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ELESHA</dc:creator>
  <cp:lastModifiedBy>Joanne Jennings</cp:lastModifiedBy>
  <cp:revision>154</cp:revision>
  <dcterms:created xsi:type="dcterms:W3CDTF">2008-03-27T18:16:05Z</dcterms:created>
  <dcterms:modified xsi:type="dcterms:W3CDTF">2023-11-28T13:07:19Z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0x01010084CAAD2E89D9450199F13641D827DA4F0019DF5C679D49E942A77B8E6C2F2F4D7F</vt:lpwstr>
  </property>
  <property fmtid="{D5CDD505-2E9C-101B-9397-08002B2CF9AE}" pid="3" name="SharedWithUsers">
    <vt:lpwstr>1744;#Joanne Hinton</vt:lpwstr>
  </property>
  <property fmtid="{D5CDD505-2E9C-101B-9397-08002B2CF9AE}" pid="4" name="MSIP_Label_2b28a9a6-133a-4796-ad7d-6b90f7583680_Enabled">
    <vt:lpwstr>true</vt:lpwstr>
  </property>
  <property fmtid="{D5CDD505-2E9C-101B-9397-08002B2CF9AE}" pid="5" name="MSIP_Label_2b28a9a6-133a-4796-ad7d-6b90f7583680_SetDate">
    <vt:lpwstr>2023-02-07T13:33:09Z</vt:lpwstr>
  </property>
  <property fmtid="{D5CDD505-2E9C-101B-9397-08002B2CF9AE}" pid="6" name="MSIP_Label_2b28a9a6-133a-4796-ad7d-6b90f7583680_Method">
    <vt:lpwstr>Standard</vt:lpwstr>
  </property>
  <property fmtid="{D5CDD505-2E9C-101B-9397-08002B2CF9AE}" pid="7" name="MSIP_Label_2b28a9a6-133a-4796-ad7d-6b90f7583680_Name">
    <vt:lpwstr>Private</vt:lpwstr>
  </property>
  <property fmtid="{D5CDD505-2E9C-101B-9397-08002B2CF9AE}" pid="8" name="MSIP_Label_2b28a9a6-133a-4796-ad7d-6b90f7583680_SiteId">
    <vt:lpwstr>996ee15c-0b3e-4a6f-8e65-120a9a51821a</vt:lpwstr>
  </property>
  <property fmtid="{D5CDD505-2E9C-101B-9397-08002B2CF9AE}" pid="9" name="MSIP_Label_2b28a9a6-133a-4796-ad7d-6b90f7583680_ActionId">
    <vt:lpwstr>e796e1b1-dca6-4b11-b6e5-938319f0a901</vt:lpwstr>
  </property>
  <property fmtid="{D5CDD505-2E9C-101B-9397-08002B2CF9AE}" pid="10" name="MSIP_Label_2b28a9a6-133a-4796-ad7d-6b90f7583680_ContentBits">
    <vt:lpwstr>2</vt:lpwstr>
  </property>
</Properties>
</file>