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14"/>
  </p:notesMasterIdLst>
  <p:handoutMasterIdLst>
    <p:handoutMasterId r:id="rId15"/>
  </p:handoutMasterIdLst>
  <p:sldIdLst>
    <p:sldId id="350" r:id="rId2"/>
    <p:sldId id="487" r:id="rId3"/>
    <p:sldId id="479" r:id="rId4"/>
    <p:sldId id="498" r:id="rId5"/>
    <p:sldId id="468" r:id="rId6"/>
    <p:sldId id="511" r:id="rId7"/>
    <p:sldId id="512" r:id="rId8"/>
    <p:sldId id="513" r:id="rId9"/>
    <p:sldId id="515" r:id="rId10"/>
    <p:sldId id="507" r:id="rId11"/>
    <p:sldId id="516" r:id="rId12"/>
    <p:sldId id="508" r:id="rId13"/>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5C39"/>
    <a:srgbClr val="135B39"/>
    <a:srgbClr val="155939"/>
    <a:srgbClr val="165E3C"/>
    <a:srgbClr val="165E35"/>
    <a:srgbClr val="155932"/>
    <a:srgbClr val="155925"/>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395" autoAdjust="0"/>
  </p:normalViewPr>
  <p:slideViewPr>
    <p:cSldViewPr>
      <p:cViewPr varScale="1">
        <p:scale>
          <a:sx n="106" d="100"/>
          <a:sy n="106" d="100"/>
        </p:scale>
        <p:origin x="343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46400" cy="4699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0" hangingPunct="0">
              <a:defRPr sz="1200" b="1">
                <a:solidFill>
                  <a:srgbClr val="125C39"/>
                </a:solidFill>
                <a:latin typeface="Helvetica" pitchFamily="34" charset="0"/>
                <a:cs typeface="+mn-cs"/>
              </a:defRPr>
            </a:lvl1pPr>
          </a:lstStyle>
          <a:p>
            <a:pPr>
              <a:defRPr/>
            </a:pPr>
            <a:endParaRPr lang="en-GB" altLang="en-US"/>
          </a:p>
        </p:txBody>
      </p:sp>
      <p:sp>
        <p:nvSpPr>
          <p:cNvPr id="93187" name="Rectangle 3"/>
          <p:cNvSpPr>
            <a:spLocks noGrp="1" noChangeArrowheads="1"/>
          </p:cNvSpPr>
          <p:nvPr>
            <p:ph type="dt" sz="quarter" idx="1"/>
          </p:nvPr>
        </p:nvSpPr>
        <p:spPr bwMode="auto">
          <a:xfrm>
            <a:off x="3851275" y="0"/>
            <a:ext cx="2946400" cy="4699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defRPr sz="1200" b="1">
                <a:solidFill>
                  <a:srgbClr val="125C39"/>
                </a:solidFill>
                <a:latin typeface="Helvetica" pitchFamily="34" charset="0"/>
                <a:cs typeface="+mn-cs"/>
              </a:defRPr>
            </a:lvl1pPr>
          </a:lstStyle>
          <a:p>
            <a:pPr>
              <a:defRPr/>
            </a:pPr>
            <a:endParaRPr lang="en-GB" altLang="en-US"/>
          </a:p>
        </p:txBody>
      </p:sp>
      <p:sp>
        <p:nvSpPr>
          <p:cNvPr id="93188" name="Rectangle 4"/>
          <p:cNvSpPr>
            <a:spLocks noGrp="1" noChangeArrowheads="1"/>
          </p:cNvSpPr>
          <p:nvPr>
            <p:ph type="ftr" sz="quarter" idx="2"/>
          </p:nvPr>
        </p:nvSpPr>
        <p:spPr bwMode="auto">
          <a:xfrm>
            <a:off x="0" y="9466263"/>
            <a:ext cx="2946400" cy="4699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hangingPunct="0">
              <a:defRPr sz="1200" b="1">
                <a:solidFill>
                  <a:srgbClr val="125C39"/>
                </a:solidFill>
                <a:latin typeface="Helvetica" pitchFamily="34" charset="0"/>
                <a:cs typeface="+mn-cs"/>
              </a:defRPr>
            </a:lvl1pPr>
          </a:lstStyle>
          <a:p>
            <a:pPr>
              <a:defRPr/>
            </a:pPr>
            <a:endParaRPr lang="en-GB" altLang="en-US"/>
          </a:p>
        </p:txBody>
      </p:sp>
      <p:sp>
        <p:nvSpPr>
          <p:cNvPr id="93189" name="Rectangle 5"/>
          <p:cNvSpPr>
            <a:spLocks noGrp="1" noChangeArrowheads="1"/>
          </p:cNvSpPr>
          <p:nvPr>
            <p:ph type="sldNum" sz="quarter" idx="3"/>
          </p:nvPr>
        </p:nvSpPr>
        <p:spPr bwMode="auto">
          <a:xfrm>
            <a:off x="3851275" y="9466263"/>
            <a:ext cx="2946400" cy="4699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b="1" smtClean="0">
                <a:solidFill>
                  <a:srgbClr val="125C39"/>
                </a:solidFill>
                <a:latin typeface="Helvetica" pitchFamily="34" charset="0"/>
              </a:defRPr>
            </a:lvl1pPr>
          </a:lstStyle>
          <a:p>
            <a:pPr>
              <a:defRPr/>
            </a:pPr>
            <a:fld id="{6224F729-E310-468B-94DE-02E978FE7A7A}" type="slidenum">
              <a:rPr lang="en-GB" altLang="en-US"/>
              <a:pPr>
                <a:defRPr/>
              </a:pPr>
              <a:t>‹#›</a:t>
            </a:fld>
            <a:endParaRPr lang="en-GB" altLang="en-US"/>
          </a:p>
        </p:txBody>
      </p:sp>
    </p:spTree>
    <p:extLst>
      <p:ext uri="{BB962C8B-B14F-4D97-AF65-F5344CB8AC3E}">
        <p14:creationId xmlns:p14="http://schemas.microsoft.com/office/powerpoint/2010/main" val="970270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69900"/>
          </a:xfrm>
          <a:prstGeom prst="rect">
            <a:avLst/>
          </a:prstGeom>
          <a:noFill/>
          <a:ln>
            <a:noFill/>
          </a:ln>
          <a:effectLst/>
        </p:spPr>
        <p:txBody>
          <a:bodyPr vert="horz" wrap="square" lIns="91440" tIns="45720" rIns="91440" bIns="45720" numCol="1" anchor="ctr" anchorCtr="0" compatLnSpc="1">
            <a:prstTxWarp prst="textNoShape">
              <a:avLst/>
            </a:prstTxWarp>
          </a:bodyPr>
          <a:lstStyle>
            <a:lvl1pPr eaLnBrk="0" hangingPunct="0">
              <a:defRPr sz="1200" b="1">
                <a:solidFill>
                  <a:srgbClr val="125C39"/>
                </a:solidFill>
                <a:latin typeface="Helvetica" pitchFamily="34" charset="0"/>
                <a:cs typeface="+mn-cs"/>
              </a:defRPr>
            </a:lvl1pPr>
          </a:lstStyle>
          <a:p>
            <a:pPr>
              <a:defRPr/>
            </a:pPr>
            <a:endParaRPr lang="en-GB" altLang="en-US"/>
          </a:p>
        </p:txBody>
      </p:sp>
      <p:sp>
        <p:nvSpPr>
          <p:cNvPr id="83971" name="Rectangle 3"/>
          <p:cNvSpPr>
            <a:spLocks noGrp="1" noChangeArrowheads="1"/>
          </p:cNvSpPr>
          <p:nvPr>
            <p:ph type="dt" idx="1"/>
          </p:nvPr>
        </p:nvSpPr>
        <p:spPr bwMode="auto">
          <a:xfrm>
            <a:off x="3851275" y="0"/>
            <a:ext cx="2946400" cy="469900"/>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r" eaLnBrk="0" hangingPunct="0">
              <a:defRPr sz="1200" b="1">
                <a:solidFill>
                  <a:srgbClr val="125C39"/>
                </a:solidFill>
                <a:latin typeface="Helvetica" pitchFamily="34" charset="0"/>
                <a:cs typeface="+mn-cs"/>
              </a:defRPr>
            </a:lvl1pPr>
          </a:lstStyle>
          <a:p>
            <a:pPr>
              <a:defRPr/>
            </a:pPr>
            <a:endParaRPr lang="en-GB" altLang="en-US"/>
          </a:p>
        </p:txBody>
      </p:sp>
      <p:sp>
        <p:nvSpPr>
          <p:cNvPr id="7172" name="Rectangle 4"/>
          <p:cNvSpPr>
            <a:spLocks noGrp="1" noRot="1" noChangeAspect="1" noChangeArrowheads="1" noTextEdit="1"/>
          </p:cNvSpPr>
          <p:nvPr>
            <p:ph type="sldImg" idx="2"/>
          </p:nvPr>
        </p:nvSpPr>
        <p:spPr bwMode="auto">
          <a:xfrm>
            <a:off x="947738" y="782638"/>
            <a:ext cx="4903787" cy="36782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Rectangle 5"/>
          <p:cNvSpPr>
            <a:spLocks noGrp="1" noChangeArrowheads="1"/>
          </p:cNvSpPr>
          <p:nvPr>
            <p:ph type="body" sz="quarter" idx="3"/>
          </p:nvPr>
        </p:nvSpPr>
        <p:spPr bwMode="auto">
          <a:xfrm>
            <a:off x="906463" y="4695825"/>
            <a:ext cx="4984750" cy="44577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83974" name="Rectangle 6"/>
          <p:cNvSpPr>
            <a:spLocks noGrp="1" noChangeArrowheads="1"/>
          </p:cNvSpPr>
          <p:nvPr>
            <p:ph type="ftr" sz="quarter" idx="4"/>
          </p:nvPr>
        </p:nvSpPr>
        <p:spPr bwMode="auto">
          <a:xfrm>
            <a:off x="0" y="9466263"/>
            <a:ext cx="2946400" cy="4699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hangingPunct="0">
              <a:defRPr sz="1200" b="1">
                <a:solidFill>
                  <a:srgbClr val="125C39"/>
                </a:solidFill>
                <a:latin typeface="Helvetica" pitchFamily="34" charset="0"/>
                <a:cs typeface="+mn-cs"/>
              </a:defRPr>
            </a:lvl1pPr>
          </a:lstStyle>
          <a:p>
            <a:pPr>
              <a:defRPr/>
            </a:pPr>
            <a:endParaRPr lang="en-GB" altLang="en-US"/>
          </a:p>
        </p:txBody>
      </p:sp>
      <p:sp>
        <p:nvSpPr>
          <p:cNvPr id="83975" name="Rectangle 7"/>
          <p:cNvSpPr>
            <a:spLocks noGrp="1" noChangeArrowheads="1"/>
          </p:cNvSpPr>
          <p:nvPr>
            <p:ph type="sldNum" sz="quarter" idx="5"/>
          </p:nvPr>
        </p:nvSpPr>
        <p:spPr bwMode="auto">
          <a:xfrm>
            <a:off x="3851275" y="9466263"/>
            <a:ext cx="2946400" cy="4699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b="1" smtClean="0">
                <a:solidFill>
                  <a:srgbClr val="125C39"/>
                </a:solidFill>
                <a:latin typeface="Helvetica" pitchFamily="34" charset="0"/>
              </a:defRPr>
            </a:lvl1pPr>
          </a:lstStyle>
          <a:p>
            <a:pPr>
              <a:defRPr/>
            </a:pPr>
            <a:fld id="{DA7F4921-17BD-458F-8409-BAC31B017BC7}" type="slidenum">
              <a:rPr lang="en-GB" altLang="en-US"/>
              <a:pPr>
                <a:defRPr/>
              </a:pPr>
              <a:t>‹#›</a:t>
            </a:fld>
            <a:endParaRPr lang="en-GB" altLang="en-US"/>
          </a:p>
        </p:txBody>
      </p:sp>
    </p:spTree>
    <p:extLst>
      <p:ext uri="{BB962C8B-B14F-4D97-AF65-F5344CB8AC3E}">
        <p14:creationId xmlns:p14="http://schemas.microsoft.com/office/powerpoint/2010/main" val="3202648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EEE4A5-F4AB-4F0E-8065-E13369F9AE01}" type="slidenum">
              <a:rPr lang="en-GB" altLang="en-US"/>
              <a:pPr>
                <a:defRPr/>
              </a:pPr>
              <a:t>‹#›</a:t>
            </a:fld>
            <a:endParaRPr lang="en-GB" altLang="en-US"/>
          </a:p>
        </p:txBody>
      </p:sp>
    </p:spTree>
    <p:extLst>
      <p:ext uri="{BB962C8B-B14F-4D97-AF65-F5344CB8AC3E}">
        <p14:creationId xmlns:p14="http://schemas.microsoft.com/office/powerpoint/2010/main" val="752923057"/>
      </p:ext>
    </p:extLst>
  </p:cSld>
  <p:clrMapOvr>
    <a:masterClrMapping/>
  </p:clrMapOvr>
  <p:transition spd="med">
    <p:random/>
    <p:sndAc>
      <p:stSnd>
        <p:snd r:embed="rId1" name="whoosh.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FAED79F3-501E-4D16-BC79-EC462BC2FAFE}" type="slidenum">
              <a:rPr lang="en-GB" altLang="en-US"/>
              <a:pPr>
                <a:defRPr/>
              </a:pPr>
              <a:t>‹#›</a:t>
            </a:fld>
            <a:endParaRPr lang="en-GB" altLang="en-US"/>
          </a:p>
        </p:txBody>
      </p:sp>
    </p:spTree>
    <p:extLst>
      <p:ext uri="{BB962C8B-B14F-4D97-AF65-F5344CB8AC3E}">
        <p14:creationId xmlns:p14="http://schemas.microsoft.com/office/powerpoint/2010/main" val="3540115318"/>
      </p:ext>
    </p:extLst>
  </p:cSld>
  <p:clrMapOvr>
    <a:masterClrMapping/>
  </p:clrMapOvr>
  <p:transition spd="med">
    <p:random/>
    <p:sndAc>
      <p:stSnd>
        <p:snd r:embed="rId1" name="whoosh.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DE80438D-E2A8-4D8F-9868-F4E4A177ABB7}" type="slidenum">
              <a:rPr lang="en-GB" altLang="en-US"/>
              <a:pPr>
                <a:defRPr/>
              </a:pPr>
              <a:t>‹#›</a:t>
            </a:fld>
            <a:endParaRPr lang="en-GB" altLang="en-US"/>
          </a:p>
        </p:txBody>
      </p:sp>
    </p:spTree>
    <p:extLst>
      <p:ext uri="{BB962C8B-B14F-4D97-AF65-F5344CB8AC3E}">
        <p14:creationId xmlns:p14="http://schemas.microsoft.com/office/powerpoint/2010/main" val="25032349"/>
      </p:ext>
    </p:extLst>
  </p:cSld>
  <p:clrMapOvr>
    <a:masterClrMapping/>
  </p:clrMapOvr>
  <p:transition spd="med">
    <p:random/>
    <p:sndAc>
      <p:stSnd>
        <p:snd r:embed="rId1" name="whoo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F9454D6D-3133-476A-97BE-9B82B2F632AB}" type="slidenum">
              <a:rPr lang="en-GB" altLang="en-US"/>
              <a:pPr>
                <a:defRPr/>
              </a:pPr>
              <a:t>‹#›</a:t>
            </a:fld>
            <a:endParaRPr lang="en-GB" altLang="en-US"/>
          </a:p>
        </p:txBody>
      </p:sp>
    </p:spTree>
    <p:extLst>
      <p:ext uri="{BB962C8B-B14F-4D97-AF65-F5344CB8AC3E}">
        <p14:creationId xmlns:p14="http://schemas.microsoft.com/office/powerpoint/2010/main" val="2262730274"/>
      </p:ext>
    </p:extLst>
  </p:cSld>
  <p:clrMapOvr>
    <a:masterClrMapping/>
  </p:clrMapOvr>
  <p:transition spd="med">
    <p:random/>
    <p:sndAc>
      <p:stSnd>
        <p:snd r:embed="rId1" name="whoo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BBCBB89A-581F-4421-9A3F-ABB1253FCE7E}" type="slidenum">
              <a:rPr lang="en-GB" altLang="en-US"/>
              <a:pPr>
                <a:defRPr/>
              </a:pPr>
              <a:t>‹#›</a:t>
            </a:fld>
            <a:endParaRPr lang="en-GB" altLang="en-US"/>
          </a:p>
        </p:txBody>
      </p:sp>
    </p:spTree>
    <p:extLst>
      <p:ext uri="{BB962C8B-B14F-4D97-AF65-F5344CB8AC3E}">
        <p14:creationId xmlns:p14="http://schemas.microsoft.com/office/powerpoint/2010/main" val="388886092"/>
      </p:ext>
    </p:extLst>
  </p:cSld>
  <p:clrMapOvr>
    <a:masterClrMapping/>
  </p:clrMapOvr>
  <p:transition spd="med">
    <p:random/>
    <p:sndAc>
      <p:stSnd>
        <p:snd r:embed="rId1" name="whoosh.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4E704DB1-642F-4EDA-AA46-9840CBF626AF}" type="slidenum">
              <a:rPr lang="en-GB" altLang="en-US"/>
              <a:pPr>
                <a:defRPr/>
              </a:pPr>
              <a:t>‹#›</a:t>
            </a:fld>
            <a:endParaRPr lang="en-GB" altLang="en-US"/>
          </a:p>
        </p:txBody>
      </p:sp>
    </p:spTree>
    <p:extLst>
      <p:ext uri="{BB962C8B-B14F-4D97-AF65-F5344CB8AC3E}">
        <p14:creationId xmlns:p14="http://schemas.microsoft.com/office/powerpoint/2010/main" val="2797093918"/>
      </p:ext>
    </p:extLst>
  </p:cSld>
  <p:clrMapOvr>
    <a:masterClrMapping/>
  </p:clrMapOvr>
  <p:transition spd="med">
    <p:random/>
    <p:sndAc>
      <p:stSnd>
        <p:snd r:embed="rId1" name="whoosh.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B5E7C62B-9F61-4F67-8F38-D254C7BECE6C}" type="slidenum">
              <a:rPr lang="en-GB" altLang="en-US"/>
              <a:pPr>
                <a:defRPr/>
              </a:pPr>
              <a:t>‹#›</a:t>
            </a:fld>
            <a:endParaRPr lang="en-GB" altLang="en-US"/>
          </a:p>
        </p:txBody>
      </p:sp>
    </p:spTree>
    <p:extLst>
      <p:ext uri="{BB962C8B-B14F-4D97-AF65-F5344CB8AC3E}">
        <p14:creationId xmlns:p14="http://schemas.microsoft.com/office/powerpoint/2010/main" val="3063496825"/>
      </p:ext>
    </p:extLst>
  </p:cSld>
  <p:clrMapOvr>
    <a:masterClrMapping/>
  </p:clrMapOvr>
  <p:transition spd="med">
    <p:random/>
    <p:sndAc>
      <p:stSnd>
        <p:snd r:embed="rId1" name="whoosh.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0F4FDAA9-E092-4B77-AE67-52ADC4B425B4}" type="slidenum">
              <a:rPr lang="en-GB" altLang="en-US"/>
              <a:pPr>
                <a:defRPr/>
              </a:pPr>
              <a:t>‹#›</a:t>
            </a:fld>
            <a:endParaRPr lang="en-GB" altLang="en-US"/>
          </a:p>
        </p:txBody>
      </p:sp>
    </p:spTree>
    <p:extLst>
      <p:ext uri="{BB962C8B-B14F-4D97-AF65-F5344CB8AC3E}">
        <p14:creationId xmlns:p14="http://schemas.microsoft.com/office/powerpoint/2010/main" val="4046340431"/>
      </p:ext>
    </p:extLst>
  </p:cSld>
  <p:clrMapOvr>
    <a:masterClrMapping/>
  </p:clrMapOvr>
  <p:transition spd="med">
    <p:random/>
    <p:sndAc>
      <p:stSnd>
        <p:snd r:embed="rId1" name="whoosh.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2B80D800-585D-43BB-9BAD-0E7FB5070AAF}" type="slidenum">
              <a:rPr lang="en-GB" altLang="en-US"/>
              <a:pPr>
                <a:defRPr/>
              </a:pPr>
              <a:t>‹#›</a:t>
            </a:fld>
            <a:endParaRPr lang="en-GB" altLang="en-US"/>
          </a:p>
        </p:txBody>
      </p:sp>
    </p:spTree>
    <p:extLst>
      <p:ext uri="{BB962C8B-B14F-4D97-AF65-F5344CB8AC3E}">
        <p14:creationId xmlns:p14="http://schemas.microsoft.com/office/powerpoint/2010/main" val="743269931"/>
      </p:ext>
    </p:extLst>
  </p:cSld>
  <p:clrMapOvr>
    <a:masterClrMapping/>
  </p:clrMapOvr>
  <p:transition spd="med">
    <p:random/>
    <p:sndAc>
      <p:stSnd>
        <p:snd r:embed="rId1" name="whoosh.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64602BDF-E965-4641-B6FE-E5C6946989D0}" type="slidenum">
              <a:rPr lang="en-GB" altLang="en-US"/>
              <a:pPr>
                <a:defRPr/>
              </a:pPr>
              <a:t>‹#›</a:t>
            </a:fld>
            <a:endParaRPr lang="en-GB" altLang="en-US"/>
          </a:p>
        </p:txBody>
      </p:sp>
    </p:spTree>
    <p:extLst>
      <p:ext uri="{BB962C8B-B14F-4D97-AF65-F5344CB8AC3E}">
        <p14:creationId xmlns:p14="http://schemas.microsoft.com/office/powerpoint/2010/main" val="4168555930"/>
      </p:ext>
    </p:extLst>
  </p:cSld>
  <p:clrMapOvr>
    <a:masterClrMapping/>
  </p:clrMapOvr>
  <p:transition spd="med">
    <p:random/>
    <p:sndAc>
      <p:stSnd>
        <p:snd r:embed="rId1" name="whoosh.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C567370-E735-4FAF-B30D-D2485F6C8AC1}" type="slidenum">
              <a:rPr lang="en-GB" altLang="en-US"/>
              <a:pPr>
                <a:defRPr/>
              </a:pPr>
              <a:t>‹#›</a:t>
            </a:fld>
            <a:endParaRPr lang="en-GB" altLang="en-US"/>
          </a:p>
        </p:txBody>
      </p:sp>
    </p:spTree>
    <p:extLst>
      <p:ext uri="{BB962C8B-B14F-4D97-AF65-F5344CB8AC3E}">
        <p14:creationId xmlns:p14="http://schemas.microsoft.com/office/powerpoint/2010/main" val="1517116874"/>
      </p:ext>
    </p:extLst>
  </p:cSld>
  <p:clrMapOvr>
    <a:masterClrMapping/>
  </p:clrMapOvr>
  <p:transition spd="med">
    <p:random/>
    <p:sndAc>
      <p:stSnd>
        <p:snd r:embed="rId1" name="whoosh.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30404"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mn-cs"/>
              </a:defRPr>
            </a:lvl1pPr>
          </a:lstStyle>
          <a:p>
            <a:pPr>
              <a:defRPr/>
            </a:pPr>
            <a:endParaRPr lang="en-GB" altLang="en-US"/>
          </a:p>
        </p:txBody>
      </p:sp>
      <p:sp>
        <p:nvSpPr>
          <p:cNvPr id="230405"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mn-cs"/>
              </a:defRPr>
            </a:lvl1pPr>
          </a:lstStyle>
          <a:p>
            <a:pPr>
              <a:defRPr/>
            </a:pPr>
            <a:endParaRPr lang="en-GB" altLang="en-US"/>
          </a:p>
        </p:txBody>
      </p:sp>
      <p:sp>
        <p:nvSpPr>
          <p:cNvPr id="230406"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E91C48D-AC23-4CE9-A87D-640F02C65B5D}" type="slidenum">
              <a:rPr lang="en-GB" altLang="en-US"/>
              <a:pPr>
                <a:defRPr/>
              </a:pPr>
              <a:t>‹#›</a:t>
            </a:fld>
            <a:endParaRPr lang="en-GB" altLang="en-US"/>
          </a:p>
        </p:txBody>
      </p:sp>
      <p:graphicFrame>
        <p:nvGraphicFramePr>
          <p:cNvPr id="1031" name="Object 7"/>
          <p:cNvGraphicFramePr>
            <a:graphicFrameLocks noChangeAspect="1"/>
          </p:cNvGraphicFramePr>
          <p:nvPr/>
        </p:nvGraphicFramePr>
        <p:xfrm>
          <a:off x="6019800" y="609600"/>
          <a:ext cx="2667000" cy="1185863"/>
        </p:xfrm>
        <a:graphic>
          <a:graphicData uri="http://schemas.openxmlformats.org/presentationml/2006/ole">
            <mc:AlternateContent xmlns:mc="http://schemas.openxmlformats.org/markup-compatibility/2006">
              <mc:Choice xmlns:v="urn:schemas-microsoft-com:vml" Requires="v">
                <p:oleObj name="Photo Editor Photo" r:id="rId14" imgW="5772956" imgH="2980952" progId="MSPhotoEd.3">
                  <p:embed/>
                </p:oleObj>
              </mc:Choice>
              <mc:Fallback>
                <p:oleObj name="Photo Editor Photo" r:id="rId14" imgW="5772956" imgH="2980952" progId="MSPhotoEd.3">
                  <p:embed/>
                  <p:pic>
                    <p:nvPicPr>
                      <p:cNvPr id="1031"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9800" y="609600"/>
                        <a:ext cx="2667000" cy="118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spd="med">
    <p:random/>
    <p:sndAc>
      <p:stSnd>
        <p:snd r:embed="rId13" name="whoosh.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lan.VoyzeyCoral.Miller@wokingham.gov.uk" TargetMode="External"/><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685800" y="2286000"/>
            <a:ext cx="7772400" cy="1143000"/>
          </a:xfrm>
        </p:spPr>
        <p:txBody>
          <a:bodyPr/>
          <a:lstStyle/>
          <a:p>
            <a:pPr eaLnBrk="1" hangingPunct="1"/>
            <a:r>
              <a:rPr lang="en-GB" altLang="en-US" dirty="0"/>
              <a:t>Bursars’ Briefing   </a:t>
            </a:r>
            <a:br>
              <a:rPr lang="en-GB" altLang="en-US" dirty="0"/>
            </a:br>
            <a:r>
              <a:rPr lang="en-GB" altLang="en-US" dirty="0"/>
              <a:t>29th November 2023</a:t>
            </a:r>
          </a:p>
        </p:txBody>
      </p:sp>
      <p:sp>
        <p:nvSpPr>
          <p:cNvPr id="2051" name="Rectangle 1027"/>
          <p:cNvSpPr>
            <a:spLocks noGrp="1" noChangeArrowheads="1"/>
          </p:cNvSpPr>
          <p:nvPr>
            <p:ph type="subTitle" idx="1"/>
          </p:nvPr>
        </p:nvSpPr>
        <p:spPr>
          <a:xfrm>
            <a:off x="179388" y="3933826"/>
            <a:ext cx="8763000" cy="1143000"/>
          </a:xfrm>
        </p:spPr>
        <p:txBody>
          <a:bodyPr/>
          <a:lstStyle/>
          <a:p>
            <a:pPr eaLnBrk="1" hangingPunct="1"/>
            <a:r>
              <a:rPr lang="en-GB" altLang="en-US" sz="2400" dirty="0"/>
              <a:t>Katherine Vernon – Schools Finance Manager</a:t>
            </a:r>
          </a:p>
          <a:p>
            <a:pPr eaLnBrk="1" hangingPunct="1"/>
            <a:r>
              <a:rPr lang="en-GB" altLang="en-US" sz="2400" dirty="0">
                <a:hlinkClick r:id="rId3"/>
              </a:rPr>
              <a:t>Katherine.Vernon@wokingham.gov.uk</a:t>
            </a:r>
            <a:endParaRPr lang="en-GB" altLang="en-US" sz="2400" dirty="0"/>
          </a:p>
          <a:p>
            <a:pPr algn="l" eaLnBrk="1" hangingPunct="1"/>
            <a:endParaRPr lang="en-GB" altLang="en-US" dirty="0"/>
          </a:p>
        </p:txBody>
      </p:sp>
    </p:spTree>
  </p:cSld>
  <p:clrMapOvr>
    <a:masterClrMapping/>
  </p:clrMapOvr>
  <p:transition spd="med">
    <p:random/>
    <p:sndAc>
      <p:stSnd>
        <p:snd r:embed="rId2" name="whoosh.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F0B04-DB00-4166-A5F5-C669B0269E52}"/>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A8A1398E-F47A-4BDB-AFA3-D847EBB39693}"/>
              </a:ext>
            </a:extLst>
          </p:cNvPr>
          <p:cNvSpPr>
            <a:spLocks noGrp="1"/>
          </p:cNvSpPr>
          <p:nvPr>
            <p:ph idx="1"/>
          </p:nvPr>
        </p:nvSpPr>
        <p:spPr/>
        <p:txBody>
          <a:bodyPr/>
          <a:lstStyle/>
          <a:p>
            <a:pPr marL="0" indent="0">
              <a:buNone/>
            </a:pPr>
            <a:endParaRPr lang="en-GB" sz="2400" dirty="0"/>
          </a:p>
          <a:p>
            <a:r>
              <a:rPr lang="en-GB" sz="2400" dirty="0"/>
              <a:t>We are expecting our final Schools Block allocation from the DfE on the 15</a:t>
            </a:r>
            <a:r>
              <a:rPr lang="en-GB" sz="2400" baseline="30000" dirty="0"/>
              <a:t>th</a:t>
            </a:r>
            <a:r>
              <a:rPr lang="en-GB" sz="2400" dirty="0"/>
              <a:t> December</a:t>
            </a:r>
          </a:p>
          <a:p>
            <a:r>
              <a:rPr lang="en-GB" sz="2400" dirty="0"/>
              <a:t>We will send indicative budgets to schools over the Christmas holidays for comments at the start of the Spring term so schools can see the impact of the changes to the funding formula for 2024/25 for their own school</a:t>
            </a:r>
          </a:p>
          <a:p>
            <a:r>
              <a:rPr lang="en-GB" sz="2400" dirty="0"/>
              <a:t>Final budget submitted to ESFA at the end of January</a:t>
            </a:r>
          </a:p>
          <a:p>
            <a:r>
              <a:rPr lang="en-GB" sz="2400" dirty="0"/>
              <a:t>Final budget allocations sent out to schools by the end of February 2024</a:t>
            </a:r>
          </a:p>
          <a:p>
            <a:pPr marL="0" indent="0">
              <a:buNone/>
            </a:pPr>
            <a:endParaRPr lang="en-GB" sz="1800" dirty="0"/>
          </a:p>
        </p:txBody>
      </p:sp>
    </p:spTree>
    <p:extLst>
      <p:ext uri="{BB962C8B-B14F-4D97-AF65-F5344CB8AC3E}">
        <p14:creationId xmlns:p14="http://schemas.microsoft.com/office/powerpoint/2010/main" val="571384051"/>
      </p:ext>
    </p:extLst>
  </p:cSld>
  <p:clrMapOvr>
    <a:masterClrMapping/>
  </p:clrMapOvr>
  <p:transition spd="med">
    <p:random/>
    <p:sndAc>
      <p:stSnd>
        <p:snd r:embed="rId2" name="whoosh.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87043-0B34-CFF0-54C2-C1ADF1A97227}"/>
              </a:ext>
            </a:extLst>
          </p:cNvPr>
          <p:cNvSpPr>
            <a:spLocks noGrp="1"/>
          </p:cNvSpPr>
          <p:nvPr>
            <p:ph type="title"/>
          </p:nvPr>
        </p:nvSpPr>
        <p:spPr/>
        <p:txBody>
          <a:bodyPr/>
          <a:lstStyle/>
          <a:p>
            <a:r>
              <a:rPr lang="en-GB" dirty="0"/>
              <a:t>Early Years Funding</a:t>
            </a:r>
          </a:p>
        </p:txBody>
      </p:sp>
      <p:sp>
        <p:nvSpPr>
          <p:cNvPr id="3" name="Content Placeholder 2">
            <a:extLst>
              <a:ext uri="{FF2B5EF4-FFF2-40B4-BE49-F238E27FC236}">
                <a16:creationId xmlns:a16="http://schemas.microsoft.com/office/drawing/2014/main" id="{20B08CD1-20FD-6D98-F6EE-91D9564B0823}"/>
              </a:ext>
            </a:extLst>
          </p:cNvPr>
          <p:cNvSpPr>
            <a:spLocks noGrp="1"/>
          </p:cNvSpPr>
          <p:nvPr>
            <p:ph idx="1"/>
          </p:nvPr>
        </p:nvSpPr>
        <p:spPr>
          <a:xfrm>
            <a:off x="457200" y="1916832"/>
            <a:ext cx="8229600" cy="4209331"/>
          </a:xfrm>
        </p:spPr>
        <p:txBody>
          <a:bodyPr/>
          <a:lstStyle/>
          <a:p>
            <a:r>
              <a:rPr lang="en-GB" sz="2400" dirty="0"/>
              <a:t>We are expecting information to be released from the DfE today about the extended free entitlement for 2 year olds from April 2023 and 9 months – 2 years from September 2023</a:t>
            </a:r>
          </a:p>
          <a:p>
            <a:r>
              <a:rPr lang="en-GB" sz="2400" dirty="0"/>
              <a:t>Provisional rates will be issued in December with the Schools Block allocation</a:t>
            </a:r>
          </a:p>
          <a:p>
            <a:r>
              <a:rPr lang="en-GB" sz="2400" dirty="0"/>
              <a:t>We will meet with the Early Years Task and Finish Group in Spring to model the hourly funding rates</a:t>
            </a:r>
          </a:p>
          <a:p>
            <a:r>
              <a:rPr lang="en-GB" sz="2400" dirty="0"/>
              <a:t>Final Early Years allocations have to be distributed by the end of March</a:t>
            </a:r>
          </a:p>
        </p:txBody>
      </p:sp>
    </p:spTree>
    <p:extLst>
      <p:ext uri="{BB962C8B-B14F-4D97-AF65-F5344CB8AC3E}">
        <p14:creationId xmlns:p14="http://schemas.microsoft.com/office/powerpoint/2010/main" val="1481986986"/>
      </p:ext>
    </p:extLst>
  </p:cSld>
  <p:clrMapOvr>
    <a:masterClrMapping/>
  </p:clrMapOvr>
  <p:transition spd="med">
    <p:random/>
    <p:sndAc>
      <p:stSnd>
        <p:snd r:embed="rId2" name="whoosh.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2121B-56C0-4E9D-BB8C-81432BD8201C}"/>
              </a:ext>
            </a:extLst>
          </p:cNvPr>
          <p:cNvSpPr>
            <a:spLocks noGrp="1"/>
          </p:cNvSpPr>
          <p:nvPr>
            <p:ph type="title"/>
          </p:nvPr>
        </p:nvSpPr>
        <p:spPr/>
        <p:txBody>
          <a:bodyPr/>
          <a:lstStyle/>
          <a:p>
            <a:r>
              <a:rPr lang="en-GB" dirty="0"/>
              <a:t>And finally</a:t>
            </a:r>
          </a:p>
        </p:txBody>
      </p:sp>
      <p:sp>
        <p:nvSpPr>
          <p:cNvPr id="3" name="Content Placeholder 2">
            <a:extLst>
              <a:ext uri="{FF2B5EF4-FFF2-40B4-BE49-F238E27FC236}">
                <a16:creationId xmlns:a16="http://schemas.microsoft.com/office/drawing/2014/main" id="{ED088CCE-C032-4993-A93E-08735603AD61}"/>
              </a:ext>
            </a:extLst>
          </p:cNvPr>
          <p:cNvSpPr>
            <a:spLocks noGrp="1"/>
          </p:cNvSpPr>
          <p:nvPr>
            <p:ph idx="1"/>
          </p:nvPr>
        </p:nvSpPr>
        <p:spPr/>
        <p:txBody>
          <a:bodyPr/>
          <a:lstStyle/>
          <a:p>
            <a:r>
              <a:rPr lang="en-GB" dirty="0"/>
              <a:t>Any questions?</a:t>
            </a:r>
          </a:p>
          <a:p>
            <a:pPr marL="0" indent="0">
              <a:buNone/>
            </a:pPr>
            <a:endParaRPr lang="en-GB" sz="2400" dirty="0"/>
          </a:p>
          <a:p>
            <a:r>
              <a:rPr lang="en-GB" dirty="0"/>
              <a:t>Thank you ! </a:t>
            </a:r>
          </a:p>
          <a:p>
            <a:endParaRPr lang="en-GB" dirty="0"/>
          </a:p>
          <a:p>
            <a:pPr marL="0" indent="0">
              <a:buNone/>
            </a:pPr>
            <a:endParaRPr lang="en-GB" dirty="0"/>
          </a:p>
        </p:txBody>
      </p:sp>
    </p:spTree>
    <p:extLst>
      <p:ext uri="{BB962C8B-B14F-4D97-AF65-F5344CB8AC3E}">
        <p14:creationId xmlns:p14="http://schemas.microsoft.com/office/powerpoint/2010/main" val="2074352287"/>
      </p:ext>
    </p:extLst>
  </p:cSld>
  <p:clrMapOvr>
    <a:masterClrMapping/>
  </p:clrMapOvr>
  <p:transition spd="med">
    <p:random/>
    <p:sndAc>
      <p:stSnd>
        <p:snd r:embed="rId2" name="whoosh.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wrap="square" anchor="ctr">
            <a:normAutofit/>
          </a:bodyPr>
          <a:lstStyle/>
          <a:p>
            <a:r>
              <a:rPr lang="en-GB" sz="4100" dirty="0"/>
              <a:t>Analysis of Schools Block Income</a:t>
            </a:r>
          </a:p>
        </p:txBody>
      </p:sp>
      <p:sp>
        <p:nvSpPr>
          <p:cNvPr id="3" name="Content Placeholder 2"/>
          <p:cNvSpPr>
            <a:spLocks noGrp="1"/>
          </p:cNvSpPr>
          <p:nvPr>
            <p:ph sz="quarter" idx="4"/>
          </p:nvPr>
        </p:nvSpPr>
        <p:spPr>
          <a:xfrm>
            <a:off x="683569" y="2174875"/>
            <a:ext cx="8003232" cy="3951288"/>
          </a:xfrm>
        </p:spPr>
        <p:txBody>
          <a:bodyPr wrap="square" anchor="t">
            <a:normAutofit/>
          </a:bodyPr>
          <a:lstStyle/>
          <a:p>
            <a:pPr>
              <a:lnSpc>
                <a:spcPct val="90000"/>
              </a:lnSpc>
            </a:pPr>
            <a:r>
              <a:rPr lang="en-GB" dirty="0"/>
              <a:t>2020/21	£110.5m	</a:t>
            </a:r>
            <a:r>
              <a:rPr lang="en-GB" sz="2000" dirty="0"/>
              <a:t>(includes £1.2m growth income)</a:t>
            </a:r>
          </a:p>
          <a:p>
            <a:pPr>
              <a:lnSpc>
                <a:spcPct val="90000"/>
              </a:lnSpc>
            </a:pPr>
            <a:endParaRPr lang="en-GB" sz="2000" dirty="0"/>
          </a:p>
          <a:p>
            <a:pPr>
              <a:lnSpc>
                <a:spcPct val="90000"/>
              </a:lnSpc>
            </a:pPr>
            <a:r>
              <a:rPr lang="en-GB" dirty="0"/>
              <a:t>2021/22	£123.1m	</a:t>
            </a:r>
            <a:r>
              <a:rPr lang="en-GB" sz="2000" dirty="0"/>
              <a:t>(includes £1.6m growth income)</a:t>
            </a:r>
          </a:p>
          <a:p>
            <a:pPr>
              <a:lnSpc>
                <a:spcPct val="90000"/>
              </a:lnSpc>
            </a:pPr>
            <a:endParaRPr lang="en-GB" sz="2000" dirty="0"/>
          </a:p>
          <a:p>
            <a:pPr>
              <a:lnSpc>
                <a:spcPct val="90000"/>
              </a:lnSpc>
            </a:pPr>
            <a:r>
              <a:rPr lang="en-GB" dirty="0"/>
              <a:t>2022/23	£129.8m	</a:t>
            </a:r>
            <a:r>
              <a:rPr lang="en-GB" sz="2000" dirty="0"/>
              <a:t>(includes £1.7m growth income)</a:t>
            </a:r>
          </a:p>
          <a:p>
            <a:pPr>
              <a:lnSpc>
                <a:spcPct val="90000"/>
              </a:lnSpc>
            </a:pPr>
            <a:endParaRPr lang="en-GB" sz="2000" dirty="0"/>
          </a:p>
          <a:p>
            <a:pPr>
              <a:lnSpc>
                <a:spcPct val="90000"/>
              </a:lnSpc>
            </a:pPr>
            <a:r>
              <a:rPr lang="en-GB" dirty="0"/>
              <a:t>2023/24	£143.3m</a:t>
            </a:r>
            <a:r>
              <a:rPr lang="en-GB" sz="2000" dirty="0"/>
              <a:t>	(includes £1.6m growth income and 				£4.5m MSAG)</a:t>
            </a:r>
          </a:p>
          <a:p>
            <a:pPr>
              <a:lnSpc>
                <a:spcPct val="90000"/>
              </a:lnSpc>
            </a:pPr>
            <a:r>
              <a:rPr lang="en-GB" dirty="0"/>
              <a:t>2022/23	£146.8m	</a:t>
            </a:r>
            <a:r>
              <a:rPr lang="en-GB" sz="2000" dirty="0"/>
              <a:t>(Estimated)</a:t>
            </a:r>
          </a:p>
          <a:p>
            <a:pPr>
              <a:lnSpc>
                <a:spcPct val="90000"/>
              </a:lnSpc>
            </a:pPr>
            <a:endParaRPr lang="en-GB" dirty="0"/>
          </a:p>
        </p:txBody>
      </p:sp>
    </p:spTree>
    <p:extLst>
      <p:ext uri="{BB962C8B-B14F-4D97-AF65-F5344CB8AC3E}">
        <p14:creationId xmlns:p14="http://schemas.microsoft.com/office/powerpoint/2010/main" val="3238139340"/>
      </p:ext>
    </p:extLst>
  </p:cSld>
  <p:clrMapOvr>
    <a:masterClrMapping/>
  </p:clrMapOvr>
  <p:transition spd="med">
    <p:random/>
    <p:sndAc>
      <p:stSnd>
        <p:snd r:embed="rId2" name="whoosh.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Schools Funding Update 2024/25</a:t>
            </a:r>
          </a:p>
        </p:txBody>
      </p:sp>
      <p:sp>
        <p:nvSpPr>
          <p:cNvPr id="3" name="Content Placeholder 2"/>
          <p:cNvSpPr>
            <a:spLocks noGrp="1"/>
          </p:cNvSpPr>
          <p:nvPr>
            <p:ph idx="1"/>
          </p:nvPr>
        </p:nvSpPr>
        <p:spPr>
          <a:xfrm>
            <a:off x="457200" y="1844824"/>
            <a:ext cx="8229600" cy="4608512"/>
          </a:xfrm>
        </p:spPr>
        <p:txBody>
          <a:bodyPr/>
          <a:lstStyle/>
          <a:p>
            <a:r>
              <a:rPr lang="en-GB" sz="2000" dirty="0"/>
              <a:t>Minimum Per Pupil levels (MPPL) have increased again:</a:t>
            </a:r>
          </a:p>
          <a:p>
            <a:endParaRPr lang="en-GB" sz="2000" dirty="0"/>
          </a:p>
          <a:p>
            <a:endParaRPr lang="en-GB" sz="2000" dirty="0"/>
          </a:p>
          <a:p>
            <a:endParaRPr lang="en-GB" sz="2000" dirty="0"/>
          </a:p>
          <a:p>
            <a:endParaRPr lang="en-GB" sz="2000" dirty="0"/>
          </a:p>
          <a:p>
            <a:r>
              <a:rPr lang="en-GB" sz="2000" dirty="0"/>
              <a:t>This is factor ensures that every school gets at least this amount per pupil and is calculated as taking the total allocation before MFG, less the business rates and dividing by your number on roll.</a:t>
            </a:r>
          </a:p>
          <a:p>
            <a:r>
              <a:rPr lang="en-GB" sz="2000" dirty="0"/>
              <a:t>Minimum Funding Guarantee (MFG) can be set between 0% and +0.5% per pupil. The MFG factor ensures that you gain at least the agreed percentage per pupil compared to the previous year and is calculated as the pupil led factors of the formula divided by the number on roll. </a:t>
            </a:r>
          </a:p>
          <a:p>
            <a:pPr marL="0" indent="0">
              <a:buNone/>
            </a:pPr>
            <a:endParaRPr lang="en-GB" sz="1800" dirty="0"/>
          </a:p>
          <a:p>
            <a:endParaRPr lang="en-GB" sz="2000" dirty="0"/>
          </a:p>
          <a:p>
            <a:endParaRPr lang="en-GB" sz="2000" dirty="0"/>
          </a:p>
          <a:p>
            <a:endParaRPr lang="en-GB" sz="2000" dirty="0"/>
          </a:p>
        </p:txBody>
      </p:sp>
      <p:graphicFrame>
        <p:nvGraphicFramePr>
          <p:cNvPr id="6" name="Table 5">
            <a:extLst>
              <a:ext uri="{FF2B5EF4-FFF2-40B4-BE49-F238E27FC236}">
                <a16:creationId xmlns:a16="http://schemas.microsoft.com/office/drawing/2014/main" id="{BA31353E-17FC-4CC2-90B0-A395D070D052}"/>
              </a:ext>
            </a:extLst>
          </p:cNvPr>
          <p:cNvGraphicFramePr>
            <a:graphicFrameLocks noGrp="1"/>
          </p:cNvGraphicFramePr>
          <p:nvPr>
            <p:extLst>
              <p:ext uri="{D42A27DB-BD31-4B8C-83A1-F6EECF244321}">
                <p14:modId xmlns:p14="http://schemas.microsoft.com/office/powerpoint/2010/main" val="773515733"/>
              </p:ext>
            </p:extLst>
          </p:nvPr>
        </p:nvGraphicFramePr>
        <p:xfrm>
          <a:off x="3009881" y="2408274"/>
          <a:ext cx="3124238" cy="1020726"/>
        </p:xfrm>
        <a:graphic>
          <a:graphicData uri="http://schemas.openxmlformats.org/drawingml/2006/table">
            <a:tbl>
              <a:tblPr firstRow="1" firstCol="1" bandRow="1">
                <a:tableStyleId>{5C22544A-7EE6-4342-B048-85BDC9FD1C3A}</a:tableStyleId>
              </a:tblPr>
              <a:tblGrid>
                <a:gridCol w="824037">
                  <a:extLst>
                    <a:ext uri="{9D8B030D-6E8A-4147-A177-3AD203B41FA5}">
                      <a16:colId xmlns:a16="http://schemas.microsoft.com/office/drawing/2014/main" val="2586439327"/>
                    </a:ext>
                  </a:extLst>
                </a:gridCol>
                <a:gridCol w="738082">
                  <a:extLst>
                    <a:ext uri="{9D8B030D-6E8A-4147-A177-3AD203B41FA5}">
                      <a16:colId xmlns:a16="http://schemas.microsoft.com/office/drawing/2014/main" val="1238970769"/>
                    </a:ext>
                  </a:extLst>
                </a:gridCol>
                <a:gridCol w="720080">
                  <a:extLst>
                    <a:ext uri="{9D8B030D-6E8A-4147-A177-3AD203B41FA5}">
                      <a16:colId xmlns:a16="http://schemas.microsoft.com/office/drawing/2014/main" val="3844656303"/>
                    </a:ext>
                  </a:extLst>
                </a:gridCol>
                <a:gridCol w="842039">
                  <a:extLst>
                    <a:ext uri="{9D8B030D-6E8A-4147-A177-3AD203B41FA5}">
                      <a16:colId xmlns:a16="http://schemas.microsoft.com/office/drawing/2014/main" val="292432322"/>
                    </a:ext>
                  </a:extLst>
                </a:gridCol>
              </a:tblGrid>
              <a:tr h="449226">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100" dirty="0">
                          <a:effectLst/>
                        </a:rPr>
                        <a:t>2023/24 MPPL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100" dirty="0">
                          <a:effectLst/>
                        </a:rPr>
                        <a:t>2024/25 MPPL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INCREASE</a:t>
                      </a:r>
                    </a:p>
                  </a:txBody>
                  <a:tcPr marL="68580" marR="68580" marT="0" marB="0" anchor="b"/>
                </a:tc>
                <a:extLst>
                  <a:ext uri="{0D108BD9-81ED-4DB2-BD59-A6C34878D82A}">
                    <a16:rowId xmlns:a16="http://schemas.microsoft.com/office/drawing/2014/main" val="3454394643"/>
                  </a:ext>
                </a:extLst>
              </a:tr>
              <a:tr h="190500">
                <a:tc>
                  <a:txBody>
                    <a:bodyPr/>
                    <a:lstStyle/>
                    <a:p>
                      <a:pPr algn="ctr">
                        <a:lnSpc>
                          <a:spcPct val="107000"/>
                        </a:lnSpc>
                        <a:spcAft>
                          <a:spcPts val="800"/>
                        </a:spcAft>
                      </a:pPr>
                      <a:r>
                        <a:rPr lang="en-GB" sz="1100">
                          <a:effectLst/>
                        </a:rPr>
                        <a:t>Primary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100" dirty="0">
                          <a:effectLst/>
                        </a:rPr>
                        <a:t>£4,405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100" dirty="0">
                          <a:effectLst/>
                        </a:rPr>
                        <a:t>£4,610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100" dirty="0">
                          <a:effectLst/>
                        </a:rPr>
                        <a:t>4.7%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043387034"/>
                  </a:ext>
                </a:extLst>
              </a:tr>
              <a:tr h="190500">
                <a:tc>
                  <a:txBody>
                    <a:bodyPr/>
                    <a:lstStyle/>
                    <a:p>
                      <a:pPr algn="ctr">
                        <a:lnSpc>
                          <a:spcPct val="107000"/>
                        </a:lnSpc>
                        <a:spcAft>
                          <a:spcPts val="800"/>
                        </a:spcAft>
                      </a:pPr>
                      <a:r>
                        <a:rPr lang="en-GB" sz="1100">
                          <a:effectLst/>
                        </a:rPr>
                        <a:t>KS3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100" dirty="0">
                          <a:effectLst/>
                        </a:rPr>
                        <a:t>£5,503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100" dirty="0">
                          <a:effectLst/>
                        </a:rPr>
                        <a:t>£5,771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4.9%</a:t>
                      </a:r>
                    </a:p>
                  </a:txBody>
                  <a:tcPr marL="68580" marR="68580" marT="0" marB="0" anchor="b"/>
                </a:tc>
                <a:extLst>
                  <a:ext uri="{0D108BD9-81ED-4DB2-BD59-A6C34878D82A}">
                    <a16:rowId xmlns:a16="http://schemas.microsoft.com/office/drawing/2014/main" val="3745795789"/>
                  </a:ext>
                </a:extLst>
              </a:tr>
              <a:tr h="190500">
                <a:tc>
                  <a:txBody>
                    <a:bodyPr/>
                    <a:lstStyle/>
                    <a:p>
                      <a:pPr algn="ctr">
                        <a:lnSpc>
                          <a:spcPct val="107000"/>
                        </a:lnSpc>
                        <a:spcAft>
                          <a:spcPts val="800"/>
                        </a:spcAft>
                      </a:pPr>
                      <a:r>
                        <a:rPr lang="en-GB" sz="1100">
                          <a:effectLst/>
                        </a:rPr>
                        <a:t>KS4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100" dirty="0">
                          <a:effectLst/>
                        </a:rPr>
                        <a:t>£6,033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100" dirty="0">
                          <a:effectLst/>
                        </a:rPr>
                        <a:t>£6,331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4.9%</a:t>
                      </a:r>
                    </a:p>
                  </a:txBody>
                  <a:tcPr marL="68580" marR="68580" marT="0" marB="0" anchor="b"/>
                </a:tc>
                <a:extLst>
                  <a:ext uri="{0D108BD9-81ED-4DB2-BD59-A6C34878D82A}">
                    <a16:rowId xmlns:a16="http://schemas.microsoft.com/office/drawing/2014/main" val="2163871617"/>
                  </a:ext>
                </a:extLst>
              </a:tr>
            </a:tbl>
          </a:graphicData>
        </a:graphic>
      </p:graphicFrame>
    </p:spTree>
    <p:extLst>
      <p:ext uri="{BB962C8B-B14F-4D97-AF65-F5344CB8AC3E}">
        <p14:creationId xmlns:p14="http://schemas.microsoft.com/office/powerpoint/2010/main" val="2551299161"/>
      </p:ext>
    </p:extLst>
  </p:cSld>
  <p:clrMapOvr>
    <a:masterClrMapping/>
  </p:clrMapOvr>
  <p:transition spd="med">
    <p:random/>
    <p:sndAc>
      <p:stSnd>
        <p:snd r:embed="rId2" name="whoosh.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Schools Funding Update 2024/25</a:t>
            </a:r>
          </a:p>
        </p:txBody>
      </p:sp>
      <p:sp>
        <p:nvSpPr>
          <p:cNvPr id="3" name="Content Placeholder 2"/>
          <p:cNvSpPr>
            <a:spLocks noGrp="1"/>
          </p:cNvSpPr>
          <p:nvPr>
            <p:ph idx="1"/>
          </p:nvPr>
        </p:nvSpPr>
        <p:spPr>
          <a:xfrm>
            <a:off x="457200" y="2060848"/>
            <a:ext cx="8229600" cy="4248472"/>
          </a:xfrm>
        </p:spPr>
        <p:txBody>
          <a:bodyPr/>
          <a:lstStyle/>
          <a:p>
            <a:r>
              <a:rPr lang="en-GB" sz="2400" dirty="0"/>
              <a:t>Moving closer to the direct NFF. ESFA have said direct NFF should be implemented by 2026/27.</a:t>
            </a:r>
          </a:p>
          <a:p>
            <a:r>
              <a:rPr lang="en-GB" sz="2400" dirty="0"/>
              <a:t>LAs must move all factor values within 10% of the direct NFF factor values.</a:t>
            </a:r>
          </a:p>
          <a:p>
            <a:r>
              <a:rPr lang="en-GB" sz="2400" dirty="0"/>
              <a:t>The Mainstream School Additional Grant received this year will be in the baseline for 2024/25, like the Supplementary Grant this year and the Teachers Pay and Pension Grant the year before</a:t>
            </a:r>
            <a:r>
              <a:rPr lang="en-GB" sz="2000" dirty="0"/>
              <a:t>. </a:t>
            </a:r>
          </a:p>
          <a:p>
            <a:pPr marL="0" indent="0">
              <a:buNone/>
            </a:pPr>
            <a:endParaRPr lang="en-GB" sz="2000" dirty="0"/>
          </a:p>
        </p:txBody>
      </p:sp>
    </p:spTree>
    <p:extLst>
      <p:ext uri="{BB962C8B-B14F-4D97-AF65-F5344CB8AC3E}">
        <p14:creationId xmlns:p14="http://schemas.microsoft.com/office/powerpoint/2010/main" val="2909866822"/>
      </p:ext>
    </p:extLst>
  </p:cSld>
  <p:clrMapOvr>
    <a:masterClrMapping/>
  </p:clrMapOvr>
  <p:transition spd="med">
    <p:random/>
    <p:sndAc>
      <p:stSnd>
        <p:snd r:embed="rId2" name="whoosh.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and Finish Group 2024/25</a:t>
            </a:r>
          </a:p>
        </p:txBody>
      </p:sp>
      <p:sp>
        <p:nvSpPr>
          <p:cNvPr id="3" name="Content Placeholder 2"/>
          <p:cNvSpPr>
            <a:spLocks noGrp="1"/>
          </p:cNvSpPr>
          <p:nvPr>
            <p:ph idx="1"/>
          </p:nvPr>
        </p:nvSpPr>
        <p:spPr>
          <a:xfrm>
            <a:off x="457200" y="1844824"/>
            <a:ext cx="8229600" cy="4281339"/>
          </a:xfrm>
        </p:spPr>
        <p:txBody>
          <a:bodyPr/>
          <a:lstStyle/>
          <a:p>
            <a:r>
              <a:rPr lang="en-GB" sz="1800" dirty="0"/>
              <a:t>The Task and Finish Group have met to consider the principles for determining the 2024/25 school budget allocations. The group is made up of SBMs and Headteachers most of which are members of Schools Forum.</a:t>
            </a:r>
          </a:p>
          <a:p>
            <a:r>
              <a:rPr lang="en-GB" sz="1800" dirty="0"/>
              <a:t>Consultation has already been sent out and closed. Thank you for all those schools that responded. We had 53% response rate.</a:t>
            </a:r>
          </a:p>
          <a:p>
            <a:endParaRPr lang="en-GB" sz="1800" dirty="0"/>
          </a:p>
          <a:p>
            <a:r>
              <a:rPr lang="en-GB" sz="1800" dirty="0"/>
              <a:t>Areas of consideration were:-</a:t>
            </a:r>
          </a:p>
          <a:p>
            <a:pPr marL="0" indent="0">
              <a:buNone/>
            </a:pPr>
            <a:endParaRPr lang="en-GB" sz="1800" dirty="0"/>
          </a:p>
          <a:p>
            <a:pPr>
              <a:buFont typeface="Courier New" panose="02070309020205020404" pitchFamily="49" charset="0"/>
              <a:buChar char="o"/>
            </a:pPr>
            <a:r>
              <a:rPr lang="en-GB" sz="1800" i="1" dirty="0"/>
              <a:t>Principles of the Schools Block funding formula</a:t>
            </a:r>
          </a:p>
          <a:p>
            <a:pPr>
              <a:buFont typeface="Courier New" panose="02070309020205020404" pitchFamily="49" charset="0"/>
              <a:buChar char="o"/>
            </a:pPr>
            <a:r>
              <a:rPr lang="en-GB" sz="1800" i="1" dirty="0"/>
              <a:t>Disapplication request for our all-through school</a:t>
            </a:r>
          </a:p>
          <a:p>
            <a:pPr>
              <a:buFont typeface="Courier New" panose="02070309020205020404" pitchFamily="49" charset="0"/>
              <a:buChar char="o"/>
            </a:pPr>
            <a:r>
              <a:rPr lang="en-GB" sz="1800" i="1" dirty="0"/>
              <a:t>Transfer of 1% of Schools Block funding to the High Needs Block</a:t>
            </a:r>
          </a:p>
        </p:txBody>
      </p:sp>
    </p:spTree>
    <p:extLst>
      <p:ext uri="{BB962C8B-B14F-4D97-AF65-F5344CB8AC3E}">
        <p14:creationId xmlns:p14="http://schemas.microsoft.com/office/powerpoint/2010/main" val="2558190469"/>
      </p:ext>
    </p:extLst>
  </p:cSld>
  <p:clrMapOvr>
    <a:masterClrMapping/>
  </p:clrMapOvr>
  <p:transition spd="med">
    <p:random/>
    <p:sndAc>
      <p:stSnd>
        <p:snd r:embed="rId2" name="whoosh.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E878A-9C9F-47A2-833D-C6409B4F0FA3}"/>
              </a:ext>
            </a:extLst>
          </p:cNvPr>
          <p:cNvSpPr>
            <a:spLocks noGrp="1"/>
          </p:cNvSpPr>
          <p:nvPr>
            <p:ph type="title"/>
          </p:nvPr>
        </p:nvSpPr>
        <p:spPr/>
        <p:txBody>
          <a:bodyPr/>
          <a:lstStyle/>
          <a:p>
            <a:r>
              <a:rPr lang="en-GB" dirty="0"/>
              <a:t>Consultation – Section 1</a:t>
            </a:r>
          </a:p>
        </p:txBody>
      </p:sp>
      <p:sp>
        <p:nvSpPr>
          <p:cNvPr id="3" name="Content Placeholder 2">
            <a:extLst>
              <a:ext uri="{FF2B5EF4-FFF2-40B4-BE49-F238E27FC236}">
                <a16:creationId xmlns:a16="http://schemas.microsoft.com/office/drawing/2014/main" id="{C727D7C8-F076-4191-B83C-57188E1AE8BA}"/>
              </a:ext>
            </a:extLst>
          </p:cNvPr>
          <p:cNvSpPr>
            <a:spLocks noGrp="1"/>
          </p:cNvSpPr>
          <p:nvPr>
            <p:ph idx="1"/>
          </p:nvPr>
        </p:nvSpPr>
        <p:spPr>
          <a:xfrm>
            <a:off x="457200" y="1988840"/>
            <a:ext cx="8229600" cy="4137323"/>
          </a:xfrm>
        </p:spPr>
        <p:txBody>
          <a:bodyPr/>
          <a:lstStyle/>
          <a:p>
            <a:r>
              <a:rPr lang="en-GB" sz="2000" dirty="0"/>
              <a:t>Principles of formula</a:t>
            </a:r>
          </a:p>
          <a:p>
            <a:r>
              <a:rPr lang="en-GB" sz="2000" dirty="0"/>
              <a:t>MFG – can be between +0% and 0.5%. Task and Finish Group proposed the maximum +0.5% to ensure schools have the maximum protection. Agreed by schools 92%</a:t>
            </a:r>
          </a:p>
          <a:p>
            <a:r>
              <a:rPr lang="en-GB" sz="2000" dirty="0"/>
              <a:t>Modelled using minimum NFF values, maximum NFF values and the actual NFF values. Using the minimum NFF rates allows more flexibility around the Growth Fund for new and growing schools and expansion classes. Agreed by schools 89%</a:t>
            </a:r>
          </a:p>
          <a:p>
            <a:r>
              <a:rPr lang="en-GB" sz="2000" dirty="0"/>
              <a:t>Should the LA look into setting up a Falling Rolls fund? 84% agreed</a:t>
            </a:r>
          </a:p>
          <a:p>
            <a:r>
              <a:rPr lang="en-GB" sz="2000" dirty="0"/>
              <a:t>If yes, do you agreed that the fund for Falling Rolls should be distributed at a rate per vacant place? 81% agreed</a:t>
            </a:r>
          </a:p>
        </p:txBody>
      </p:sp>
    </p:spTree>
    <p:extLst>
      <p:ext uri="{BB962C8B-B14F-4D97-AF65-F5344CB8AC3E}">
        <p14:creationId xmlns:p14="http://schemas.microsoft.com/office/powerpoint/2010/main" val="3819404730"/>
      </p:ext>
    </p:extLst>
  </p:cSld>
  <p:clrMapOvr>
    <a:masterClrMapping/>
  </p:clrMapOvr>
  <p:transition spd="med">
    <p:random/>
    <p:sndAc>
      <p:stSnd>
        <p:snd r:embed="rId2" name="whoosh.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E728F-C57D-483D-B104-7A50B9C6F732}"/>
              </a:ext>
            </a:extLst>
          </p:cNvPr>
          <p:cNvSpPr>
            <a:spLocks noGrp="1"/>
          </p:cNvSpPr>
          <p:nvPr>
            <p:ph type="title"/>
          </p:nvPr>
        </p:nvSpPr>
        <p:spPr/>
        <p:txBody>
          <a:bodyPr/>
          <a:lstStyle/>
          <a:p>
            <a:r>
              <a:rPr lang="en-GB" dirty="0"/>
              <a:t>Consultation – Section 2</a:t>
            </a:r>
          </a:p>
        </p:txBody>
      </p:sp>
      <p:sp>
        <p:nvSpPr>
          <p:cNvPr id="3" name="Content Placeholder 2">
            <a:extLst>
              <a:ext uri="{FF2B5EF4-FFF2-40B4-BE49-F238E27FC236}">
                <a16:creationId xmlns:a16="http://schemas.microsoft.com/office/drawing/2014/main" id="{C2521588-16D5-4226-994F-4B55D9134F10}"/>
              </a:ext>
            </a:extLst>
          </p:cNvPr>
          <p:cNvSpPr>
            <a:spLocks noGrp="1"/>
          </p:cNvSpPr>
          <p:nvPr>
            <p:ph idx="1"/>
          </p:nvPr>
        </p:nvSpPr>
        <p:spPr>
          <a:xfrm>
            <a:off x="457200" y="1916832"/>
            <a:ext cx="8229600" cy="4209331"/>
          </a:xfrm>
        </p:spPr>
        <p:txBody>
          <a:bodyPr/>
          <a:lstStyle/>
          <a:p>
            <a:r>
              <a:rPr lang="en-GB" sz="2000" dirty="0"/>
              <a:t>Minimum per pupil level for all-through school</a:t>
            </a:r>
          </a:p>
          <a:p>
            <a:r>
              <a:rPr lang="en-GB" sz="2000" dirty="0"/>
              <a:t>As explained in the document the MPPL doesn’t work for our all through school as they have less pupils per year in their primary classes compared to secondary classes, so they are protected at a lower amount than if they were two separate schools. </a:t>
            </a:r>
          </a:p>
          <a:p>
            <a:r>
              <a:rPr lang="en-GB" sz="2000" dirty="0"/>
              <a:t>Agreed by schools 89%</a:t>
            </a:r>
          </a:p>
          <a:p>
            <a:r>
              <a:rPr lang="en-GB" sz="2000" dirty="0"/>
              <a:t>Disapplication sent to ESFA which has just been approved</a:t>
            </a:r>
          </a:p>
        </p:txBody>
      </p:sp>
    </p:spTree>
    <p:extLst>
      <p:ext uri="{BB962C8B-B14F-4D97-AF65-F5344CB8AC3E}">
        <p14:creationId xmlns:p14="http://schemas.microsoft.com/office/powerpoint/2010/main" val="2663604921"/>
      </p:ext>
    </p:extLst>
  </p:cSld>
  <p:clrMapOvr>
    <a:masterClrMapping/>
  </p:clrMapOvr>
  <p:transition spd="med">
    <p:random/>
    <p:sndAc>
      <p:stSnd>
        <p:snd r:embed="rId2" name="whoosh.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7882D-6704-4876-84CD-2ABF6A59B1C7}"/>
              </a:ext>
            </a:extLst>
          </p:cNvPr>
          <p:cNvSpPr>
            <a:spLocks noGrp="1"/>
          </p:cNvSpPr>
          <p:nvPr>
            <p:ph type="title"/>
          </p:nvPr>
        </p:nvSpPr>
        <p:spPr/>
        <p:txBody>
          <a:bodyPr/>
          <a:lstStyle/>
          <a:p>
            <a:r>
              <a:rPr lang="en-GB" dirty="0"/>
              <a:t>Consultation – Section 3</a:t>
            </a:r>
          </a:p>
        </p:txBody>
      </p:sp>
      <p:sp>
        <p:nvSpPr>
          <p:cNvPr id="3" name="Content Placeholder 2">
            <a:extLst>
              <a:ext uri="{FF2B5EF4-FFF2-40B4-BE49-F238E27FC236}">
                <a16:creationId xmlns:a16="http://schemas.microsoft.com/office/drawing/2014/main" id="{016D1805-AE17-4712-B2C8-12778DB7D82F}"/>
              </a:ext>
            </a:extLst>
          </p:cNvPr>
          <p:cNvSpPr>
            <a:spLocks noGrp="1"/>
          </p:cNvSpPr>
          <p:nvPr>
            <p:ph idx="1"/>
          </p:nvPr>
        </p:nvSpPr>
        <p:spPr>
          <a:xfrm>
            <a:off x="457200" y="1916832"/>
            <a:ext cx="8229600" cy="4392488"/>
          </a:xfrm>
        </p:spPr>
        <p:txBody>
          <a:bodyPr/>
          <a:lstStyle/>
          <a:p>
            <a:r>
              <a:rPr lang="en-GB" sz="2000" dirty="0"/>
              <a:t>Transfer to High Needs Block</a:t>
            </a:r>
          </a:p>
          <a:p>
            <a:r>
              <a:rPr lang="en-GB" sz="2000" dirty="0"/>
              <a:t>Wokingham are part of the DfE’s Safety Valve Programme which are offered to LAs with the highest deficits. We have submitted a transformation plan detailing investment costs which will provide assurance to the DfE as to how Wokingham will meet the desired outcomes for young people with SEND whilst achieving a balanced budget within 6 years. This means we can receive £20m from the DfE over the life of the programme if agreed targets are met</a:t>
            </a:r>
          </a:p>
          <a:p>
            <a:r>
              <a:rPr lang="en-GB" sz="2000" dirty="0"/>
              <a:t>Number of EHCPs and complexity of needs continue to increase in Wokingham. We are forecasting a cumulative deficit of £12.176m in the HNB at the end of 2023-24.</a:t>
            </a:r>
          </a:p>
          <a:p>
            <a:r>
              <a:rPr lang="en-GB" sz="2000" dirty="0"/>
              <a:t>We had included an assumption of a 1% transfer from the Schools Block to the High Needs Block each year</a:t>
            </a:r>
          </a:p>
        </p:txBody>
      </p:sp>
    </p:spTree>
    <p:extLst>
      <p:ext uri="{BB962C8B-B14F-4D97-AF65-F5344CB8AC3E}">
        <p14:creationId xmlns:p14="http://schemas.microsoft.com/office/powerpoint/2010/main" val="27794378"/>
      </p:ext>
    </p:extLst>
  </p:cSld>
  <p:clrMapOvr>
    <a:masterClrMapping/>
  </p:clrMapOvr>
  <p:transition spd="med">
    <p:random/>
    <p:sndAc>
      <p:stSnd>
        <p:snd r:embed="rId2" name="whoosh.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B530-D2DA-C75B-6FC6-83388E09B1CB}"/>
              </a:ext>
            </a:extLst>
          </p:cNvPr>
          <p:cNvSpPr>
            <a:spLocks noGrp="1"/>
          </p:cNvSpPr>
          <p:nvPr>
            <p:ph type="title"/>
          </p:nvPr>
        </p:nvSpPr>
        <p:spPr/>
        <p:txBody>
          <a:bodyPr/>
          <a:lstStyle/>
          <a:p>
            <a:r>
              <a:rPr lang="en-GB" dirty="0"/>
              <a:t>Consultation – Section 3 continued</a:t>
            </a:r>
          </a:p>
        </p:txBody>
      </p:sp>
      <p:sp>
        <p:nvSpPr>
          <p:cNvPr id="3" name="Content Placeholder 2">
            <a:extLst>
              <a:ext uri="{FF2B5EF4-FFF2-40B4-BE49-F238E27FC236}">
                <a16:creationId xmlns:a16="http://schemas.microsoft.com/office/drawing/2014/main" id="{81B8C1D3-E8C8-E97B-C58B-B519318ACE69}"/>
              </a:ext>
            </a:extLst>
          </p:cNvPr>
          <p:cNvSpPr>
            <a:spLocks noGrp="1"/>
          </p:cNvSpPr>
          <p:nvPr>
            <p:ph idx="1"/>
          </p:nvPr>
        </p:nvSpPr>
        <p:spPr>
          <a:xfrm>
            <a:off x="457200" y="1844824"/>
            <a:ext cx="8229600" cy="4608512"/>
          </a:xfrm>
        </p:spPr>
        <p:txBody>
          <a:bodyPr/>
          <a:lstStyle/>
          <a:p>
            <a:r>
              <a:rPr lang="en-GB" sz="2000" dirty="0"/>
              <a:t>1% transfer to HNB was consulted on with schools originally. 68% of schools did not agree with this, main reason was pressure on schools’ budgets</a:t>
            </a:r>
          </a:p>
          <a:p>
            <a:r>
              <a:rPr lang="en-GB" sz="2000" dirty="0"/>
              <a:t>Schools Forum asked us to model a 0.5% transfer instead, and that the model for allocating this funding be adjusted to reduce the impact on primary schools and to shift more of the financial impact onto secondary schools</a:t>
            </a:r>
          </a:p>
          <a:p>
            <a:r>
              <a:rPr lang="en-GB" sz="2000" dirty="0"/>
              <a:t>After many meetings with schools, over 90% of schools were in favour of a 0.5% transfer</a:t>
            </a:r>
          </a:p>
        </p:txBody>
      </p:sp>
    </p:spTree>
    <p:extLst>
      <p:ext uri="{BB962C8B-B14F-4D97-AF65-F5344CB8AC3E}">
        <p14:creationId xmlns:p14="http://schemas.microsoft.com/office/powerpoint/2010/main" val="348292223"/>
      </p:ext>
    </p:extLst>
  </p:cSld>
  <p:clrMapOvr>
    <a:masterClrMapping/>
  </p:clrMapOvr>
  <p:transition spd="med">
    <p:random/>
    <p:sndAc>
      <p:stSnd>
        <p:snd r:embed="rId2" name="whoosh.wav"/>
      </p:stSnd>
    </p:sndAc>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24576</TotalTime>
  <Words>988</Words>
  <Application>Microsoft Office PowerPoint</Application>
  <PresentationFormat>On-screen Show (4:3)</PresentationFormat>
  <Paragraphs>85</Paragraphs>
  <Slides>12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Calibri</vt:lpstr>
      <vt:lpstr>Courier New</vt:lpstr>
      <vt:lpstr>Helvetica</vt:lpstr>
      <vt:lpstr>Times New Roman</vt:lpstr>
      <vt:lpstr>Default Design</vt:lpstr>
      <vt:lpstr>Photo Editor Photo</vt:lpstr>
      <vt:lpstr>Bursars’ Briefing    29th November 2023</vt:lpstr>
      <vt:lpstr>Analysis of Schools Block Income</vt:lpstr>
      <vt:lpstr>Schools Funding Update 2024/25</vt:lpstr>
      <vt:lpstr>Schools Funding Update 2024/25</vt:lpstr>
      <vt:lpstr>Task and Finish Group 2024/25</vt:lpstr>
      <vt:lpstr>Consultation – Section 1</vt:lpstr>
      <vt:lpstr>Consultation – Section 2</vt:lpstr>
      <vt:lpstr>Consultation – Section 3</vt:lpstr>
      <vt:lpstr>Consultation – Section 3 continued</vt:lpstr>
      <vt:lpstr>Next Steps</vt:lpstr>
      <vt:lpstr>Early Years Funding</vt:lpstr>
      <vt:lpstr>And finally</vt:lpstr>
    </vt:vector>
  </TitlesOfParts>
  <Company>WDC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Julie Dennis</dc:creator>
  <cp:lastModifiedBy>Katherine Vernon</cp:lastModifiedBy>
  <cp:revision>414</cp:revision>
  <cp:lastPrinted>2019-09-23T16:19:12Z</cp:lastPrinted>
  <dcterms:created xsi:type="dcterms:W3CDTF">2002-03-11T12:12:49Z</dcterms:created>
  <dcterms:modified xsi:type="dcterms:W3CDTF">2023-11-29T09:21:45Z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17f5eab-0951-45e7-baa9-357beec0b77b_Enabled">
    <vt:lpwstr>true</vt:lpwstr>
  </property>
  <property fmtid="{D5CDD505-2E9C-101B-9397-08002B2CF9AE}" pid="3" name="MSIP_Label_d17f5eab-0951-45e7-baa9-357beec0b77b_SetDate">
    <vt:lpwstr>2021-11-03T17:00:07Z</vt:lpwstr>
  </property>
  <property fmtid="{D5CDD505-2E9C-101B-9397-08002B2CF9AE}" pid="4" name="MSIP_Label_d17f5eab-0951-45e7-baa9-357beec0b77b_Method">
    <vt:lpwstr>Privileged</vt:lpwstr>
  </property>
  <property fmtid="{D5CDD505-2E9C-101B-9397-08002B2CF9AE}" pid="5" name="MSIP_Label_d17f5eab-0951-45e7-baa9-357beec0b77b_Name">
    <vt:lpwstr>Document</vt:lpwstr>
  </property>
  <property fmtid="{D5CDD505-2E9C-101B-9397-08002B2CF9AE}" pid="6" name="MSIP_Label_d17f5eab-0951-45e7-baa9-357beec0b77b_SiteId">
    <vt:lpwstr>996ee15c-0b3e-4a6f-8e65-120a9a51821a</vt:lpwstr>
  </property>
  <property fmtid="{D5CDD505-2E9C-101B-9397-08002B2CF9AE}" pid="7" name="MSIP_Label_d17f5eab-0951-45e7-baa9-357beec0b77b_ActionId">
    <vt:lpwstr>59aa8841-a2b1-491d-a319-3d4e8c624235</vt:lpwstr>
  </property>
  <property fmtid="{D5CDD505-2E9C-101B-9397-08002B2CF9AE}" pid="8" name="MSIP_Label_d17f5eab-0951-45e7-baa9-357beec0b77b_ContentBits">
    <vt:lpwstr>0</vt:lpwstr>
  </property>
</Properties>
</file>