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D85B3-F6D5-4AF2-B373-DF2C1EE0035D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926BD-FA79-4137-B84E-E70A2805BC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5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C2A42-D640-4851-BF7D-CE81FB9AE74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33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C2A42-D640-4851-BF7D-CE81FB9AE7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642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C172-FFF2-DF04-BA17-E4F1F29EB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5EC77-52DB-3BD5-1C6B-FE9E55420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3A9B1-956B-7E13-D6E5-33FBE225E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26E9D-F9CC-90C5-E615-5B96A89AB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3FB10-0569-2377-9070-829A8640D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47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05397-B2EC-FE66-3BD9-48427E012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FD7C4-D903-134B-0D7C-4C4609731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1F688-2F0F-BC45-FECF-3581F719E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95941-54D9-6959-E7B7-ADC7CA583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5A989-68A3-403D-DB95-29ED1FB7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20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87FA7-EC06-B6B4-FAEF-969C6C713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A844A-EABE-F47A-90FA-B76FE5EC0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E15F1-D1E1-0D1C-1E6F-3523C1BF1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F6F9-E55E-DFEB-5F9F-21582F97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94571-093A-CAA5-4167-383B4B37E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8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B2792-C75D-B78F-9D46-BA42A95E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74B2-B8E1-2F13-489C-4C52A4E59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C3BCC-E940-6A51-2B38-914C5737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EA9BD-966D-9F93-A9CC-F051A5D69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8D296-BC2B-A3E7-555B-961AC7D4E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93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EE847-42B8-A084-413F-B5BC1CD3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327A7-FE92-380C-FC07-50919DEFF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B56D3-B36A-B7AD-5471-A9F8CCE9A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67B26-7308-9F8F-28BE-E8D3A0350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69B15-DD75-980E-4B24-A435A721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4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FD8AD-BD6B-1661-16FF-A9B22FD45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98C86-6D18-074E-6EE8-4A7AE73A1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094377-6B0E-E601-6752-3113FDF98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A7BC4-F6F1-38DD-6969-FEAC70138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9B504-08C8-EE96-B4B3-3120BE3D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8825E-84B6-773E-90D0-570AE954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796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6FF4-3FC4-1557-EB49-2C4BEAEA0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0DE8C-929B-E02D-9BA8-29B3C7015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D4410-C697-DEF5-7EBE-ABE505EAC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BDEB7-B211-FC74-158D-25EC689E7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AE472-6DA9-3C94-D250-A4602D91B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E2C66-C4F1-DE66-16E5-D99C27D2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9A31D-ED16-8BEC-B90F-0CBFA5372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5CD62-C7DC-B6F1-7768-FA697D651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83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6DDC-913A-EEB5-36EE-435BD95F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76DC69-DCE6-2332-23CF-C8468588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05A30-C0AC-5E5A-F26F-3A677C222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B6BB1-DF5F-8E80-E942-5C221A7C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7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C22B60-7A0F-0589-582A-33A277F2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3F76C6-B9C3-7DC5-F5D0-7DF0931E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9B63E1-6F51-1DA9-1BF3-566F147C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23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24A2-C64B-762E-EE8D-D9B579395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BEC7B-F97C-8AAF-B3B2-4CCED167E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251FB-5D13-E94C-C13C-17CC2EC00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447CF-6424-B09A-4F4E-3DE74F3A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088D9-148F-74A1-6692-236E858B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89139-1E1D-C4F3-9EE0-854E0A37C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61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816B1-4DF7-D1A0-EAA2-551998CA4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CC754A-889C-B124-2651-D3B5DF6EC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31DD3-667E-AEC5-5270-335AC8D74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6FBC3A-4A10-5ED0-CFFF-68DA0050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3DBEA-FDB9-F26E-4619-8DF47D9A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7F21F-B434-0CF2-C428-A563BD55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1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2C881-9137-D676-F8E1-49DF53DB7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0072C2-125F-D065-511E-151317234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E66EA-2B19-6877-6928-51810FDCD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F17C-30E5-474C-9EA1-301B06358181}" type="datetimeFigureOut">
              <a:rPr lang="en-GB" smtClean="0"/>
              <a:t>14/02/2024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B259-0262-A344-3647-C631E6B4E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A72DD-F60A-CE90-376C-F89AF4DB0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0D83-D494-42EB-8DAB-661247FA420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7EE8C2-3702-F192-AD8E-585551D37FA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88328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Private: Information that contains a small amount of sensitive data which is essential to communicate with an individual but doesn’t require to be sent via secure methods.</a:t>
            </a:r>
          </a:p>
        </p:txBody>
      </p:sp>
    </p:spTree>
    <p:extLst>
      <p:ext uri="{BB962C8B-B14F-4D97-AF65-F5344CB8AC3E}">
        <p14:creationId xmlns:p14="http://schemas.microsoft.com/office/powerpoint/2010/main" val="34039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5F460-021D-682E-4B4B-ED81BFEF4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50" y="142578"/>
            <a:ext cx="12172950" cy="744147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Franklin Gothic Book" panose="020B0503020102020204" pitchFamily="34" charset="0"/>
              </a:rPr>
              <a:t>ASSET LEASING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3D3CD2C-9693-63FF-EC0B-414386F7E289}"/>
              </a:ext>
            </a:extLst>
          </p:cNvPr>
          <p:cNvSpPr txBox="1">
            <a:spLocks/>
          </p:cNvSpPr>
          <p:nvPr/>
        </p:nvSpPr>
        <p:spPr>
          <a:xfrm>
            <a:off x="-38100" y="1124941"/>
            <a:ext cx="12192000" cy="3908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000" kern="0" dirty="0">
                <a:solidFill>
                  <a:srgbClr val="1F497D"/>
                </a:solidFill>
                <a:latin typeface="Franklin Gothic Book" panose="020B0503020102020204" pitchFamily="34" charset="0"/>
                <a:cs typeface="Times New Roman" panose="02020603050405020304" pitchFamily="18" charset="0"/>
              </a:rPr>
              <a:t>WHAT IS ASSET LEASING?</a:t>
            </a:r>
            <a:endParaRPr lang="en-US" sz="2000" dirty="0">
              <a:solidFill>
                <a:schemeClr val="tx1"/>
              </a:solidFill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2665DF7-9EE1-A289-0B05-3061B1778F25}"/>
              </a:ext>
            </a:extLst>
          </p:cNvPr>
          <p:cNvSpPr txBox="1">
            <a:spLocks/>
          </p:cNvSpPr>
          <p:nvPr/>
        </p:nvSpPr>
        <p:spPr>
          <a:xfrm>
            <a:off x="6470759" y="1602120"/>
            <a:ext cx="4966857" cy="17076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The current D</a:t>
            </a:r>
            <a:r>
              <a:rPr lang="en-GB" sz="1600" dirty="0" err="1">
                <a:latin typeface="Franklin Gothic Book" panose="020B0503020102020204" pitchFamily="34" charset="0"/>
                <a:cs typeface="Times New Roman" panose="02020603050405020304" pitchFamily="18" charset="0"/>
              </a:rPr>
              <a:t>ofE</a:t>
            </a:r>
            <a:r>
              <a:rPr lang="en-GB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 guidelines are:  Maintained schools and academies are generally free to take out operating leases,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Finance leases require approval from the Secretary of State. 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566773D0-98B9-1F96-7D78-F64EAD4CDE58}"/>
              </a:ext>
            </a:extLst>
          </p:cNvPr>
          <p:cNvSpPr/>
          <p:nvPr/>
        </p:nvSpPr>
        <p:spPr>
          <a:xfrm>
            <a:off x="400272" y="1601333"/>
            <a:ext cx="5563206" cy="4112175"/>
          </a:xfrm>
          <a:prstGeom prst="wedgeRoundRectCallout">
            <a:avLst>
              <a:gd name="adj1" fmla="val 58845"/>
              <a:gd name="adj2" fmla="val -1620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Leases could include:</a:t>
            </a:r>
          </a:p>
          <a:p>
            <a:endParaRPr lang="en-GB" sz="11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endParaRPr lang="en-GB" sz="11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IT equipment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Telephony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Catering equipment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Furniture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Bathroom/sanitary equipment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Gym equipment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Grounds keeping equipment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Minibuses / other vehicles for school use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Temporary classrooms and equivalent structures</a:t>
            </a:r>
          </a:p>
          <a:p>
            <a:pPr algn="ctr"/>
            <a:endParaRPr lang="en-GB" sz="1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AD915-4852-2F57-1D74-516F71E8E590}"/>
              </a:ext>
            </a:extLst>
          </p:cNvPr>
          <p:cNvSpPr txBox="1">
            <a:spLocks/>
          </p:cNvSpPr>
          <p:nvPr/>
        </p:nvSpPr>
        <p:spPr>
          <a:xfrm>
            <a:off x="6470759" y="3396065"/>
            <a:ext cx="4966857" cy="74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To ensure we are following this directive all leases should be submitted to WBC for review.</a:t>
            </a:r>
          </a:p>
        </p:txBody>
      </p:sp>
    </p:spTree>
    <p:extLst>
      <p:ext uri="{BB962C8B-B14F-4D97-AF65-F5344CB8AC3E}">
        <p14:creationId xmlns:p14="http://schemas.microsoft.com/office/powerpoint/2010/main" val="259613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A9314EA-4670-9F45-CA2A-AD35B8FCA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273"/>
            <a:ext cx="12192000" cy="744147"/>
          </a:xfrm>
        </p:spPr>
        <p:txBody>
          <a:bodyPr>
            <a:normAutofit/>
          </a:bodyPr>
          <a:lstStyle/>
          <a:p>
            <a:pPr algn="ctr"/>
            <a:r>
              <a:rPr lang="en-GB" sz="3600" dirty="0">
                <a:latin typeface="Franklin Gothic Book" panose="020B0503020102020204" pitchFamily="34" charset="0"/>
              </a:rPr>
              <a:t>ASSET LEASING </a:t>
            </a:r>
            <a:r>
              <a:rPr lang="en-GB" sz="2000" dirty="0">
                <a:latin typeface="Franklin Gothic Book" panose="020B0503020102020204" pitchFamily="34" charset="0"/>
              </a:rPr>
              <a:t>continued…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B512E24-FDD1-486D-4D5D-9344931DD550}"/>
              </a:ext>
            </a:extLst>
          </p:cNvPr>
          <p:cNvSpPr txBox="1">
            <a:spLocks/>
          </p:cNvSpPr>
          <p:nvPr/>
        </p:nvSpPr>
        <p:spPr>
          <a:xfrm>
            <a:off x="0" y="1101486"/>
            <a:ext cx="12192000" cy="451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000" kern="0" dirty="0">
                <a:solidFill>
                  <a:srgbClr val="1F497D"/>
                </a:solidFill>
                <a:latin typeface="Franklin Gothic Book" panose="020B05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SCHOOL RESPONSIBILITIES continued…</a:t>
            </a:r>
            <a:endParaRPr lang="en-GB" sz="2000" dirty="0">
              <a:latin typeface="Franklin Gothic Book" panose="020B0503020102020204" pitchFamily="34" charset="0"/>
              <a:ea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A12ED79-065C-33B9-25EF-0C624EBEB7D3}"/>
              </a:ext>
            </a:extLst>
          </p:cNvPr>
          <p:cNvSpPr txBox="1">
            <a:spLocks/>
          </p:cNvSpPr>
          <p:nvPr/>
        </p:nvSpPr>
        <p:spPr>
          <a:xfrm>
            <a:off x="380680" y="4170534"/>
            <a:ext cx="11094720" cy="5889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You should be requesting a signed copy of your lease agreement back from the lessor (with start dates and an accurate payment schedule.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GB" sz="16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C70A6D08-0F9E-9B90-404A-CD82DDE3DF8D}"/>
              </a:ext>
            </a:extLst>
          </p:cNvPr>
          <p:cNvSpPr/>
          <p:nvPr/>
        </p:nvSpPr>
        <p:spPr>
          <a:xfrm>
            <a:off x="380680" y="6063610"/>
            <a:ext cx="11322481" cy="451019"/>
          </a:xfrm>
          <a:prstGeom prst="wedgeRoundRectCallout">
            <a:avLst>
              <a:gd name="adj1" fmla="val -3790"/>
              <a:gd name="adj2" fmla="val -168872"/>
              <a:gd name="adj3" fmla="val 16667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FF0000"/>
              </a:solidFill>
              <a:latin typeface="Franklin Gothic Book" panose="020B0503020102020204" pitchFamily="34" charset="0"/>
              <a:ea typeface="Franklin Gothic Book" panose="020B05030201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800" dirty="0">
                <a:solidFill>
                  <a:srgbClr val="FF0000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Times New Roman" panose="02020603050405020304" pitchFamily="18" charset="0"/>
              </a:rPr>
              <a:t>Your assistance is appreciated and we ask you to ensure this has been completed and returned prior 1</a:t>
            </a:r>
            <a:r>
              <a:rPr lang="en-GB" sz="1800" baseline="30000" dirty="0">
                <a:solidFill>
                  <a:srgbClr val="FF0000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Times New Roman" panose="02020603050405020304" pitchFamily="18" charset="0"/>
              </a:rPr>
              <a:t>st</a:t>
            </a:r>
            <a:r>
              <a:rPr lang="en-GB" sz="1800" dirty="0">
                <a:solidFill>
                  <a:srgbClr val="FF0000"/>
                </a:solidFill>
                <a:latin typeface="Franklin Gothic Book" panose="020B0503020102020204" pitchFamily="34" charset="0"/>
                <a:ea typeface="Franklin Gothic Book" panose="020B0503020102020204" pitchFamily="34" charset="0"/>
                <a:cs typeface="Times New Roman" panose="02020603050405020304" pitchFamily="18" charset="0"/>
              </a:rPr>
              <a:t> April.</a:t>
            </a:r>
          </a:p>
          <a:p>
            <a:pPr algn="ctr"/>
            <a:endParaRPr lang="en-GB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B8BF107F-23AA-5063-5390-8E44AB718857}"/>
              </a:ext>
            </a:extLst>
          </p:cNvPr>
          <p:cNvSpPr txBox="1">
            <a:spLocks/>
          </p:cNvSpPr>
          <p:nvPr/>
        </p:nvSpPr>
        <p:spPr>
          <a:xfrm>
            <a:off x="380680" y="4856451"/>
            <a:ext cx="11094720" cy="5889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Franklin Gothic Book" panose="020B0503020102020204" pitchFamily="34" charset="0"/>
                <a:cs typeface="Times New Roman" panose="02020603050405020304" pitchFamily="18" charset="0"/>
              </a:rPr>
              <a:t>Prior to year end (Feb/March) Wokingham Borough Council will be submitting a spreadsheet to all schools requesting confirmation the information is accurate.</a:t>
            </a:r>
            <a:endParaRPr lang="en-GB" sz="1600" dirty="0">
              <a:latin typeface="Franklin Gothic Book" panose="020B05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2E857296-2102-2549-666A-A8258FCC58CF}"/>
              </a:ext>
            </a:extLst>
          </p:cNvPr>
          <p:cNvSpPr txBox="1">
            <a:spLocks/>
          </p:cNvSpPr>
          <p:nvPr/>
        </p:nvSpPr>
        <p:spPr>
          <a:xfrm>
            <a:off x="380682" y="1707092"/>
            <a:ext cx="10731089" cy="3677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228600" indent="-228600" algn="just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1600">
                <a:latin typeface="Franklin Gothic Book" panose="020B0503020102020204" pitchFamily="34" charset="0"/>
                <a:cs typeface="Times New Roman" panose="02020603050405020304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dirty="0"/>
              <a:t>All potential lease agreements should be submitted to WBC </a:t>
            </a:r>
            <a:r>
              <a:rPr lang="en-GB" u="sng" dirty="0">
                <a:solidFill>
                  <a:srgbClr val="FF0000"/>
                </a:solidFill>
              </a:rPr>
              <a:t>BEFORE</a:t>
            </a:r>
            <a:r>
              <a:rPr lang="en-GB" dirty="0"/>
              <a:t> they are agreed and signed.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E38E021-3B94-77F1-2BC5-1E92809FCF11}"/>
              </a:ext>
            </a:extLst>
          </p:cNvPr>
          <p:cNvSpPr txBox="1">
            <a:spLocks/>
          </p:cNvSpPr>
          <p:nvPr/>
        </p:nvSpPr>
        <p:spPr>
          <a:xfrm>
            <a:off x="380680" y="2174780"/>
            <a:ext cx="10731089" cy="5475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228600" indent="-228600" algn="just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1600">
                <a:latin typeface="Franklin Gothic Book" panose="020B0503020102020204" pitchFamily="34" charset="0"/>
                <a:cs typeface="Times New Roman" panose="02020603050405020304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dirty="0"/>
              <a:t>When sending the lease for approval, please confirm the cost price of the item in the lease.</a:t>
            </a:r>
          </a:p>
          <a:p>
            <a:endParaRPr lang="en-GB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765A4F9C-3EA1-EFCA-ECB1-D01C71D7BCB9}"/>
              </a:ext>
            </a:extLst>
          </p:cNvPr>
          <p:cNvSpPr txBox="1">
            <a:spLocks/>
          </p:cNvSpPr>
          <p:nvPr/>
        </p:nvSpPr>
        <p:spPr>
          <a:xfrm>
            <a:off x="380681" y="2662178"/>
            <a:ext cx="5920728" cy="4946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228600" indent="-228600" algn="just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Font typeface="Wingdings" panose="05000000000000000000" pitchFamily="2" charset="2"/>
              <a:buChar char="Ø"/>
              <a:defRPr sz="1600">
                <a:latin typeface="Franklin Gothic Book" panose="020B0503020102020204" pitchFamily="34" charset="0"/>
                <a:cs typeface="Times New Roman" panose="02020603050405020304" pitchFamily="18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GB" dirty="0"/>
              <a:t>You should submit your request and copy lease agreements to: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300A0D9F-BC71-AE7C-30CF-2847A4718313}"/>
              </a:ext>
            </a:extLst>
          </p:cNvPr>
          <p:cNvSpPr/>
          <p:nvPr/>
        </p:nvSpPr>
        <p:spPr>
          <a:xfrm>
            <a:off x="4317036" y="3247839"/>
            <a:ext cx="4533921" cy="560218"/>
          </a:xfrm>
          <a:prstGeom prst="wedgeRoundRectCallout">
            <a:avLst>
              <a:gd name="adj1" fmla="val -66130"/>
              <a:gd name="adj2" fmla="val -6243"/>
              <a:gd name="adj3" fmla="val 16667"/>
            </a:avLst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50000"/>
              </a:lnSpc>
              <a:spcBef>
                <a:spcPts val="1200"/>
              </a:spcBef>
            </a:pPr>
            <a:r>
              <a:rPr lang="en-GB" u="sng" dirty="0">
                <a:solidFill>
                  <a:srgbClr val="4472C4"/>
                </a:solidFill>
                <a:latin typeface="Franklin Gothic Book" panose="020B05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schoolsfinancehelpdesk@wokingham.gov.uk</a:t>
            </a:r>
            <a:endParaRPr lang="en-GB" dirty="0">
              <a:latin typeface="Franklin Gothic Book" panose="020B05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phic 1" descr="Email with solid fill">
            <a:extLst>
              <a:ext uri="{FF2B5EF4-FFF2-40B4-BE49-F238E27FC236}">
                <a16:creationId xmlns:a16="http://schemas.microsoft.com/office/drawing/2014/main" id="{C340EA00-29D2-D278-3BA0-094761B61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09064" y="3107719"/>
            <a:ext cx="700337" cy="70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59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Widescreen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Franklin Gothic Book</vt:lpstr>
      <vt:lpstr>Wingdings</vt:lpstr>
      <vt:lpstr>Office Theme</vt:lpstr>
      <vt:lpstr>ASSET LEASING</vt:lpstr>
      <vt:lpstr>ASSET LEASING continued…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ASSET LEASING</dc:title>
  <dc:creator>Victoria Sarson</dc:creator>
  <cp:lastModifiedBy>Victoria Sarson</cp:lastModifiedBy>
  <cp:revision>1</cp:revision>
  <dcterms:created xsi:type="dcterms:W3CDTF">2024-02-14T17:12:27Z</dcterms:created>
  <dcterms:modified xsi:type="dcterms:W3CDTF">2024-02-14T17:34:30Z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28a9a6-133a-4796-ad7d-6b90f7583680_Enabled">
    <vt:lpwstr>true</vt:lpwstr>
  </property>
  <property fmtid="{D5CDD505-2E9C-101B-9397-08002B2CF9AE}" pid="3" name="MSIP_Label_2b28a9a6-133a-4796-ad7d-6b90f7583680_SetDate">
    <vt:lpwstr>2024-02-14T17:34:25Z</vt:lpwstr>
  </property>
  <property fmtid="{D5CDD505-2E9C-101B-9397-08002B2CF9AE}" pid="4" name="MSIP_Label_2b28a9a6-133a-4796-ad7d-6b90f7583680_Method">
    <vt:lpwstr>Standard</vt:lpwstr>
  </property>
  <property fmtid="{D5CDD505-2E9C-101B-9397-08002B2CF9AE}" pid="5" name="MSIP_Label_2b28a9a6-133a-4796-ad7d-6b90f7583680_Name">
    <vt:lpwstr>Private</vt:lpwstr>
  </property>
  <property fmtid="{D5CDD505-2E9C-101B-9397-08002B2CF9AE}" pid="6" name="MSIP_Label_2b28a9a6-133a-4796-ad7d-6b90f7583680_SiteId">
    <vt:lpwstr>996ee15c-0b3e-4a6f-8e65-120a9a51821a</vt:lpwstr>
  </property>
  <property fmtid="{D5CDD505-2E9C-101B-9397-08002B2CF9AE}" pid="7" name="MSIP_Label_2b28a9a6-133a-4796-ad7d-6b90f7583680_ActionId">
    <vt:lpwstr>41e4dd67-921f-44cc-b9e1-6b9ac4b5d75e</vt:lpwstr>
  </property>
  <property fmtid="{D5CDD505-2E9C-101B-9397-08002B2CF9AE}" pid="8" name="MSIP_Label_2b28a9a6-133a-4796-ad7d-6b90f758368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Private: Information that contains a small amount of sensitive data which is essential to communicate with an individual but doesn’t require to be sent via secure methods.</vt:lpwstr>
  </property>
</Properties>
</file>