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5" r:id="rId4"/>
    <p:sldId id="267" r:id="rId5"/>
    <p:sldId id="257" r:id="rId6"/>
    <p:sldId id="263" r:id="rId7"/>
    <p:sldId id="266" r:id="rId8"/>
    <p:sldId id="268" r:id="rId9"/>
    <p:sldId id="259" r:id="rId10"/>
    <p:sldId id="260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E7BC-480C-49F4-9DF7-5088CABDE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8330-F4EE-4D6B-8DAD-062372ED7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2AE26-7D3A-42ED-B2E8-D177BFB8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7C3DD-FE6C-4128-A4CF-98FA8CD4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8A59D-144C-4337-8E8C-C1D2E6D2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9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AF63-366E-41CB-9558-A0A307BA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54C3E-35E8-4351-B0F2-8F487EF6C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3FD07-2906-4D1B-B094-ECCD22C0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3CBB9-8442-4B10-9EE8-74C69034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A0F40-B787-4642-AC16-6CE9D5DC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9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04FF09-CE8F-493E-9AE1-6F9DE936B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10F85-3C95-489D-9C09-98FCF7078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FF70A-512A-4AD0-87BD-A108E2D5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999E9-5AD3-4E51-B3E3-1C7A6396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98583-6153-48DC-9023-3D8C14CA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5751-110D-434C-A70A-A6430E51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AEAD5-544C-4208-BCFF-D27BDC63B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68852-1313-416B-8CF9-9253BF73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DFAD3-376E-4454-B5E4-45C0CFC6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FCDC5-389A-42E6-97E1-721D74A4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03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05FF-98FA-4BD1-B13F-814E4F75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3C5DD-A5F5-43D1-A206-BB9AD2DE3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3B2EB-C39C-46EB-87AE-C6253AFE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3A033-494C-467A-9B7F-E0A47105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AAABE-2402-4842-B198-CAF6288E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09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B351-E59B-4AE1-9B3E-2FA43E0E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A2786-DA69-42CF-9E77-DC54D2F06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DAAE0-8BAD-46B2-8DEA-88201806B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2F648-7AF2-4D1C-AF86-8D63E4EDA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93E97-B06E-463F-BD20-D7077DDF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750AE-7ED5-44E0-A42C-2AD773F1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4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11D9-CBEF-4B29-8950-F2CBCEE67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626E4-B10C-4C27-8501-6929E1929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ECDA04-8AD8-4FCF-893F-8F2B4785D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E5353-1EB3-4CB8-A830-4C096FDF0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5C43D-8550-48AE-9CAE-A6F4408D6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9641C3-2373-4926-86B0-D776E653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ABBBB-77CE-466D-98BD-36D45F28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3C490-9BD3-442D-B318-AD2602D1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7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7FBC6-8485-4576-91FB-7DC8F9D3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1A74A-8B61-4D43-A593-B2A6237B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A8EFA-32E1-4844-98D6-49BF33ED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22D2B-60E5-41FF-BA26-589F2888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4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3DAFB-BDBF-4E14-A2A8-A1BA633C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316B7-9A50-47E4-A367-FAC26DF2E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5DF66-0EAC-45E2-AB90-0531C5DF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64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4D31-1CA0-4BAB-BBDA-090519E3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4330-61FA-4D09-845E-49F4D715B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381B9-BE92-4136-A5AD-915102564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D7268-CAB5-4461-9330-87707A661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9CEC6-E09B-42F5-B32D-514D047F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DC72-6458-44EB-96DD-2991F2CC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07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5C66-AF7D-4450-8064-3810C097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341AB2-51EF-4A07-A501-D5C1B365C4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11BA8-3315-4232-B84D-490954571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07272-E9CD-4482-A498-D4C5207E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93719-0F42-4CF3-A92E-A2F65AA3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09258-C343-4170-891C-040E709D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4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CE2F3-9958-4167-96B2-BEE42888E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5CAC5-E88F-402A-80B6-8D63C23A5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1A40F-5070-4E4F-8A34-87B66D172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C5DD-29BC-4E0C-8B02-F86D18C74147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26DEF-81E7-4251-BAF3-66EE8021D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24F55-8EED-439A-9E99-4952FC47E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26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ENDFinance@wokingham.gov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sh.wokingham.gov.uk/leadership-management-and-governance/schools-finance/closedown-forms-and-guida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okingham.moderngov.co.uk/documents/g4784/Public%20reports%20pack%2010th-Jan-2024%2010.00%20Schools%20Forum.pdf?T=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B93E2-13B0-42B3-8ADD-1A29576D7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Schools Finance Briefing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F205E8-D546-45F0-80BA-901737D502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Tuesday 20</a:t>
            </a:r>
            <a:r>
              <a:rPr lang="en-GB" baseline="30000" dirty="0"/>
              <a:t>th</a:t>
            </a:r>
            <a:r>
              <a:rPr lang="en-GB" dirty="0"/>
              <a:t> February 2024</a:t>
            </a:r>
          </a:p>
          <a:p>
            <a:r>
              <a:rPr lang="en-GB" dirty="0"/>
              <a:t>Katherine Vernon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207FBB-B374-49E0-AAD4-B930122EB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8463" y="4958329"/>
            <a:ext cx="2944623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80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4454-7828-4721-9B3E-702587B06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83BDE-F770-4ACE-8D68-6A0EB2F8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4757466"/>
          </a:xfrm>
        </p:spPr>
        <p:txBody>
          <a:bodyPr>
            <a:normAutofit/>
          </a:bodyPr>
          <a:lstStyle/>
          <a:p>
            <a:r>
              <a:rPr lang="en-GB" dirty="0"/>
              <a:t>Any SEN finance queries please continue to email  </a:t>
            </a:r>
            <a:r>
              <a:rPr lang="en-GB" dirty="0">
                <a:hlinkClick r:id="rId2"/>
              </a:rPr>
              <a:t>SENDFinance@wokingham.gov.uk</a:t>
            </a:r>
            <a:endParaRPr lang="en-GB" dirty="0"/>
          </a:p>
          <a:p>
            <a:r>
              <a:rPr lang="en-GB" dirty="0"/>
              <a:t>SFVS – maintained schools should submit their SFVS by deadline 31</a:t>
            </a:r>
            <a:r>
              <a:rPr lang="en-GB" baseline="30000" dirty="0"/>
              <a:t>st</a:t>
            </a:r>
            <a:r>
              <a:rPr lang="en-GB" dirty="0"/>
              <a:t> March 2024</a:t>
            </a:r>
          </a:p>
          <a:p>
            <a:r>
              <a:rPr lang="en-GB" dirty="0"/>
              <a:t>Training courses – Budget planning and Year-end to be held early March - if interested please let us know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00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36EFD-EB12-4471-966D-EFD038A7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35C49-EA79-43FE-AB69-5C81A2D50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44411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C2F79-F393-4428-B056-8C4A21377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Closedown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384BE-F881-4956-86F5-57DDEC7C2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timetable and year end accrual forms to be saved on our website today</a:t>
            </a:r>
          </a:p>
          <a:p>
            <a:r>
              <a:rPr lang="en-GB" dirty="0">
                <a:hlinkClick r:id="rId2"/>
              </a:rPr>
              <a:t>Closedown Forms and Guidance (wokingham.gov.uk)</a:t>
            </a:r>
            <a:endParaRPr lang="en-GB" dirty="0"/>
          </a:p>
          <a:p>
            <a:endParaRPr lang="en-GB" dirty="0"/>
          </a:p>
          <a:p>
            <a:r>
              <a:rPr lang="en-GB" dirty="0"/>
              <a:t>As with previous years schools can put through own energy accruals. They can be under £1,000. Energy colleagues can advise on values if required.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15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00000000-0008-0000-0000-000064040000}"/>
              </a:ext>
            </a:extLst>
          </p:cNvPr>
          <p:cNvSpPr>
            <a:spLocks/>
          </p:cNvSpPr>
          <p:nvPr/>
        </p:nvSpPr>
        <p:spPr bwMode="auto">
          <a:xfrm>
            <a:off x="14563725" y="8518525"/>
            <a:ext cx="95250" cy="977900"/>
          </a:xfrm>
          <a:prstGeom prst="rightBrace">
            <a:avLst>
              <a:gd name="adj1" fmla="val 90417"/>
              <a:gd name="adj2" fmla="val 50000"/>
            </a:avLst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1D9CD-6DE9-3D76-0371-6AB551256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1" y="0"/>
            <a:ext cx="1066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9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B9DE-7E27-472D-9E47-69E0ABEF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2921B-0532-4E8E-849B-4BD89DB8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Still a statutory requirement to submit a 3-year budget plan to the LA. It is also a requirement of the SFVS</a:t>
            </a:r>
          </a:p>
          <a:p>
            <a:r>
              <a:rPr lang="en-GB" dirty="0"/>
              <a:t>Income - we have assumed 3% increase each year </a:t>
            </a:r>
          </a:p>
          <a:p>
            <a:r>
              <a:rPr lang="en-GB" dirty="0"/>
              <a:t>We will send out a 5 year plan template from BWO shortly, but you can send in your own template if that is easier</a:t>
            </a:r>
          </a:p>
          <a:p>
            <a:r>
              <a:rPr lang="en-GB" dirty="0"/>
              <a:t>Deadlines for submission</a:t>
            </a:r>
          </a:p>
          <a:p>
            <a:pPr lvl="1"/>
            <a:r>
              <a:rPr lang="en-GB" dirty="0"/>
              <a:t>Budget Plan </a:t>
            </a:r>
            <a:r>
              <a:rPr lang="en-GB" b="1" dirty="0"/>
              <a:t>3</a:t>
            </a:r>
            <a:r>
              <a:rPr lang="en-GB" b="1" baseline="30000" dirty="0"/>
              <a:t>rd</a:t>
            </a:r>
            <a:r>
              <a:rPr lang="en-GB" b="1" dirty="0"/>
              <a:t> May 2024</a:t>
            </a:r>
          </a:p>
          <a:p>
            <a:pPr lvl="1"/>
            <a:r>
              <a:rPr lang="en-GB" dirty="0"/>
              <a:t>3-5 year Budget Plan </a:t>
            </a:r>
            <a:r>
              <a:rPr lang="en-GB" b="1" dirty="0"/>
              <a:t>10</a:t>
            </a:r>
            <a:r>
              <a:rPr lang="en-GB" b="1" baseline="30000" dirty="0"/>
              <a:t>th</a:t>
            </a:r>
            <a:r>
              <a:rPr lang="en-GB" b="1" dirty="0"/>
              <a:t> May 2024</a:t>
            </a:r>
          </a:p>
        </p:txBody>
      </p:sp>
    </p:spTree>
    <p:extLst>
      <p:ext uri="{BB962C8B-B14F-4D97-AF65-F5344CB8AC3E}">
        <p14:creationId xmlns:p14="http://schemas.microsoft.com/office/powerpoint/2010/main" val="138659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ABC0-A0C0-4B18-8563-C49B6BBD8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Planning 2024-25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F6240-F1C2-4699-8B13-E0FB2ADE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EXPENDITURE</a:t>
            </a:r>
          </a:p>
          <a:p>
            <a:r>
              <a:rPr lang="en-GB" dirty="0"/>
              <a:t>NI Employer Rate no change – remaining at 13.8%</a:t>
            </a:r>
          </a:p>
          <a:p>
            <a:r>
              <a:rPr lang="en-GB" dirty="0"/>
              <a:t>Teachers Pension increasing by 5% from April 2024 to 28.6% – was 23.6% (New grant from DfE for this)</a:t>
            </a:r>
          </a:p>
          <a:p>
            <a:r>
              <a:rPr lang="en-GB" dirty="0"/>
              <a:t>LGPS no change – remaining at 27.2%</a:t>
            </a:r>
          </a:p>
          <a:p>
            <a:r>
              <a:rPr lang="en-GB" dirty="0"/>
              <a:t>Support Staff (NJC) Pay – WBC have assumed 4% increase corporately</a:t>
            </a:r>
          </a:p>
          <a:p>
            <a:r>
              <a:rPr lang="en-GB" dirty="0"/>
              <a:t>Teachers Pay – no central steer. We would advise schools to budget for 4%</a:t>
            </a:r>
          </a:p>
        </p:txBody>
      </p:sp>
    </p:spTree>
    <p:extLst>
      <p:ext uri="{BB962C8B-B14F-4D97-AF65-F5344CB8AC3E}">
        <p14:creationId xmlns:p14="http://schemas.microsoft.com/office/powerpoint/2010/main" val="273970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ABC0-A0C0-4B18-8563-C49B6BBD8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Planning 2024-25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F6240-F1C2-4699-8B13-E0FB2ADE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INCOME</a:t>
            </a:r>
          </a:p>
          <a:p>
            <a:r>
              <a:rPr lang="en-GB" dirty="0"/>
              <a:t>Our local funding formula is almost mirroring the NFF rates set by the government. Thank you for those that responded to consultation.</a:t>
            </a:r>
          </a:p>
          <a:p>
            <a:r>
              <a:rPr lang="en-GB" dirty="0"/>
              <a:t>Our final Schools Block budget was approved at January Schools Forum. Awaiting final approval from ESFA. Will publish on our website as soon as received.</a:t>
            </a:r>
          </a:p>
          <a:p>
            <a:r>
              <a:rPr lang="en-GB" dirty="0"/>
              <a:t>In case you missed the link to Schools Forum papers </a:t>
            </a:r>
            <a:r>
              <a:rPr lang="en-GB" dirty="0">
                <a:hlinkClick r:id="rId2"/>
              </a:rPr>
              <a:t>(Public Pack)Agenda Document for Schools Forum, 10/01/2024 10:00 (moderngov.co.uk)</a:t>
            </a:r>
            <a:r>
              <a:rPr lang="en-GB" dirty="0"/>
              <a:t> Appendix A page 27</a:t>
            </a:r>
          </a:p>
          <a:p>
            <a:r>
              <a:rPr lang="en-GB" dirty="0"/>
              <a:t>Indicative budgets on our website</a:t>
            </a:r>
          </a:p>
        </p:txBody>
      </p:sp>
    </p:spTree>
    <p:extLst>
      <p:ext uri="{BB962C8B-B14F-4D97-AF65-F5344CB8AC3E}">
        <p14:creationId xmlns:p14="http://schemas.microsoft.com/office/powerpoint/2010/main" val="266766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CA4CA4-F1C6-48D5-8849-A9E3059FD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National Funding Formula Rates vs WBC 2024-25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10D0A95-2834-4741-A5BA-160D463F9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22" y="1615329"/>
            <a:ext cx="972041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1F9A32-B711-BF6F-EEBF-D19EDB89D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200" y="0"/>
            <a:ext cx="41480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0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ABBB4-93D9-452B-8F8C-22DA5754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Planning 2024-25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E455A-15ED-4D52-8D18-03EACE6B2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De-delegation (Maintained schools only)</a:t>
            </a:r>
          </a:p>
          <a:p>
            <a:r>
              <a:rPr lang="en-GB" dirty="0"/>
              <a:t>2024-25 same factors as 2023-24</a:t>
            </a:r>
          </a:p>
          <a:p>
            <a:r>
              <a:rPr lang="en-GB" dirty="0"/>
              <a:t>Staff costs supply cover only (£27.53 per pupil)</a:t>
            </a:r>
          </a:p>
          <a:p>
            <a:r>
              <a:rPr lang="en-GB" dirty="0"/>
              <a:t>Contingency – we will hold unspent amount in reserves and carry forward (£55k)</a:t>
            </a:r>
          </a:p>
        </p:txBody>
      </p:sp>
    </p:spTree>
    <p:extLst>
      <p:ext uri="{BB962C8B-B14F-4D97-AF65-F5344CB8AC3E}">
        <p14:creationId xmlns:p14="http://schemas.microsoft.com/office/powerpoint/2010/main" val="283505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041E-3A0A-459A-8A2F-8E92C971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Allocations 2024-25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604E7-7E70-454B-AF5A-577268FD0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000" dirty="0"/>
              <a:t>Schools Block Budget – awaiting final approval from ESFA. </a:t>
            </a:r>
          </a:p>
          <a:p>
            <a:r>
              <a:rPr lang="en-GB" sz="2000" dirty="0"/>
              <a:t>Early Years Block Budget – going to Schools Forum on 13</a:t>
            </a:r>
            <a:r>
              <a:rPr lang="en-GB" sz="2000" baseline="30000" dirty="0"/>
              <a:t>th</a:t>
            </a:r>
            <a:r>
              <a:rPr lang="en-GB" sz="2000" dirty="0"/>
              <a:t> March, will confirm ASAP. </a:t>
            </a:r>
          </a:p>
          <a:p>
            <a:pPr lvl="1"/>
            <a:r>
              <a:rPr lang="en-GB" sz="1600" dirty="0"/>
              <a:t>Increase in hourly rates, and new rate for under 2-year-olds from September 2024. Early Years Supplementary Grant rolled into base rate</a:t>
            </a:r>
          </a:p>
          <a:p>
            <a:r>
              <a:rPr lang="en-GB" sz="2000" dirty="0"/>
              <a:t>3- and 4-year-olds </a:t>
            </a:r>
          </a:p>
          <a:p>
            <a:pPr lvl="1"/>
            <a:r>
              <a:rPr lang="en-GB" sz="1600" dirty="0"/>
              <a:t>increase base rate to £5.73 per hour (current rate £5.06)</a:t>
            </a:r>
          </a:p>
          <a:p>
            <a:pPr lvl="1"/>
            <a:r>
              <a:rPr lang="en-GB" sz="1600" dirty="0"/>
              <a:t>Quality Supplement remains at £0.30</a:t>
            </a:r>
          </a:p>
          <a:p>
            <a:r>
              <a:rPr lang="en-GB" sz="2000" dirty="0"/>
              <a:t>2-year-olds</a:t>
            </a:r>
          </a:p>
          <a:p>
            <a:pPr lvl="1"/>
            <a:r>
              <a:rPr lang="en-GB" sz="1600" dirty="0"/>
              <a:t>Increase base rate to £8.68 per hour (current rate £6.40)</a:t>
            </a:r>
          </a:p>
          <a:p>
            <a:pPr lvl="1"/>
            <a:r>
              <a:rPr lang="en-GB" sz="1600" dirty="0"/>
              <a:t>Additional £0.50 per hour for disadvantaged </a:t>
            </a:r>
          </a:p>
          <a:p>
            <a:r>
              <a:rPr lang="en-GB" sz="2000" dirty="0"/>
              <a:t>9 months to 2-year-olds from September 2024</a:t>
            </a:r>
          </a:p>
          <a:p>
            <a:pPr lvl="1"/>
            <a:r>
              <a:rPr lang="en-GB" sz="1600" dirty="0"/>
              <a:t>New base rate £11.36 per hour</a:t>
            </a:r>
          </a:p>
          <a:p>
            <a:r>
              <a:rPr lang="en-GB" sz="2000" dirty="0"/>
              <a:t>EYPP grant increased from 62p to 68p per hour</a:t>
            </a:r>
          </a:p>
          <a:p>
            <a:r>
              <a:rPr lang="en-GB" sz="2000" dirty="0"/>
              <a:t>DAF increasing from £828 to £910 per child</a:t>
            </a:r>
          </a:p>
          <a:p>
            <a:r>
              <a:rPr lang="en-GB" sz="2000" dirty="0"/>
              <a:t>Early Years Inclusion Fund rates remaining at £7.95 per hour, extended to cover under 2 years</a:t>
            </a:r>
          </a:p>
          <a:p>
            <a:r>
              <a:rPr lang="en-GB" sz="2000" dirty="0"/>
              <a:t>High Needs Block Budget - going to Schools Forum on 13</a:t>
            </a:r>
            <a:r>
              <a:rPr lang="en-GB" sz="2000" baseline="30000" dirty="0"/>
              <a:t>th</a:t>
            </a:r>
            <a:r>
              <a:rPr lang="en-GB" sz="2000" dirty="0"/>
              <a:t> March, will advise ASAP, regs say by 31</a:t>
            </a:r>
            <a:r>
              <a:rPr lang="en-GB" sz="2000" baseline="30000" dirty="0"/>
              <a:t>st</a:t>
            </a:r>
            <a:r>
              <a:rPr lang="en-GB" sz="2000" dirty="0"/>
              <a:t> of March.</a:t>
            </a:r>
          </a:p>
        </p:txBody>
      </p:sp>
    </p:spTree>
    <p:extLst>
      <p:ext uri="{BB962C8B-B14F-4D97-AF65-F5344CB8AC3E}">
        <p14:creationId xmlns:p14="http://schemas.microsoft.com/office/powerpoint/2010/main" val="307197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10418</TotalTime>
  <Words>579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Schools Finance Briefing</vt:lpstr>
      <vt:lpstr>Closedown 2023-24</vt:lpstr>
      <vt:lpstr>PowerPoint Presentation</vt:lpstr>
      <vt:lpstr>Budget Plans</vt:lpstr>
      <vt:lpstr>Budget Planning 2024-25</vt:lpstr>
      <vt:lpstr>Budget Planning 2024-25</vt:lpstr>
      <vt:lpstr>National Funding Formula Rates vs WBC 2024-25</vt:lpstr>
      <vt:lpstr>Budget Planning 2024-25</vt:lpstr>
      <vt:lpstr>Budget Allocations 2024-25</vt:lpstr>
      <vt:lpstr>Other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 Finance Briefing</dc:title>
  <dc:creator>Katherine Vernon</dc:creator>
  <cp:lastModifiedBy>Katherine Vernon</cp:lastModifiedBy>
  <cp:revision>28</cp:revision>
  <dcterms:created xsi:type="dcterms:W3CDTF">2021-02-10T18:56:03Z</dcterms:created>
  <dcterms:modified xsi:type="dcterms:W3CDTF">2024-02-16T10:36:21Z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17f5eab-0951-45e7-baa9-357beec0b77b_Enabled">
    <vt:lpwstr>true</vt:lpwstr>
  </property>
  <property fmtid="{D5CDD505-2E9C-101B-9397-08002B2CF9AE}" pid="3" name="MSIP_Label_d17f5eab-0951-45e7-baa9-357beec0b77b_SetDate">
    <vt:lpwstr>2022-02-09T14:47:02Z</vt:lpwstr>
  </property>
  <property fmtid="{D5CDD505-2E9C-101B-9397-08002B2CF9AE}" pid="4" name="MSIP_Label_d17f5eab-0951-45e7-baa9-357beec0b77b_Method">
    <vt:lpwstr>Privileged</vt:lpwstr>
  </property>
  <property fmtid="{D5CDD505-2E9C-101B-9397-08002B2CF9AE}" pid="5" name="MSIP_Label_d17f5eab-0951-45e7-baa9-357beec0b77b_Name">
    <vt:lpwstr>Document</vt:lpwstr>
  </property>
  <property fmtid="{D5CDD505-2E9C-101B-9397-08002B2CF9AE}" pid="6" name="MSIP_Label_d17f5eab-0951-45e7-baa9-357beec0b77b_SiteId">
    <vt:lpwstr>996ee15c-0b3e-4a6f-8e65-120a9a51821a</vt:lpwstr>
  </property>
  <property fmtid="{D5CDD505-2E9C-101B-9397-08002B2CF9AE}" pid="7" name="MSIP_Label_d17f5eab-0951-45e7-baa9-357beec0b77b_ActionId">
    <vt:lpwstr>c718cca6-93e9-4940-afbe-859d99655992</vt:lpwstr>
  </property>
  <property fmtid="{D5CDD505-2E9C-101B-9397-08002B2CF9AE}" pid="8" name="MSIP_Label_d17f5eab-0951-45e7-baa9-357beec0b77b_ContentBits">
    <vt:lpwstr>0</vt:lpwstr>
  </property>
</Properties>
</file>