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61" r:id="rId7"/>
    <p:sldId id="257" r:id="rId8"/>
    <p:sldId id="258" r:id="rId9"/>
    <p:sldId id="262" r:id="rId10"/>
    <p:sldId id="259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0D54D-E08F-44C5-BAFC-683EADEE0843}" v="42" dt="2024-02-19T15:48:00.811"/>
    <p1510:client id="{7CA50698-63EE-4869-A462-559EDCCF4AAD}" v="23" dt="2024-02-19T15:30:24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1AE4A-AD88-4378-A540-159F69F6467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4F494-8B32-45AD-B5DB-9B9DED95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5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ECF7-3500-8AE5-E60A-ECACDEA3D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9516F-B71B-6CDE-7EFF-57CA25B33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58893-FDFE-4218-7F56-3688BD06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4E80-375A-41FA-BC59-8BA1FB1168DD}" type="datetime1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6C2AC-6DE8-6022-CBB6-672EC5A9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04D94-C309-77E8-9866-08CF2190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4B2D-F3EA-4B80-B627-DE26630E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72707-B7DF-9411-A895-09337E7C3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04A5D-A491-709C-17B0-97BF2223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D884-69EE-49F1-A8A0-51728C8E108F}" type="datetime1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4B107-A7D3-74CF-4F61-C9C880E3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872D6-7AE2-B725-5A6B-BF3ADCDB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4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4AE95-CA5A-1330-5871-E9CE0E37E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C4F03-BBEA-0C94-0FDB-58F76AE8B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41BBA-3A03-AA7A-8A21-7F120733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29D6-662F-4640-8E39-67C001E50735}" type="datetime1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0DDF-DAF0-40D7-1167-35CA557B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030FF-1A54-00BE-D9C9-FD62D9E1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0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A425-6687-5ECD-99B1-55C23B07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6FB1-2F17-8FF9-55F1-0C276882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857F-8F83-E60F-994A-E35B21B5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812C-1A08-4C72-88BB-C871115510BE}" type="datetime1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144AA-3CDE-3408-A569-ABA4AB59A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C7C81-C184-26A6-2F23-F78CA7CD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87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19FD-05A3-6B4B-A004-61D4D19E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D53E7-7ED7-A10F-B603-7AEE986B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1E47D-AB10-3DC8-D597-0A49F8F4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8088-BD82-48D9-9C80-DFE6FAEB3E8B}" type="datetime1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C6A8B-14C6-6E09-6518-8494B61F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390A0-12C1-9E38-4842-FB9F618A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2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EF27-647C-1239-2D54-8BCEA020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FB5B-2EC4-C117-4A9A-0DC73BE12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529D1-F3B2-C550-0FCA-CBF851012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F6A5F-FEBF-879B-EF20-F50779E1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BB24-B44D-4D0B-B919-20D1DD48656E}" type="datetime1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5ADE9-9784-2DB2-3148-18D3FA42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C0DBB-1C44-8E59-68A2-C2CB00E4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A9E3-5936-A5FF-0EAA-ABE4FDC89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E6BC4-A106-5044-226F-3306B5D7D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39BFB-C814-479E-7E1B-F4BEE7EFF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267E8-EF05-63A5-AC52-18A28E367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32F09-E4C2-E59B-24EA-6F4AB55A5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C321E-A6C5-50F0-3743-1C94E8EE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8551-D083-4BD8-8519-85309019E20A}" type="datetime1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847FC5-C3AE-0799-7DD8-D344D0F1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5F706-F3B8-C48A-7DA9-D53F1363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D6EF-725B-08CF-B3F0-F8DDC7C6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DC8F0-7C0D-00BE-CB44-E5AC14BA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A6D3-4790-4A6B-9AC5-58EAB4130365}" type="datetime1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A7D50-AB86-05A5-9E02-B6A24FA7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47FC5-39C6-F7A7-DC6D-30FA457D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9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8BE66-8D29-0228-13B8-EAD4D528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648A-DAB7-4058-9658-6A185D42338C}" type="datetime1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4BE04-1614-9F66-F857-E869FB80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6B0C8-4960-F6F2-D103-9B6178A7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4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64ED-34B2-74E2-6209-3720868CA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AC5C-CDB1-12AF-591A-ACF0ACF6A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C08F5-5D19-2056-F0BD-43ECDDDEE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FBBFD-1BF3-92CC-244B-9DF6EE1B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69F6-4EDB-412A-BE7D-83B32331447E}" type="datetime1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15929-4EA7-3002-9E0D-0657F303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EC456-A99A-558E-2AB9-A02BCCD3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250C-9AC4-E516-BCF5-60200C84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8101B-7E1B-D133-D77F-DC6371EBF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8D83E-BDDF-DE12-A13B-7D0251594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55EA8-9A28-5F40-0BB0-B12CDEEE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8AEA-B5F6-4F30-BB0D-C6A557913FA0}" type="datetime1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FDD62-64D2-8B11-1F12-672D345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E7E9C-B0E0-83D4-0791-04A1694B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11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4BE15-A085-9F20-2FC0-FBD0BCCA2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E1890-F248-A49D-420A-FCEB82929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DAF6E-21F1-DD15-F6EA-79A762CD3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C8F126-8297-4A87-B9F5-B83B9F26E43B}" type="datetime1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30591-1D7D-74DB-A678-189D48966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44030-1357-EBEF-F6DD-1C31A3775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9513CF-6683-4972-8222-DFD544557A6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3D93F-095B-7D29-23C1-D6E01788D82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270469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7CF7BE-3C47-30E8-4C2F-D2981DA01E7C}"/>
              </a:ext>
            </a:extLst>
          </p:cNvPr>
          <p:cNvSpPr txBox="1"/>
          <p:nvPr/>
        </p:nvSpPr>
        <p:spPr>
          <a:xfrm>
            <a:off x="1028700" y="1166842"/>
            <a:ext cx="11163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200"/>
              <a:t>Energy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200"/>
              <a:t>DEC Certificates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200"/>
              <a:t>Solar PV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200"/>
              <a:t>Budget Forecasting</a:t>
            </a:r>
          </a:p>
        </p:txBody>
      </p:sp>
    </p:spTree>
    <p:extLst>
      <p:ext uri="{BB962C8B-B14F-4D97-AF65-F5344CB8AC3E}">
        <p14:creationId xmlns:p14="http://schemas.microsoft.com/office/powerpoint/2010/main" val="402221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6D815-9E74-6A28-B260-712E70DC4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34348C-534D-7E3D-B9E8-A73A8F00FA2F}"/>
              </a:ext>
            </a:extLst>
          </p:cNvPr>
          <p:cNvSpPr txBox="1"/>
          <p:nvPr/>
        </p:nvSpPr>
        <p:spPr>
          <a:xfrm>
            <a:off x="333375" y="1353885"/>
            <a:ext cx="11858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Current Monthly Batches Status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EDF HH – 11 Jan – 5 Feb (Jan invoice)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EDF NHH – 19 Dec -17 Jan (Dec invoice)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TGP – 13 Jan – 13 Feb (Jan invoice)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FBW – Dec invoice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EDF+TGP+FBW = WBC/BWO/Wiser Invoice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CD3F389-009C-0791-BF06-ED216D6662E4}"/>
              </a:ext>
            </a:extLst>
          </p:cNvPr>
          <p:cNvSpPr txBox="1">
            <a:spLocks/>
          </p:cNvSpPr>
          <p:nvPr/>
        </p:nvSpPr>
        <p:spPr>
          <a:xfrm>
            <a:off x="0" y="6324600"/>
            <a:ext cx="12191999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Energy Contracts</a:t>
            </a:r>
            <a:r>
              <a:rPr lang="en-GB" sz="1800" b="1"/>
              <a:t>		</a:t>
            </a:r>
            <a:r>
              <a:rPr lang="en-GB" sz="1800">
                <a:solidFill>
                  <a:schemeClr val="bg2"/>
                </a:solidFill>
              </a:rPr>
              <a:t>DEC Certificates		Solar PV		Budget Forecasting</a:t>
            </a:r>
          </a:p>
          <a:p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4EA359-6928-D974-AC8B-1ED37E771DD6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Energy Contracts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0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6869E-8B2D-EDE9-06E9-22DBD0170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BBBD44-7D9E-E3AD-37D1-8422C56F1BBA}"/>
              </a:ext>
            </a:extLst>
          </p:cNvPr>
          <p:cNvSpPr txBox="1"/>
          <p:nvPr/>
        </p:nvSpPr>
        <p:spPr>
          <a:xfrm>
            <a:off x="333376" y="1536174"/>
            <a:ext cx="118586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Framework Transfer</a:t>
            </a:r>
            <a:r>
              <a:rPr lang="en-GB" sz="48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Status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EDF to </a:t>
            </a:r>
            <a:r>
              <a:rPr lang="en-GB" sz="480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nPower</a:t>
            </a: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 Account Lists handed over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TGP: Account List no change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FBW: Not part of framework yet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Opportunity to transfer missing accounts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AC4E8C2F-BBF0-E9E9-30BA-0106EA9B8C31}"/>
              </a:ext>
            </a:extLst>
          </p:cNvPr>
          <p:cNvSpPr txBox="1">
            <a:spLocks/>
          </p:cNvSpPr>
          <p:nvPr/>
        </p:nvSpPr>
        <p:spPr>
          <a:xfrm>
            <a:off x="0" y="6324600"/>
            <a:ext cx="12191999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Energy Contracts</a:t>
            </a:r>
            <a:r>
              <a:rPr lang="en-GB" sz="1800" b="1"/>
              <a:t>		</a:t>
            </a:r>
            <a:r>
              <a:rPr lang="en-GB" sz="1800">
                <a:solidFill>
                  <a:schemeClr val="bg2"/>
                </a:solidFill>
              </a:rPr>
              <a:t>DEC Certificates		Solar PV		Budget Forecasting</a:t>
            </a:r>
          </a:p>
          <a:p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011835-3697-5FF2-B1B8-472A3BFE1ABF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Energy Contracts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6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82A2C1-748E-04A6-F68E-46993D79E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AFEFA5-06E8-F748-8369-9E9C1D91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12191999" cy="552450"/>
          </a:xfrm>
        </p:spPr>
        <p:txBody>
          <a:bodyPr/>
          <a:lstStyle/>
          <a:p>
            <a:r>
              <a:rPr lang="en-GB" sz="1800">
                <a:solidFill>
                  <a:schemeClr val="bg2"/>
                </a:solidFill>
              </a:rPr>
              <a:t>Energy Contracts</a:t>
            </a:r>
            <a:r>
              <a:rPr lang="en-GB" sz="1800" b="1"/>
              <a:t>		</a:t>
            </a:r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DEC Certificates</a:t>
            </a:r>
            <a:r>
              <a:rPr lang="en-GB" sz="1800">
                <a:solidFill>
                  <a:schemeClr val="bg2"/>
                </a:solidFill>
              </a:rPr>
              <a:t>		Solar PV		Budget Forecasting</a:t>
            </a:r>
          </a:p>
          <a:p>
            <a:endParaRPr lang="en-GB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E9E35A-309E-5741-C3F7-0B988366F3AF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DEC Certificates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A1CA4-4BB9-0A69-A706-D41FE1EBEA38}"/>
              </a:ext>
            </a:extLst>
          </p:cNvPr>
          <p:cNvSpPr txBox="1"/>
          <p:nvPr/>
        </p:nvSpPr>
        <p:spPr>
          <a:xfrm>
            <a:off x="333375" y="1724552"/>
            <a:ext cx="11858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DEC Expiry Refresh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Delay to include energy saving measures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Centrally managed pool of surveyors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Surveyor-1 – 12 (11 expired, 1 expiring)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Surveyor-2 – 10 (10 expired, 0 expiring)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Surveyor-3 – 11 (0 expired, 11 expiring)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Surveyor-4 – 13 (13 expired, 0 expiring)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Other – 10 (7 expired, 3 expiring)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Energy Display replacing laminated poster</a:t>
            </a:r>
          </a:p>
        </p:txBody>
      </p:sp>
    </p:spTree>
    <p:extLst>
      <p:ext uri="{BB962C8B-B14F-4D97-AF65-F5344CB8AC3E}">
        <p14:creationId xmlns:p14="http://schemas.microsoft.com/office/powerpoint/2010/main" val="264140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2FCD4-F9BC-AF00-6262-94883CE52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00F800A-C18F-2B24-231E-65BC932D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12191999" cy="552450"/>
          </a:xfrm>
        </p:spPr>
        <p:txBody>
          <a:bodyPr/>
          <a:lstStyle/>
          <a:p>
            <a:r>
              <a:rPr lang="en-GB" sz="1800">
                <a:solidFill>
                  <a:schemeClr val="bg2"/>
                </a:solidFill>
              </a:rPr>
              <a:t>Energy Contracts</a:t>
            </a:r>
            <a:r>
              <a:rPr lang="en-GB" sz="1800" b="1"/>
              <a:t>		</a:t>
            </a:r>
            <a:r>
              <a:rPr lang="en-GB" sz="1800">
                <a:solidFill>
                  <a:schemeClr val="bg2"/>
                </a:solidFill>
              </a:rPr>
              <a:t>DEC Certificates		</a:t>
            </a:r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Solar PV</a:t>
            </a:r>
            <a:r>
              <a:rPr lang="en-GB" sz="1800">
                <a:solidFill>
                  <a:schemeClr val="bg2"/>
                </a:solidFill>
              </a:rPr>
              <a:t>		Budget Forecasting</a:t>
            </a:r>
          </a:p>
          <a:p>
            <a:endParaRPr lang="en-GB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A1C980-EF74-D9A9-7025-786F15152560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 Solar PV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04DBAE9-B4C4-0F69-430B-A538DC00E239}"/>
              </a:ext>
            </a:extLst>
          </p:cNvPr>
          <p:cNvGrpSpPr/>
          <p:nvPr/>
        </p:nvGrpSpPr>
        <p:grpSpPr>
          <a:xfrm>
            <a:off x="679924" y="1355955"/>
            <a:ext cx="5134400" cy="4501125"/>
            <a:chOff x="3280249" y="1286897"/>
            <a:chExt cx="5134400" cy="4501125"/>
          </a:xfrm>
        </p:grpSpPr>
        <p:pic>
          <p:nvPicPr>
            <p:cNvPr id="7" name="Graphic 6" descr="Schoolhouse with solid fill">
              <a:extLst>
                <a:ext uri="{FF2B5EF4-FFF2-40B4-BE49-F238E27FC236}">
                  <a16:creationId xmlns:a16="http://schemas.microsoft.com/office/drawing/2014/main" id="{95E0A392-CDD3-6B69-5B5E-A8E2B1B61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3748" y="4601654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Solar Panels with solid fill">
              <a:extLst>
                <a:ext uri="{FF2B5EF4-FFF2-40B4-BE49-F238E27FC236}">
                  <a16:creationId xmlns:a16="http://schemas.microsoft.com/office/drawing/2014/main" id="{2B238B50-6973-CD58-C1C4-059F352D1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80249" y="1358157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GRIDElectric Tower with solid fill">
              <a:extLst>
                <a:ext uri="{FF2B5EF4-FFF2-40B4-BE49-F238E27FC236}">
                  <a16:creationId xmlns:a16="http://schemas.microsoft.com/office/drawing/2014/main" id="{776E3DD8-5A65-63C0-93CE-8C67D0CC2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352508" y="4590780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Speedometer Middle outline">
              <a:extLst>
                <a:ext uri="{FF2B5EF4-FFF2-40B4-BE49-F238E27FC236}">
                  <a16:creationId xmlns:a16="http://schemas.microsoft.com/office/drawing/2014/main" id="{C58ED14E-2788-B09D-0D3E-AD666953B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46150" y="4601654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Speedometer Middle outline">
              <a:extLst>
                <a:ext uri="{FF2B5EF4-FFF2-40B4-BE49-F238E27FC236}">
                  <a16:creationId xmlns:a16="http://schemas.microsoft.com/office/drawing/2014/main" id="{448BDC9E-7BF4-14EC-6A38-8EC88CD7FA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42157" y="2553277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5CA9F6-CADD-F037-ED08-B21CBC49311F}"/>
                </a:ext>
              </a:extLst>
            </p:cNvPr>
            <p:cNvSpPr txBox="1"/>
            <p:nvPr/>
          </p:nvSpPr>
          <p:spPr>
            <a:xfrm>
              <a:off x="6430962" y="1631441"/>
              <a:ext cx="11049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/>
                <a:t>EPM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9BAD34B-17C8-26DD-EC2A-68C26E4D57FE}"/>
                </a:ext>
              </a:extLst>
            </p:cNvPr>
            <p:cNvCxnSpPr>
              <a:cxnSpLocks/>
              <a:stCxn id="30" idx="2"/>
              <a:endCxn id="11" idx="0"/>
            </p:cNvCxnSpPr>
            <p:nvPr/>
          </p:nvCxnSpPr>
          <p:spPr>
            <a:xfrm>
              <a:off x="5184417" y="2000773"/>
              <a:ext cx="14940" cy="552504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806E58C-FB31-CE37-D6BC-C90DBA5DE9CB}"/>
                </a:ext>
              </a:extLst>
            </p:cNvPr>
            <p:cNvCxnSpPr>
              <a:cxnSpLocks/>
              <a:stCxn id="11" idx="2"/>
              <a:endCxn id="7" idx="0"/>
            </p:cNvCxnSpPr>
            <p:nvPr/>
          </p:nvCxnSpPr>
          <p:spPr>
            <a:xfrm flipH="1">
              <a:off x="3930948" y="3467677"/>
              <a:ext cx="1268409" cy="1133977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BF80BE8-1C18-6E2E-FA2F-931A69D40D65}"/>
                </a:ext>
              </a:extLst>
            </p:cNvPr>
            <p:cNvCxnSpPr>
              <a:cxnSpLocks/>
              <a:stCxn id="10" idx="1"/>
              <a:endCxn id="7" idx="3"/>
            </p:cNvCxnSpPr>
            <p:nvPr/>
          </p:nvCxnSpPr>
          <p:spPr>
            <a:xfrm flipH="1">
              <a:off x="4388148" y="5058854"/>
              <a:ext cx="1158002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4D3BA02-A29D-0F5C-004D-17FF14B176A0}"/>
                </a:ext>
              </a:extLst>
            </p:cNvPr>
            <p:cNvCxnSpPr>
              <a:cxnSpLocks/>
              <a:stCxn id="9" idx="1"/>
              <a:endCxn id="10" idx="3"/>
            </p:cNvCxnSpPr>
            <p:nvPr/>
          </p:nvCxnSpPr>
          <p:spPr>
            <a:xfrm flipH="1">
              <a:off x="6460550" y="5047980"/>
              <a:ext cx="891958" cy="10874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01CFBC-51CD-DBEC-B17D-81256D6F7714}"/>
                </a:ext>
              </a:extLst>
            </p:cNvPr>
            <p:cNvSpPr txBox="1"/>
            <p:nvPr/>
          </p:nvSpPr>
          <p:spPr>
            <a:xfrm>
              <a:off x="5446250" y="5312134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Billable Meter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2E388A-4A6A-EE20-B8A2-E222016121F0}"/>
                </a:ext>
              </a:extLst>
            </p:cNvPr>
            <p:cNvSpPr txBox="1"/>
            <p:nvPr/>
          </p:nvSpPr>
          <p:spPr>
            <a:xfrm>
              <a:off x="7204686" y="5504048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Grid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BF1AC5-9F02-06D9-CC02-5858E08A15C6}"/>
                </a:ext>
              </a:extLst>
            </p:cNvPr>
            <p:cNvSpPr txBox="1"/>
            <p:nvPr/>
          </p:nvSpPr>
          <p:spPr>
            <a:xfrm>
              <a:off x="3322659" y="5361343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Site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6BDCD6-9931-7479-3523-D073F402A130}"/>
                </a:ext>
              </a:extLst>
            </p:cNvPr>
            <p:cNvSpPr txBox="1"/>
            <p:nvPr/>
          </p:nvSpPr>
          <p:spPr>
            <a:xfrm>
              <a:off x="4033683" y="1286897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Solar PV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E848ECD-95EB-0B53-3133-F10A4B54A868}"/>
                </a:ext>
              </a:extLst>
            </p:cNvPr>
            <p:cNvSpPr txBox="1"/>
            <p:nvPr/>
          </p:nvSpPr>
          <p:spPr>
            <a:xfrm>
              <a:off x="3873723" y="2694924"/>
              <a:ext cx="1209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Generation Meter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CDFDF1F-FB74-9F35-0832-D67BF78F14CA}"/>
                </a:ext>
              </a:extLst>
            </p:cNvPr>
            <p:cNvSpPr txBox="1"/>
            <p:nvPr/>
          </p:nvSpPr>
          <p:spPr>
            <a:xfrm>
              <a:off x="4137175" y="2074557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Generation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8BBBB6-071F-6284-035F-04A463F0F1DA}"/>
                </a:ext>
              </a:extLst>
            </p:cNvPr>
            <p:cNvSpPr txBox="1"/>
            <p:nvPr/>
          </p:nvSpPr>
          <p:spPr>
            <a:xfrm>
              <a:off x="3609482" y="3692408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err="1"/>
                <a:t>SelfUseLive</a:t>
              </a:r>
              <a:endParaRPr lang="en-GB" sz="12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9A26D4-D600-CC5A-EF8E-1B4912F1B62F}"/>
                </a:ext>
              </a:extLst>
            </p:cNvPr>
            <p:cNvSpPr txBox="1"/>
            <p:nvPr/>
          </p:nvSpPr>
          <p:spPr>
            <a:xfrm>
              <a:off x="4445637" y="5049568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Import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79621D-C7AE-2387-6ECC-8388DD807A15}"/>
                </a:ext>
              </a:extLst>
            </p:cNvPr>
            <p:cNvSpPr txBox="1"/>
            <p:nvPr/>
          </p:nvSpPr>
          <p:spPr>
            <a:xfrm>
              <a:off x="4969456" y="4272105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PV exp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46B4EE5-E852-7512-38F1-715F6888CA41}"/>
                </a:ext>
              </a:extLst>
            </p:cNvPr>
            <p:cNvSpPr txBox="1"/>
            <p:nvPr/>
          </p:nvSpPr>
          <p:spPr>
            <a:xfrm>
              <a:off x="5441703" y="5511023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Import MPAN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73B63BA-A0A6-6375-8E50-DEEEFFBF8D78}"/>
                </a:ext>
              </a:extLst>
            </p:cNvPr>
            <p:cNvSpPr txBox="1"/>
            <p:nvPr/>
          </p:nvSpPr>
          <p:spPr>
            <a:xfrm>
              <a:off x="5398368" y="4542191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Export MPAN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2582A1C-D455-F5FE-3D7F-5BC454DA048A}"/>
                </a:ext>
              </a:extLst>
            </p:cNvPr>
            <p:cNvSpPr/>
            <p:nvPr/>
          </p:nvSpPr>
          <p:spPr>
            <a:xfrm>
              <a:off x="6948627" y="4549104"/>
              <a:ext cx="204869" cy="7321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4AD79AE-C197-E99B-6295-431D65CCD11D}"/>
                </a:ext>
              </a:extLst>
            </p:cNvPr>
            <p:cNvCxnSpPr>
              <a:cxnSpLocks/>
              <a:stCxn id="28" idx="0"/>
              <a:endCxn id="12" idx="2"/>
            </p:cNvCxnSpPr>
            <p:nvPr/>
          </p:nvCxnSpPr>
          <p:spPr>
            <a:xfrm flipH="1" flipV="1">
              <a:off x="6983412" y="2000773"/>
              <a:ext cx="67650" cy="2548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EE06EDB-DB01-8F93-48E8-632DAC8F57EF}"/>
                </a:ext>
              </a:extLst>
            </p:cNvPr>
            <p:cNvSpPr txBox="1"/>
            <p:nvPr/>
          </p:nvSpPr>
          <p:spPr>
            <a:xfrm>
              <a:off x="4631967" y="1631441"/>
              <a:ext cx="11049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/>
                <a:t>Inverter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266FDC1-A1FA-FEA8-6306-D12E2FA04F0A}"/>
                </a:ext>
              </a:extLst>
            </p:cNvPr>
            <p:cNvCxnSpPr>
              <a:cxnSpLocks/>
              <a:stCxn id="8" idx="3"/>
              <a:endCxn id="30" idx="1"/>
            </p:cNvCxnSpPr>
            <p:nvPr/>
          </p:nvCxnSpPr>
          <p:spPr>
            <a:xfrm>
              <a:off x="4194649" y="1815357"/>
              <a:ext cx="437318" cy="75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77148EF-6883-3B0C-1F48-F36BD6F1BC9F}"/>
                </a:ext>
              </a:extLst>
            </p:cNvPr>
            <p:cNvCxnSpPr>
              <a:cxnSpLocks/>
              <a:stCxn id="30" idx="3"/>
              <a:endCxn id="12" idx="1"/>
            </p:cNvCxnSpPr>
            <p:nvPr/>
          </p:nvCxnSpPr>
          <p:spPr>
            <a:xfrm>
              <a:off x="5736867" y="1816107"/>
              <a:ext cx="694095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pic>
          <p:nvPicPr>
            <p:cNvPr id="33" name="Graphic 32" descr="Battery charging outline">
              <a:extLst>
                <a:ext uri="{FF2B5EF4-FFF2-40B4-BE49-F238E27FC236}">
                  <a16:creationId xmlns:a16="http://schemas.microsoft.com/office/drawing/2014/main" id="{D5360DE2-7F9D-7142-8F8E-B6F096258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105246" y="2991547"/>
              <a:ext cx="914400" cy="914400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E65DD15-5935-3811-44C1-0E4B0542D85B}"/>
                </a:ext>
              </a:extLst>
            </p:cNvPr>
            <p:cNvCxnSpPr>
              <a:cxnSpLocks/>
              <a:stCxn id="11" idx="2"/>
              <a:endCxn id="33" idx="1"/>
            </p:cNvCxnSpPr>
            <p:nvPr/>
          </p:nvCxnSpPr>
          <p:spPr>
            <a:xfrm flipV="1">
              <a:off x="5199357" y="3448747"/>
              <a:ext cx="905889" cy="1893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E460AA4-80C0-354A-832C-400C4F10D8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31996" y="3789581"/>
              <a:ext cx="123610" cy="628240"/>
            </a:xfrm>
            <a:prstGeom prst="straightConnector1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458B055-F948-7B0C-9C7B-B366D5B3F1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31856" y="3761773"/>
              <a:ext cx="2029682" cy="964251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38507D-FF57-F51D-8422-D799AA6BF45E}"/>
                </a:ext>
              </a:extLst>
            </p:cNvPr>
            <p:cNvSpPr txBox="1"/>
            <p:nvPr/>
          </p:nvSpPr>
          <p:spPr>
            <a:xfrm>
              <a:off x="5805560" y="2892533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Storage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A527175-AAAD-D9B4-5D0C-9F9702568A19}"/>
                </a:ext>
              </a:extLst>
            </p:cNvPr>
            <p:cNvSpPr txBox="1"/>
            <p:nvPr/>
          </p:nvSpPr>
          <p:spPr>
            <a:xfrm>
              <a:off x="5867792" y="3984340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Bat exp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AA21CF6-DE4D-E868-8616-08BBD120A193}"/>
                </a:ext>
              </a:extLst>
            </p:cNvPr>
            <p:cNvSpPr txBox="1"/>
            <p:nvPr/>
          </p:nvSpPr>
          <p:spPr>
            <a:xfrm>
              <a:off x="4306947" y="4529428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err="1"/>
                <a:t>SelfUseBat</a:t>
              </a:r>
              <a:endParaRPr lang="en-GB" sz="120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8DC5701-F47C-B9A0-8859-B58AEF07D707}"/>
                </a:ext>
              </a:extLst>
            </p:cNvPr>
            <p:cNvSpPr txBox="1"/>
            <p:nvPr/>
          </p:nvSpPr>
          <p:spPr>
            <a:xfrm>
              <a:off x="5086020" y="3439301"/>
              <a:ext cx="1209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err="1"/>
                <a:t>SurplusBat</a:t>
              </a:r>
              <a:endParaRPr lang="en-GB" sz="1200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4B03644-7E24-D451-94D6-06036B3210A8}"/>
                </a:ext>
              </a:extLst>
            </p:cNvPr>
            <p:cNvCxnSpPr>
              <a:cxnSpLocks/>
              <a:endCxn id="27" idx="0"/>
            </p:cNvCxnSpPr>
            <p:nvPr/>
          </p:nvCxnSpPr>
          <p:spPr>
            <a:xfrm>
              <a:off x="5180692" y="3496053"/>
              <a:ext cx="822658" cy="1046138"/>
            </a:xfrm>
            <a:prstGeom prst="straightConnector1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134BC9F-1EF7-E09D-DC2F-3F4C66BBB9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9637" y="4677082"/>
              <a:ext cx="1040652" cy="3608"/>
            </a:xfrm>
            <a:prstGeom prst="straightConnector1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FCB21751-D789-50C9-840B-40EDA7899A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7470" y="2622335"/>
            <a:ext cx="5143500" cy="355282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657C7EA-F464-6B1E-C409-2D817E1F95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78897" y="55792"/>
            <a:ext cx="59531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9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AC056-0DE1-9CFF-C551-A875E9975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9DA6EDFF-9BDB-5AFB-32E0-D1E179AC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12191999" cy="552450"/>
          </a:xfrm>
        </p:spPr>
        <p:txBody>
          <a:bodyPr/>
          <a:lstStyle/>
          <a:p>
            <a:r>
              <a:rPr lang="en-GB" sz="1800">
                <a:solidFill>
                  <a:schemeClr val="bg2"/>
                </a:solidFill>
              </a:rPr>
              <a:t>Energy Contracts</a:t>
            </a:r>
            <a:r>
              <a:rPr lang="en-GB" sz="1800" b="1"/>
              <a:t>		</a:t>
            </a:r>
            <a:r>
              <a:rPr lang="en-GB" sz="1800">
                <a:solidFill>
                  <a:schemeClr val="bg2"/>
                </a:solidFill>
              </a:rPr>
              <a:t>DEC Certificates		</a:t>
            </a:r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Solar PV</a:t>
            </a:r>
            <a:r>
              <a:rPr lang="en-GB" sz="1800">
                <a:solidFill>
                  <a:schemeClr val="bg2"/>
                </a:solidFill>
              </a:rPr>
              <a:t>		Budget Forecasting</a:t>
            </a:r>
          </a:p>
          <a:p>
            <a:endParaRPr lang="en-GB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9C1F-B06A-DC34-91FC-9668465FC0BD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Solar PV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3364DA-1F31-0C82-C939-85D4D808C291}"/>
              </a:ext>
            </a:extLst>
          </p:cNvPr>
          <p:cNvSpPr txBox="1"/>
          <p:nvPr/>
        </p:nvSpPr>
        <p:spPr>
          <a:xfrm>
            <a:off x="333375" y="1344360"/>
            <a:ext cx="11858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Solar PV Billing Status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Contract Signing completion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One year transition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30% Cheaper compared to grid electricity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Linked to framework tariff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Grid 24p (28p), PV 17p (19p)</a:t>
            </a:r>
          </a:p>
        </p:txBody>
      </p:sp>
    </p:spTree>
    <p:extLst>
      <p:ext uri="{BB962C8B-B14F-4D97-AF65-F5344CB8AC3E}">
        <p14:creationId xmlns:p14="http://schemas.microsoft.com/office/powerpoint/2010/main" val="33535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D7ECE-AF73-6099-4C73-FAB8CA9DB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599A123A-4E1C-9563-9956-4EF4B56F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12191999" cy="552450"/>
          </a:xfrm>
        </p:spPr>
        <p:txBody>
          <a:bodyPr/>
          <a:lstStyle/>
          <a:p>
            <a:r>
              <a:rPr lang="en-GB" sz="1800">
                <a:solidFill>
                  <a:schemeClr val="bg2"/>
                </a:solidFill>
              </a:rPr>
              <a:t>Energy Contracts</a:t>
            </a:r>
            <a:r>
              <a:rPr lang="en-GB" sz="1800" b="1"/>
              <a:t>		</a:t>
            </a:r>
            <a:r>
              <a:rPr lang="en-GB" sz="1800">
                <a:solidFill>
                  <a:schemeClr val="bg2"/>
                </a:solidFill>
              </a:rPr>
              <a:t>DEC Certificates		Solar PV		</a:t>
            </a:r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Budget Forecasting</a:t>
            </a:r>
          </a:p>
          <a:p>
            <a:endParaRPr lang="en-GB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35768A-F9B7-0C93-3C38-48E81440E5B9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Budget Forecasting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73FC2-AF14-1D06-BAC5-9C8B3FE64C3D}"/>
              </a:ext>
            </a:extLst>
          </p:cNvPr>
          <p:cNvSpPr txBox="1"/>
          <p:nvPr/>
        </p:nvSpPr>
        <p:spPr>
          <a:xfrm>
            <a:off x="333376" y="1536174"/>
            <a:ext cx="118586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Regular Budget Reporting Proposal</a:t>
            </a:r>
            <a:endParaRPr lang="en-GB" sz="480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0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Headline figure Energy (gas/</a:t>
            </a:r>
            <a:r>
              <a:rPr lang="en-GB" sz="400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elec</a:t>
            </a:r>
            <a:r>
              <a:rPr lang="en-GB" sz="40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/fuel) &amp; Water</a:t>
            </a:r>
            <a:endParaRPr lang="en-GB" sz="40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Breakdown per supply type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Three times per year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2"/>
            <a:r>
              <a:rPr lang="en-GB" sz="2400" b="1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October (YYYY07)</a:t>
            </a:r>
            <a:r>
              <a:rPr lang="en-GB" sz="24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 six month review; past and future spend</a:t>
            </a:r>
          </a:p>
          <a:p>
            <a:pPr lvl="2"/>
            <a:r>
              <a:rPr lang="en-GB" sz="2400" b="1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January (YYYY10)</a:t>
            </a:r>
            <a:r>
              <a:rPr lang="en-GB" sz="240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 three month forecast; to end of financial year</a:t>
            </a:r>
            <a:endParaRPr lang="en-GB" sz="240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2"/>
            <a:r>
              <a:rPr lang="en-GB" sz="2400" b="1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March (YYYY12)</a:t>
            </a:r>
            <a:r>
              <a:rPr lang="en-GB" sz="24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 forecast next financial year; </a:t>
            </a:r>
            <a:r>
              <a:rPr lang="en-GB" sz="240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prev</a:t>
            </a:r>
            <a:r>
              <a:rPr lang="en-GB" sz="24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kWh usage * new tariff forecast</a:t>
            </a:r>
          </a:p>
        </p:txBody>
      </p:sp>
    </p:spTree>
    <p:extLst>
      <p:ext uri="{BB962C8B-B14F-4D97-AF65-F5344CB8AC3E}">
        <p14:creationId xmlns:p14="http://schemas.microsoft.com/office/powerpoint/2010/main" val="331749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BB2CC-8430-75E2-3004-0358A47E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30C373B5-5C94-7E64-0603-3E10FE8F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12191999" cy="552450"/>
          </a:xfrm>
        </p:spPr>
        <p:txBody>
          <a:bodyPr/>
          <a:lstStyle/>
          <a:p>
            <a:r>
              <a:rPr lang="en-GB" sz="1800">
                <a:solidFill>
                  <a:schemeClr val="bg2"/>
                </a:solidFill>
              </a:rPr>
              <a:t>Energy Contracts</a:t>
            </a:r>
            <a:r>
              <a:rPr lang="en-GB" sz="1800" b="1"/>
              <a:t>		</a:t>
            </a:r>
            <a:r>
              <a:rPr lang="en-GB" sz="1800">
                <a:solidFill>
                  <a:schemeClr val="bg2"/>
                </a:solidFill>
              </a:rPr>
              <a:t>DEC Certificates		Solar PV		</a:t>
            </a:r>
            <a:r>
              <a:rPr lang="en-GB" sz="1800" b="1">
                <a:solidFill>
                  <a:schemeClr val="bg2"/>
                </a:solidFill>
                <a:highlight>
                  <a:srgbClr val="C0C0C0"/>
                </a:highlight>
              </a:rPr>
              <a:t>Budget Forecasting</a:t>
            </a:r>
          </a:p>
          <a:p>
            <a:endParaRPr lang="en-GB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9D0ABD-4A90-A1D0-31EA-6E83DD15D2AA}"/>
              </a:ext>
            </a:extLst>
          </p:cNvPr>
          <p:cNvSpPr txBox="1"/>
          <p:nvPr/>
        </p:nvSpPr>
        <p:spPr>
          <a:xfrm>
            <a:off x="0" y="76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Budget Forecasting</a:t>
            </a:r>
            <a:endParaRPr lang="en-GB" sz="4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6D46A3-01BA-D867-DD22-030AA713D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44318"/>
            <a:ext cx="6210300" cy="2190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98DD87-1AFA-9482-C0B4-BF6BE6197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71900"/>
            <a:ext cx="12192000" cy="184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4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675510-5d27-43f3-9e42-fdbaddd5e9d5" xsi:nil="true"/>
    <lcf76f155ced4ddcb4097134ff3c332f xmlns="38f58c59-45e1-416c-8dfc-d04eebe9ad8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814D8C38522E4DB0160496B8899D2D" ma:contentTypeVersion="18" ma:contentTypeDescription="Create a new document." ma:contentTypeScope="" ma:versionID="ec54b6880fd437987020f193d6e7298a">
  <xsd:schema xmlns:xsd="http://www.w3.org/2001/XMLSchema" xmlns:xs="http://www.w3.org/2001/XMLSchema" xmlns:p="http://schemas.microsoft.com/office/2006/metadata/properties" xmlns:ns2="38f58c59-45e1-416c-8dfc-d04eebe9ad85" xmlns:ns3="60b0f3fc-20a2-48f1-8036-478c907e5971" xmlns:ns4="6e675510-5d27-43f3-9e42-fdbaddd5e9d5" targetNamespace="http://schemas.microsoft.com/office/2006/metadata/properties" ma:root="true" ma:fieldsID="8df1487bcfa227e14dc1667fcf5428ac" ns2:_="" ns3:_="" ns4:_="">
    <xsd:import namespace="38f58c59-45e1-416c-8dfc-d04eebe9ad85"/>
    <xsd:import namespace="60b0f3fc-20a2-48f1-8036-478c907e5971"/>
    <xsd:import namespace="6e675510-5d27-43f3-9e42-fdbaddd5e9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58c59-45e1-416c-8dfc-d04eebe9a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f4c14d-ad24-42e9-89ea-41944c85aa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0f3fc-20a2-48f1-8036-478c907e597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75510-5d27-43f3-9e42-fdbaddd5e9d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eee8850-16ce-4327-a0df-758ad4c951b6}" ma:internalName="TaxCatchAll" ma:showField="CatchAllData" ma:web="60b0f3fc-20a2-48f1-8036-478c907e59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83193F-A807-48A1-B869-DBDC8C3844A2}">
  <ds:schemaRefs>
    <ds:schemaRef ds:uri="38f58c59-45e1-416c-8dfc-d04eebe9ad85"/>
    <ds:schemaRef ds:uri="6e675510-5d27-43f3-9e42-fdbaddd5e9d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075C44-D4A1-4AEA-A077-9A4C0AC7D6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0FE264-1336-408E-B5DB-2CBA242DCBBC}">
  <ds:schemaRefs>
    <ds:schemaRef ds:uri="38f58c59-45e1-416c-8dfc-d04eebe9ad85"/>
    <ds:schemaRef ds:uri="60b0f3fc-20a2-48f1-8036-478c907e5971"/>
    <ds:schemaRef ds:uri="6e675510-5d27-43f3-9e42-fdbaddd5e9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Hoyte Swager</dc:creator>
  <cp:lastModifiedBy>Sue Watson</cp:lastModifiedBy>
  <cp:revision>2</cp:revision>
  <dcterms:created xsi:type="dcterms:W3CDTF">2024-02-19T09:33:34Z</dcterms:created>
  <dcterms:modified xsi:type="dcterms:W3CDTF">2024-02-20T12:03:26Z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2024-02-19T10:12:46Z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9eb8e729-16ec-4ec2-b5f0-59d9b5174975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  <property fmtid="{D5CDD505-2E9C-101B-9397-08002B2CF9AE}" pid="11" name="ContentTypeId">
    <vt:lpwstr>0x010100AE814D8C38522E4DB0160496B8899D2D</vt:lpwstr>
  </property>
  <property fmtid="{D5CDD505-2E9C-101B-9397-08002B2CF9AE}" pid="12" name="MediaServiceImageTags">
    <vt:lpwstr/>
  </property>
</Properties>
</file>