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CAA568-3967-49D3-96C3-7B90B89E772B}" v="3" dt="2024-05-17T13:32:44.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80" autoAdjust="0"/>
    <p:restoredTop sz="94660"/>
  </p:normalViewPr>
  <p:slideViewPr>
    <p:cSldViewPr snapToGrid="0">
      <p:cViewPr varScale="1">
        <p:scale>
          <a:sx n="63" d="100"/>
          <a:sy n="63" d="100"/>
        </p:scale>
        <p:origin x="10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3A633-7DC4-FEB5-5917-2AE12D6BDD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12B7F8B-EAFA-6D4A-1B14-B50524FA8C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D021EC4-E114-6CA1-D1C0-794407B376A5}"/>
              </a:ext>
            </a:extLst>
          </p:cNvPr>
          <p:cNvSpPr>
            <a:spLocks noGrp="1"/>
          </p:cNvSpPr>
          <p:nvPr>
            <p:ph type="dt" sz="half" idx="10"/>
          </p:nvPr>
        </p:nvSpPr>
        <p:spPr/>
        <p:txBody>
          <a:bodyPr/>
          <a:lstStyle/>
          <a:p>
            <a:fld id="{196F2206-9674-4AC6-8566-597BBE698126}" type="datetimeFigureOut">
              <a:rPr lang="en-GB" smtClean="0"/>
              <a:t>17/05/2024</a:t>
            </a:fld>
            <a:endParaRPr lang="en-GB"/>
          </a:p>
        </p:txBody>
      </p:sp>
      <p:sp>
        <p:nvSpPr>
          <p:cNvPr id="5" name="Footer Placeholder 4">
            <a:extLst>
              <a:ext uri="{FF2B5EF4-FFF2-40B4-BE49-F238E27FC236}">
                <a16:creationId xmlns:a16="http://schemas.microsoft.com/office/drawing/2014/main" id="{798087DB-F309-8819-2E16-1478FF5053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4E8EAE-FC19-9396-A6CD-438ED9157E3B}"/>
              </a:ext>
            </a:extLst>
          </p:cNvPr>
          <p:cNvSpPr>
            <a:spLocks noGrp="1"/>
          </p:cNvSpPr>
          <p:nvPr>
            <p:ph type="sldNum" sz="quarter" idx="12"/>
          </p:nvPr>
        </p:nvSpPr>
        <p:spPr/>
        <p:txBody>
          <a:bodyPr/>
          <a:lstStyle/>
          <a:p>
            <a:fld id="{DD664FCD-9CA7-461B-897B-D9DF9F11DB31}" type="slidenum">
              <a:rPr lang="en-GB" smtClean="0"/>
              <a:t>‹#›</a:t>
            </a:fld>
            <a:endParaRPr lang="en-GB"/>
          </a:p>
        </p:txBody>
      </p:sp>
    </p:spTree>
    <p:extLst>
      <p:ext uri="{BB962C8B-B14F-4D97-AF65-F5344CB8AC3E}">
        <p14:creationId xmlns:p14="http://schemas.microsoft.com/office/powerpoint/2010/main" val="681760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4D675-DCD8-46AB-E39C-8DD14A86279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384758-33DF-F435-245B-02A19D7500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BC919F-59F7-84ED-92D6-8BB7039770F1}"/>
              </a:ext>
            </a:extLst>
          </p:cNvPr>
          <p:cNvSpPr>
            <a:spLocks noGrp="1"/>
          </p:cNvSpPr>
          <p:nvPr>
            <p:ph type="dt" sz="half" idx="10"/>
          </p:nvPr>
        </p:nvSpPr>
        <p:spPr/>
        <p:txBody>
          <a:bodyPr/>
          <a:lstStyle/>
          <a:p>
            <a:fld id="{196F2206-9674-4AC6-8566-597BBE698126}" type="datetimeFigureOut">
              <a:rPr lang="en-GB" smtClean="0"/>
              <a:t>17/05/2024</a:t>
            </a:fld>
            <a:endParaRPr lang="en-GB"/>
          </a:p>
        </p:txBody>
      </p:sp>
      <p:sp>
        <p:nvSpPr>
          <p:cNvPr id="5" name="Footer Placeholder 4">
            <a:extLst>
              <a:ext uri="{FF2B5EF4-FFF2-40B4-BE49-F238E27FC236}">
                <a16:creationId xmlns:a16="http://schemas.microsoft.com/office/drawing/2014/main" id="{D54CA2DF-6A6C-75C4-0FE1-72BA300738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9F7A27-E595-CEF6-0415-172DCED44A47}"/>
              </a:ext>
            </a:extLst>
          </p:cNvPr>
          <p:cNvSpPr>
            <a:spLocks noGrp="1"/>
          </p:cNvSpPr>
          <p:nvPr>
            <p:ph type="sldNum" sz="quarter" idx="12"/>
          </p:nvPr>
        </p:nvSpPr>
        <p:spPr/>
        <p:txBody>
          <a:bodyPr/>
          <a:lstStyle/>
          <a:p>
            <a:fld id="{DD664FCD-9CA7-461B-897B-D9DF9F11DB31}" type="slidenum">
              <a:rPr lang="en-GB" smtClean="0"/>
              <a:t>‹#›</a:t>
            </a:fld>
            <a:endParaRPr lang="en-GB"/>
          </a:p>
        </p:txBody>
      </p:sp>
    </p:spTree>
    <p:extLst>
      <p:ext uri="{BB962C8B-B14F-4D97-AF65-F5344CB8AC3E}">
        <p14:creationId xmlns:p14="http://schemas.microsoft.com/office/powerpoint/2010/main" val="2643015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B6B0B0-CF7F-BFA7-B343-4E6F7EBCA4F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B84D5B-6B88-853E-C605-615CB6936C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1AA065-74BE-7509-4544-E931024B2136}"/>
              </a:ext>
            </a:extLst>
          </p:cNvPr>
          <p:cNvSpPr>
            <a:spLocks noGrp="1"/>
          </p:cNvSpPr>
          <p:nvPr>
            <p:ph type="dt" sz="half" idx="10"/>
          </p:nvPr>
        </p:nvSpPr>
        <p:spPr/>
        <p:txBody>
          <a:bodyPr/>
          <a:lstStyle/>
          <a:p>
            <a:fld id="{196F2206-9674-4AC6-8566-597BBE698126}" type="datetimeFigureOut">
              <a:rPr lang="en-GB" smtClean="0"/>
              <a:t>17/05/2024</a:t>
            </a:fld>
            <a:endParaRPr lang="en-GB"/>
          </a:p>
        </p:txBody>
      </p:sp>
      <p:sp>
        <p:nvSpPr>
          <p:cNvPr id="5" name="Footer Placeholder 4">
            <a:extLst>
              <a:ext uri="{FF2B5EF4-FFF2-40B4-BE49-F238E27FC236}">
                <a16:creationId xmlns:a16="http://schemas.microsoft.com/office/drawing/2014/main" id="{290B27D2-610B-8458-A6A7-B18A48975A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3835D3-5F26-0AC8-89ED-C5DF262BFE30}"/>
              </a:ext>
            </a:extLst>
          </p:cNvPr>
          <p:cNvSpPr>
            <a:spLocks noGrp="1"/>
          </p:cNvSpPr>
          <p:nvPr>
            <p:ph type="sldNum" sz="quarter" idx="12"/>
          </p:nvPr>
        </p:nvSpPr>
        <p:spPr/>
        <p:txBody>
          <a:bodyPr/>
          <a:lstStyle/>
          <a:p>
            <a:fld id="{DD664FCD-9CA7-461B-897B-D9DF9F11DB31}" type="slidenum">
              <a:rPr lang="en-GB" smtClean="0"/>
              <a:t>‹#›</a:t>
            </a:fld>
            <a:endParaRPr lang="en-GB"/>
          </a:p>
        </p:txBody>
      </p:sp>
    </p:spTree>
    <p:extLst>
      <p:ext uri="{BB962C8B-B14F-4D97-AF65-F5344CB8AC3E}">
        <p14:creationId xmlns:p14="http://schemas.microsoft.com/office/powerpoint/2010/main" val="1669301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44A84-32E6-6E47-D8CF-696CADFE6C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5091CC-A675-FF52-CF42-DDDE15F457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5DCEEB-F3EA-C5D0-023D-18FC8B78ED37}"/>
              </a:ext>
            </a:extLst>
          </p:cNvPr>
          <p:cNvSpPr>
            <a:spLocks noGrp="1"/>
          </p:cNvSpPr>
          <p:nvPr>
            <p:ph type="dt" sz="half" idx="10"/>
          </p:nvPr>
        </p:nvSpPr>
        <p:spPr/>
        <p:txBody>
          <a:bodyPr/>
          <a:lstStyle/>
          <a:p>
            <a:fld id="{196F2206-9674-4AC6-8566-597BBE698126}" type="datetimeFigureOut">
              <a:rPr lang="en-GB" smtClean="0"/>
              <a:t>17/05/2024</a:t>
            </a:fld>
            <a:endParaRPr lang="en-GB"/>
          </a:p>
        </p:txBody>
      </p:sp>
      <p:sp>
        <p:nvSpPr>
          <p:cNvPr id="5" name="Footer Placeholder 4">
            <a:extLst>
              <a:ext uri="{FF2B5EF4-FFF2-40B4-BE49-F238E27FC236}">
                <a16:creationId xmlns:a16="http://schemas.microsoft.com/office/drawing/2014/main" id="{44A9D093-D3D8-E807-2D51-D8007E23E7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0C1D6E-6DB2-6533-9EE1-A697E8A77BCA}"/>
              </a:ext>
            </a:extLst>
          </p:cNvPr>
          <p:cNvSpPr>
            <a:spLocks noGrp="1"/>
          </p:cNvSpPr>
          <p:nvPr>
            <p:ph type="sldNum" sz="quarter" idx="12"/>
          </p:nvPr>
        </p:nvSpPr>
        <p:spPr/>
        <p:txBody>
          <a:bodyPr/>
          <a:lstStyle/>
          <a:p>
            <a:fld id="{DD664FCD-9CA7-461B-897B-D9DF9F11DB31}" type="slidenum">
              <a:rPr lang="en-GB" smtClean="0"/>
              <a:t>‹#›</a:t>
            </a:fld>
            <a:endParaRPr lang="en-GB"/>
          </a:p>
        </p:txBody>
      </p:sp>
    </p:spTree>
    <p:extLst>
      <p:ext uri="{BB962C8B-B14F-4D97-AF65-F5344CB8AC3E}">
        <p14:creationId xmlns:p14="http://schemas.microsoft.com/office/powerpoint/2010/main" val="1552985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34F7D-F2EB-5485-610C-B8DFD21930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D1D548C-F8F7-A512-FA44-CB25C3A37D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3A3428-996F-BAFC-A1DC-1834E686F9B9}"/>
              </a:ext>
            </a:extLst>
          </p:cNvPr>
          <p:cNvSpPr>
            <a:spLocks noGrp="1"/>
          </p:cNvSpPr>
          <p:nvPr>
            <p:ph type="dt" sz="half" idx="10"/>
          </p:nvPr>
        </p:nvSpPr>
        <p:spPr/>
        <p:txBody>
          <a:bodyPr/>
          <a:lstStyle/>
          <a:p>
            <a:fld id="{196F2206-9674-4AC6-8566-597BBE698126}" type="datetimeFigureOut">
              <a:rPr lang="en-GB" smtClean="0"/>
              <a:t>17/05/2024</a:t>
            </a:fld>
            <a:endParaRPr lang="en-GB"/>
          </a:p>
        </p:txBody>
      </p:sp>
      <p:sp>
        <p:nvSpPr>
          <p:cNvPr id="5" name="Footer Placeholder 4">
            <a:extLst>
              <a:ext uri="{FF2B5EF4-FFF2-40B4-BE49-F238E27FC236}">
                <a16:creationId xmlns:a16="http://schemas.microsoft.com/office/drawing/2014/main" id="{895FED7C-67F0-42EC-5666-E595745C40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09D2AD-16D9-31A8-72CA-4595216C9C19}"/>
              </a:ext>
            </a:extLst>
          </p:cNvPr>
          <p:cNvSpPr>
            <a:spLocks noGrp="1"/>
          </p:cNvSpPr>
          <p:nvPr>
            <p:ph type="sldNum" sz="quarter" idx="12"/>
          </p:nvPr>
        </p:nvSpPr>
        <p:spPr/>
        <p:txBody>
          <a:bodyPr/>
          <a:lstStyle/>
          <a:p>
            <a:fld id="{DD664FCD-9CA7-461B-897B-D9DF9F11DB31}" type="slidenum">
              <a:rPr lang="en-GB" smtClean="0"/>
              <a:t>‹#›</a:t>
            </a:fld>
            <a:endParaRPr lang="en-GB"/>
          </a:p>
        </p:txBody>
      </p:sp>
    </p:spTree>
    <p:extLst>
      <p:ext uri="{BB962C8B-B14F-4D97-AF65-F5344CB8AC3E}">
        <p14:creationId xmlns:p14="http://schemas.microsoft.com/office/powerpoint/2010/main" val="4069173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DA2CD-3491-57B3-999B-0F6A7DF36B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B38589-CC4C-F568-DC7F-06AA66CA3B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EB47AB9-5CAC-7C50-CE65-34309701C6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438F95-B860-2A63-766E-2B27B8FFE340}"/>
              </a:ext>
            </a:extLst>
          </p:cNvPr>
          <p:cNvSpPr>
            <a:spLocks noGrp="1"/>
          </p:cNvSpPr>
          <p:nvPr>
            <p:ph type="dt" sz="half" idx="10"/>
          </p:nvPr>
        </p:nvSpPr>
        <p:spPr/>
        <p:txBody>
          <a:bodyPr/>
          <a:lstStyle/>
          <a:p>
            <a:fld id="{196F2206-9674-4AC6-8566-597BBE698126}" type="datetimeFigureOut">
              <a:rPr lang="en-GB" smtClean="0"/>
              <a:t>17/05/2024</a:t>
            </a:fld>
            <a:endParaRPr lang="en-GB"/>
          </a:p>
        </p:txBody>
      </p:sp>
      <p:sp>
        <p:nvSpPr>
          <p:cNvPr id="6" name="Footer Placeholder 5">
            <a:extLst>
              <a:ext uri="{FF2B5EF4-FFF2-40B4-BE49-F238E27FC236}">
                <a16:creationId xmlns:a16="http://schemas.microsoft.com/office/drawing/2014/main" id="{9AC74887-F81A-4A21-4BF2-D2022D829B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4188B1-A28E-998D-E8B4-4F37BDE2E214}"/>
              </a:ext>
            </a:extLst>
          </p:cNvPr>
          <p:cNvSpPr>
            <a:spLocks noGrp="1"/>
          </p:cNvSpPr>
          <p:nvPr>
            <p:ph type="sldNum" sz="quarter" idx="12"/>
          </p:nvPr>
        </p:nvSpPr>
        <p:spPr/>
        <p:txBody>
          <a:bodyPr/>
          <a:lstStyle/>
          <a:p>
            <a:fld id="{DD664FCD-9CA7-461B-897B-D9DF9F11DB31}" type="slidenum">
              <a:rPr lang="en-GB" smtClean="0"/>
              <a:t>‹#›</a:t>
            </a:fld>
            <a:endParaRPr lang="en-GB"/>
          </a:p>
        </p:txBody>
      </p:sp>
    </p:spTree>
    <p:extLst>
      <p:ext uri="{BB962C8B-B14F-4D97-AF65-F5344CB8AC3E}">
        <p14:creationId xmlns:p14="http://schemas.microsoft.com/office/powerpoint/2010/main" val="1245828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275F-3D07-3BE5-5907-1C1B561FDA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C0A415-9154-84A6-004B-440980CADA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504ACF-5739-067F-C6B1-8A862C99E3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6B1D2DD-872C-ABE9-6DC6-867B31A9D2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643042-82B1-35BC-4A4C-6BC5CC808E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F62F3CE-BE82-BC4D-66C2-BCB3BCFF85C4}"/>
              </a:ext>
            </a:extLst>
          </p:cNvPr>
          <p:cNvSpPr>
            <a:spLocks noGrp="1"/>
          </p:cNvSpPr>
          <p:nvPr>
            <p:ph type="dt" sz="half" idx="10"/>
          </p:nvPr>
        </p:nvSpPr>
        <p:spPr/>
        <p:txBody>
          <a:bodyPr/>
          <a:lstStyle/>
          <a:p>
            <a:fld id="{196F2206-9674-4AC6-8566-597BBE698126}" type="datetimeFigureOut">
              <a:rPr lang="en-GB" smtClean="0"/>
              <a:t>17/05/2024</a:t>
            </a:fld>
            <a:endParaRPr lang="en-GB"/>
          </a:p>
        </p:txBody>
      </p:sp>
      <p:sp>
        <p:nvSpPr>
          <p:cNvPr id="8" name="Footer Placeholder 7">
            <a:extLst>
              <a:ext uri="{FF2B5EF4-FFF2-40B4-BE49-F238E27FC236}">
                <a16:creationId xmlns:a16="http://schemas.microsoft.com/office/drawing/2014/main" id="{660085CB-2F97-08DB-12BA-7FE9F90CBD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2A18F0F-C7EB-1FEE-BCEE-D776F6EA5D2A}"/>
              </a:ext>
            </a:extLst>
          </p:cNvPr>
          <p:cNvSpPr>
            <a:spLocks noGrp="1"/>
          </p:cNvSpPr>
          <p:nvPr>
            <p:ph type="sldNum" sz="quarter" idx="12"/>
          </p:nvPr>
        </p:nvSpPr>
        <p:spPr/>
        <p:txBody>
          <a:bodyPr/>
          <a:lstStyle/>
          <a:p>
            <a:fld id="{DD664FCD-9CA7-461B-897B-D9DF9F11DB31}" type="slidenum">
              <a:rPr lang="en-GB" smtClean="0"/>
              <a:t>‹#›</a:t>
            </a:fld>
            <a:endParaRPr lang="en-GB"/>
          </a:p>
        </p:txBody>
      </p:sp>
    </p:spTree>
    <p:extLst>
      <p:ext uri="{BB962C8B-B14F-4D97-AF65-F5344CB8AC3E}">
        <p14:creationId xmlns:p14="http://schemas.microsoft.com/office/powerpoint/2010/main" val="284225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048DA-C118-4343-5EB6-94507BC37FF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6A35275-ACA3-DBB5-0677-E6D0364D2A93}"/>
              </a:ext>
            </a:extLst>
          </p:cNvPr>
          <p:cNvSpPr>
            <a:spLocks noGrp="1"/>
          </p:cNvSpPr>
          <p:nvPr>
            <p:ph type="dt" sz="half" idx="10"/>
          </p:nvPr>
        </p:nvSpPr>
        <p:spPr/>
        <p:txBody>
          <a:bodyPr/>
          <a:lstStyle/>
          <a:p>
            <a:fld id="{196F2206-9674-4AC6-8566-597BBE698126}" type="datetimeFigureOut">
              <a:rPr lang="en-GB" smtClean="0"/>
              <a:t>17/05/2024</a:t>
            </a:fld>
            <a:endParaRPr lang="en-GB"/>
          </a:p>
        </p:txBody>
      </p:sp>
      <p:sp>
        <p:nvSpPr>
          <p:cNvPr id="4" name="Footer Placeholder 3">
            <a:extLst>
              <a:ext uri="{FF2B5EF4-FFF2-40B4-BE49-F238E27FC236}">
                <a16:creationId xmlns:a16="http://schemas.microsoft.com/office/drawing/2014/main" id="{9557A238-3B9E-91AD-3161-25D29CBBC9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6CE7CA9-4EDF-5942-5428-3E34016579BB}"/>
              </a:ext>
            </a:extLst>
          </p:cNvPr>
          <p:cNvSpPr>
            <a:spLocks noGrp="1"/>
          </p:cNvSpPr>
          <p:nvPr>
            <p:ph type="sldNum" sz="quarter" idx="12"/>
          </p:nvPr>
        </p:nvSpPr>
        <p:spPr/>
        <p:txBody>
          <a:bodyPr/>
          <a:lstStyle/>
          <a:p>
            <a:fld id="{DD664FCD-9CA7-461B-897B-D9DF9F11DB31}" type="slidenum">
              <a:rPr lang="en-GB" smtClean="0"/>
              <a:t>‹#›</a:t>
            </a:fld>
            <a:endParaRPr lang="en-GB"/>
          </a:p>
        </p:txBody>
      </p:sp>
    </p:spTree>
    <p:extLst>
      <p:ext uri="{BB962C8B-B14F-4D97-AF65-F5344CB8AC3E}">
        <p14:creationId xmlns:p14="http://schemas.microsoft.com/office/powerpoint/2010/main" val="3444259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35FEDB-3581-C7B6-38D5-8D95DE26C2B4}"/>
              </a:ext>
            </a:extLst>
          </p:cNvPr>
          <p:cNvSpPr>
            <a:spLocks noGrp="1"/>
          </p:cNvSpPr>
          <p:nvPr>
            <p:ph type="dt" sz="half" idx="10"/>
          </p:nvPr>
        </p:nvSpPr>
        <p:spPr/>
        <p:txBody>
          <a:bodyPr/>
          <a:lstStyle/>
          <a:p>
            <a:fld id="{196F2206-9674-4AC6-8566-597BBE698126}" type="datetimeFigureOut">
              <a:rPr lang="en-GB" smtClean="0"/>
              <a:t>17/05/2024</a:t>
            </a:fld>
            <a:endParaRPr lang="en-GB"/>
          </a:p>
        </p:txBody>
      </p:sp>
      <p:sp>
        <p:nvSpPr>
          <p:cNvPr id="3" name="Footer Placeholder 2">
            <a:extLst>
              <a:ext uri="{FF2B5EF4-FFF2-40B4-BE49-F238E27FC236}">
                <a16:creationId xmlns:a16="http://schemas.microsoft.com/office/drawing/2014/main" id="{AB57D16F-B47D-5CC4-34B5-6584491D193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45D8A31-658C-1B0B-0A20-D70AD36895A6}"/>
              </a:ext>
            </a:extLst>
          </p:cNvPr>
          <p:cNvSpPr>
            <a:spLocks noGrp="1"/>
          </p:cNvSpPr>
          <p:nvPr>
            <p:ph type="sldNum" sz="quarter" idx="12"/>
          </p:nvPr>
        </p:nvSpPr>
        <p:spPr/>
        <p:txBody>
          <a:bodyPr/>
          <a:lstStyle/>
          <a:p>
            <a:fld id="{DD664FCD-9CA7-461B-897B-D9DF9F11DB31}" type="slidenum">
              <a:rPr lang="en-GB" smtClean="0"/>
              <a:t>‹#›</a:t>
            </a:fld>
            <a:endParaRPr lang="en-GB"/>
          </a:p>
        </p:txBody>
      </p:sp>
    </p:spTree>
    <p:extLst>
      <p:ext uri="{BB962C8B-B14F-4D97-AF65-F5344CB8AC3E}">
        <p14:creationId xmlns:p14="http://schemas.microsoft.com/office/powerpoint/2010/main" val="3719861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8C8E6-6626-E853-008C-2692A4D07C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79B0DD-6FB6-57D8-5D32-15A6DBF49E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A83DCC4-FB74-9540-D03E-510BD748E8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0B4746-68DF-B75B-4C67-E0E0723045AB}"/>
              </a:ext>
            </a:extLst>
          </p:cNvPr>
          <p:cNvSpPr>
            <a:spLocks noGrp="1"/>
          </p:cNvSpPr>
          <p:nvPr>
            <p:ph type="dt" sz="half" idx="10"/>
          </p:nvPr>
        </p:nvSpPr>
        <p:spPr/>
        <p:txBody>
          <a:bodyPr/>
          <a:lstStyle/>
          <a:p>
            <a:fld id="{196F2206-9674-4AC6-8566-597BBE698126}" type="datetimeFigureOut">
              <a:rPr lang="en-GB" smtClean="0"/>
              <a:t>17/05/2024</a:t>
            </a:fld>
            <a:endParaRPr lang="en-GB"/>
          </a:p>
        </p:txBody>
      </p:sp>
      <p:sp>
        <p:nvSpPr>
          <p:cNvPr id="6" name="Footer Placeholder 5">
            <a:extLst>
              <a:ext uri="{FF2B5EF4-FFF2-40B4-BE49-F238E27FC236}">
                <a16:creationId xmlns:a16="http://schemas.microsoft.com/office/drawing/2014/main" id="{7E223233-D78D-2718-A759-9B060DCCEE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FDAAAD-39F2-E470-89A9-C11C0862B687}"/>
              </a:ext>
            </a:extLst>
          </p:cNvPr>
          <p:cNvSpPr>
            <a:spLocks noGrp="1"/>
          </p:cNvSpPr>
          <p:nvPr>
            <p:ph type="sldNum" sz="quarter" idx="12"/>
          </p:nvPr>
        </p:nvSpPr>
        <p:spPr/>
        <p:txBody>
          <a:bodyPr/>
          <a:lstStyle/>
          <a:p>
            <a:fld id="{DD664FCD-9CA7-461B-897B-D9DF9F11DB31}" type="slidenum">
              <a:rPr lang="en-GB" smtClean="0"/>
              <a:t>‹#›</a:t>
            </a:fld>
            <a:endParaRPr lang="en-GB"/>
          </a:p>
        </p:txBody>
      </p:sp>
    </p:spTree>
    <p:extLst>
      <p:ext uri="{BB962C8B-B14F-4D97-AF65-F5344CB8AC3E}">
        <p14:creationId xmlns:p14="http://schemas.microsoft.com/office/powerpoint/2010/main" val="1165166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E6950-9DDA-226E-03D7-E45176D5B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BC81DFC-D769-AFAF-651F-5F4F84E596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DE7BD07-C12E-8E95-4AA9-FE6F0C504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CE0825-C184-1D03-EC3C-84E9B9AAE91F}"/>
              </a:ext>
            </a:extLst>
          </p:cNvPr>
          <p:cNvSpPr>
            <a:spLocks noGrp="1"/>
          </p:cNvSpPr>
          <p:nvPr>
            <p:ph type="dt" sz="half" idx="10"/>
          </p:nvPr>
        </p:nvSpPr>
        <p:spPr/>
        <p:txBody>
          <a:bodyPr/>
          <a:lstStyle/>
          <a:p>
            <a:fld id="{196F2206-9674-4AC6-8566-597BBE698126}" type="datetimeFigureOut">
              <a:rPr lang="en-GB" smtClean="0"/>
              <a:t>17/05/2024</a:t>
            </a:fld>
            <a:endParaRPr lang="en-GB"/>
          </a:p>
        </p:txBody>
      </p:sp>
      <p:sp>
        <p:nvSpPr>
          <p:cNvPr id="6" name="Footer Placeholder 5">
            <a:extLst>
              <a:ext uri="{FF2B5EF4-FFF2-40B4-BE49-F238E27FC236}">
                <a16:creationId xmlns:a16="http://schemas.microsoft.com/office/drawing/2014/main" id="{8D355C27-28B5-E4A3-6F63-0573F93C1A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9D3388-6C85-AEE8-EC7D-6489C32BB308}"/>
              </a:ext>
            </a:extLst>
          </p:cNvPr>
          <p:cNvSpPr>
            <a:spLocks noGrp="1"/>
          </p:cNvSpPr>
          <p:nvPr>
            <p:ph type="sldNum" sz="quarter" idx="12"/>
          </p:nvPr>
        </p:nvSpPr>
        <p:spPr/>
        <p:txBody>
          <a:bodyPr/>
          <a:lstStyle/>
          <a:p>
            <a:fld id="{DD664FCD-9CA7-461B-897B-D9DF9F11DB31}" type="slidenum">
              <a:rPr lang="en-GB" smtClean="0"/>
              <a:t>‹#›</a:t>
            </a:fld>
            <a:endParaRPr lang="en-GB"/>
          </a:p>
        </p:txBody>
      </p:sp>
    </p:spTree>
    <p:extLst>
      <p:ext uri="{BB962C8B-B14F-4D97-AF65-F5344CB8AC3E}">
        <p14:creationId xmlns:p14="http://schemas.microsoft.com/office/powerpoint/2010/main" val="3545616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1BD837-9B8C-3215-09E0-E4A5D99C97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17D1A3-1554-1B7E-E555-91A23E0638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CA6B16-563C-2500-B895-9A3B94D524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6F2206-9674-4AC6-8566-597BBE698126}" type="datetimeFigureOut">
              <a:rPr lang="en-GB" smtClean="0"/>
              <a:t>17/05/2024</a:t>
            </a:fld>
            <a:endParaRPr lang="en-GB"/>
          </a:p>
        </p:txBody>
      </p:sp>
      <p:sp>
        <p:nvSpPr>
          <p:cNvPr id="5" name="Footer Placeholder 4">
            <a:extLst>
              <a:ext uri="{FF2B5EF4-FFF2-40B4-BE49-F238E27FC236}">
                <a16:creationId xmlns:a16="http://schemas.microsoft.com/office/drawing/2014/main" id="{71D896DE-37AD-DC4D-212D-0FCA7485EB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B9BE1BD-FEE9-52A6-AD7B-44E8E34B69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64FCD-9CA7-461B-897B-D9DF9F11DB31}" type="slidenum">
              <a:rPr lang="en-GB" smtClean="0"/>
              <a:t>‹#›</a:t>
            </a:fld>
            <a:endParaRPr lang="en-GB"/>
          </a:p>
        </p:txBody>
      </p:sp>
      <p:sp>
        <p:nvSpPr>
          <p:cNvPr id="8" name="TextBox 7">
            <a:extLst>
              <a:ext uri="{FF2B5EF4-FFF2-40B4-BE49-F238E27FC236}">
                <a16:creationId xmlns:a16="http://schemas.microsoft.com/office/drawing/2014/main" id="{D2BBEA59-7BB2-10D6-D2F3-DF3FF8BFBD24}"/>
              </a:ext>
            </a:extLst>
          </p:cNvPr>
          <p:cNvSpPr txBox="1"/>
          <p:nvPr userDrawn="1">
            <p:extLst>
              <p:ext uri="{1162E1C5-73C7-4A58-AE30-91384D911F3F}">
                <p184:classification xmlns:p184="http://schemas.microsoft.com/office/powerpoint/2018/4/main" val="ftr"/>
              </p:ext>
            </p:extLst>
          </p:nvPr>
        </p:nvSpPr>
        <p:spPr>
          <a:xfrm>
            <a:off x="63500" y="6642100"/>
            <a:ext cx="88328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Private: Information that contains a small amount of sensitive data which is essential to communicate with an individual but doesn’t require to be sent via secure methods.</a:t>
            </a:r>
          </a:p>
        </p:txBody>
      </p:sp>
    </p:spTree>
    <p:extLst>
      <p:ext uri="{BB962C8B-B14F-4D97-AF65-F5344CB8AC3E}">
        <p14:creationId xmlns:p14="http://schemas.microsoft.com/office/powerpoint/2010/main" val="1556381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92" descr="A curved road with white markings&#10;&#10;Description automatically generated with low confidence">
            <a:extLst>
              <a:ext uri="{FF2B5EF4-FFF2-40B4-BE49-F238E27FC236}">
                <a16:creationId xmlns:a16="http://schemas.microsoft.com/office/drawing/2014/main" id="{EADBD64E-54CA-4195-DFE2-95FC25F92C04}"/>
              </a:ext>
            </a:extLst>
          </p:cNvPr>
          <p:cNvPicPr>
            <a:picLocks noChangeAspect="1"/>
          </p:cNvPicPr>
          <p:nvPr/>
        </p:nvPicPr>
        <p:blipFill rotWithShape="1">
          <a:blip r:embed="rId2">
            <a:alphaModFix amt="47000"/>
            <a:lum bright="70000" contrast="-70000"/>
            <a:extLst>
              <a:ext uri="{28A0092B-C50C-407E-A947-70E740481C1C}">
                <a14:useLocalDpi xmlns:a14="http://schemas.microsoft.com/office/drawing/2010/main" val="0"/>
              </a:ext>
            </a:extLst>
          </a:blip>
          <a:srcRect b="27680"/>
          <a:stretch/>
        </p:blipFill>
        <p:spPr>
          <a:xfrm>
            <a:off x="-7093" y="1103567"/>
            <a:ext cx="12199093" cy="5764697"/>
          </a:xfrm>
          <a:prstGeom prst="rect">
            <a:avLst/>
          </a:prstGeom>
        </p:spPr>
      </p:pic>
      <p:pic>
        <p:nvPicPr>
          <p:cNvPr id="1026" name="Picture 2" descr="Children clipart 2">
            <a:extLst>
              <a:ext uri="{FF2B5EF4-FFF2-40B4-BE49-F238E27FC236}">
                <a16:creationId xmlns:a16="http://schemas.microsoft.com/office/drawing/2014/main" id="{25EAABAA-B536-0C93-3200-9B627EFCEB54}"/>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4745468" y="1966247"/>
            <a:ext cx="1518593" cy="728252"/>
          </a:xfrm>
          <a:prstGeom prst="rect">
            <a:avLst/>
          </a:prstGeom>
          <a:noFill/>
          <a:extLst>
            <a:ext uri="{909E8E84-426E-40DD-AFC4-6F175D3DCCD1}">
              <a14:hiddenFill xmlns:a14="http://schemas.microsoft.com/office/drawing/2010/main">
                <a:solidFill>
                  <a:srgbClr val="FFFFFF"/>
                </a:solidFill>
              </a14:hiddenFill>
            </a:ext>
          </a:extLst>
        </p:spPr>
      </p:pic>
      <p:sp>
        <p:nvSpPr>
          <p:cNvPr id="64" name="Rectangle 63">
            <a:extLst>
              <a:ext uri="{FF2B5EF4-FFF2-40B4-BE49-F238E27FC236}">
                <a16:creationId xmlns:a16="http://schemas.microsoft.com/office/drawing/2014/main" id="{09A93D84-F091-33C8-C473-A68F7C390D3B}"/>
              </a:ext>
            </a:extLst>
          </p:cNvPr>
          <p:cNvSpPr/>
          <p:nvPr/>
        </p:nvSpPr>
        <p:spPr>
          <a:xfrm>
            <a:off x="3216591" y="87943"/>
            <a:ext cx="5720537" cy="7330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E43BC742-9251-CF36-5256-04FD2C31E98C}"/>
              </a:ext>
            </a:extLst>
          </p:cNvPr>
          <p:cNvSpPr txBox="1"/>
          <p:nvPr/>
        </p:nvSpPr>
        <p:spPr>
          <a:xfrm>
            <a:off x="3339793" y="67632"/>
            <a:ext cx="5508807" cy="1066382"/>
          </a:xfrm>
          <a:prstGeom prst="rect">
            <a:avLst/>
          </a:prstGeom>
          <a:noFill/>
        </p:spPr>
        <p:txBody>
          <a:bodyPr wrap="square">
            <a:spAutoFit/>
          </a:bodyPr>
          <a:lstStyle/>
          <a:p>
            <a:pPr algn="ctr">
              <a:lnSpc>
                <a:spcPct val="107000"/>
              </a:lnSpc>
              <a:spcAft>
                <a:spcPts val="800"/>
              </a:spcAft>
            </a:pPr>
            <a:r>
              <a:rPr lang="en-GB" sz="16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The Journey to School</a:t>
            </a:r>
          </a:p>
          <a:p>
            <a:pPr algn="ctr">
              <a:lnSpc>
                <a:spcPct val="107000"/>
              </a:lnSpc>
              <a:spcAft>
                <a:spcPts val="800"/>
              </a:spcAft>
            </a:pPr>
            <a:r>
              <a:rPr lang="en-GB" sz="1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Helping ALL children have a smoother transition into school</a:t>
            </a:r>
          </a:p>
          <a:p>
            <a:pPr algn="ctr">
              <a:lnSpc>
                <a:spcPct val="107000"/>
              </a:lnSpc>
              <a:spcAft>
                <a:spcPts val="800"/>
              </a:spcAft>
            </a:pPr>
            <a:endParaRPr lang="en-GB" sz="18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pic>
        <p:nvPicPr>
          <p:cNvPr id="54" name="Picture 53" descr="A close-up of a logo&#10;&#10;Description automatically generated with medium confidence">
            <a:extLst>
              <a:ext uri="{FF2B5EF4-FFF2-40B4-BE49-F238E27FC236}">
                <a16:creationId xmlns:a16="http://schemas.microsoft.com/office/drawing/2014/main" id="{F98ABA00-C94A-EE0E-4B0A-2551AF65F0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2847" y="-62595"/>
            <a:ext cx="1846433" cy="826029"/>
          </a:xfrm>
          <a:prstGeom prst="rect">
            <a:avLst/>
          </a:prstGeom>
        </p:spPr>
      </p:pic>
      <p:sp>
        <p:nvSpPr>
          <p:cNvPr id="5" name="Rectangle: Rounded Corners 4">
            <a:extLst>
              <a:ext uri="{FF2B5EF4-FFF2-40B4-BE49-F238E27FC236}">
                <a16:creationId xmlns:a16="http://schemas.microsoft.com/office/drawing/2014/main" id="{EA019248-EB44-FE20-AE53-2FDAFEBFA83B}"/>
              </a:ext>
            </a:extLst>
          </p:cNvPr>
          <p:cNvSpPr/>
          <p:nvPr/>
        </p:nvSpPr>
        <p:spPr>
          <a:xfrm>
            <a:off x="9487578" y="2347518"/>
            <a:ext cx="2518283" cy="34386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latin typeface="Arial" panose="020B0604020202020204" pitchFamily="34" charset="0"/>
                <a:cs typeface="Arial" panose="020B0604020202020204" pitchFamily="34" charset="0"/>
              </a:rPr>
              <a:t>If your child has additional needs and/or disabilities, please also consider:</a:t>
            </a:r>
          </a:p>
          <a:p>
            <a:endParaRPr lang="en-GB" sz="11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Communicating with the school SENCO.  Arrange transition visits and a home visit with class teacher if possible.</a:t>
            </a:r>
          </a:p>
          <a:p>
            <a:pPr marL="171450" indent="-171450">
              <a:buFont typeface="Arial" panose="020B0604020202020204" pitchFamily="34" charset="0"/>
              <a:buChar char="•"/>
            </a:pPr>
            <a:endParaRPr lang="en-GB" sz="11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Ensure your child’s Early Years setting has shared a ‘transition report’ or ‘one-page profile’ with the school.</a:t>
            </a:r>
          </a:p>
          <a:p>
            <a:pPr marL="171450" indent="-171450">
              <a:buFont typeface="Arial" panose="020B0604020202020204" pitchFamily="34" charset="0"/>
              <a:buChar char="•"/>
            </a:pPr>
            <a:endParaRPr lang="en-GB" sz="11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Share photos of the new class teacher, classroom and play areas with your child to support their transition into school.</a:t>
            </a:r>
          </a:p>
        </p:txBody>
      </p:sp>
      <p:sp>
        <p:nvSpPr>
          <p:cNvPr id="19" name="Rectangle: Rounded Corners 18">
            <a:extLst>
              <a:ext uri="{FF2B5EF4-FFF2-40B4-BE49-F238E27FC236}">
                <a16:creationId xmlns:a16="http://schemas.microsoft.com/office/drawing/2014/main" id="{89BA309E-BF87-FA3F-D9E9-EAE3CAC2C3E5}"/>
              </a:ext>
            </a:extLst>
          </p:cNvPr>
          <p:cNvSpPr/>
          <p:nvPr/>
        </p:nvSpPr>
        <p:spPr>
          <a:xfrm>
            <a:off x="6368666" y="2172162"/>
            <a:ext cx="2863389" cy="21321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latin typeface="Arial" panose="020B0604020202020204" pitchFamily="34" charset="0"/>
                <a:cs typeface="Arial" panose="020B0604020202020204" pitchFamily="34" charset="0"/>
              </a:rPr>
              <a:t>Support your child to:</a:t>
            </a:r>
          </a:p>
          <a:p>
            <a:pPr marL="171450" indent="-171450">
              <a:buFont typeface="Arial" panose="020B0604020202020204" pitchFamily="34" charset="0"/>
              <a:buChar char="•"/>
            </a:pPr>
            <a:r>
              <a:rPr lang="en-GB" sz="1100" b="1" dirty="0">
                <a:solidFill>
                  <a:schemeClr val="tx1"/>
                </a:solidFill>
                <a:latin typeface="Arial" panose="020B0604020202020204" pitchFamily="34" charset="0"/>
                <a:cs typeface="Arial" panose="020B0604020202020204" pitchFamily="34" charset="0"/>
              </a:rPr>
              <a:t>Get dressed independently (practise closing buttons, putting on socks and shoes, zips)</a:t>
            </a:r>
          </a:p>
          <a:p>
            <a:pPr marL="171450" indent="-171450">
              <a:buFont typeface="Arial" panose="020B0604020202020204" pitchFamily="34" charset="0"/>
              <a:buChar char="•"/>
            </a:pPr>
            <a:r>
              <a:rPr lang="en-GB" sz="1100" b="1" dirty="0">
                <a:solidFill>
                  <a:schemeClr val="tx1"/>
                </a:solidFill>
                <a:latin typeface="Arial" panose="020B0604020202020204" pitchFamily="34" charset="0"/>
                <a:cs typeface="Arial" panose="020B0604020202020204" pitchFamily="34" charset="0"/>
              </a:rPr>
              <a:t>Go to the toilet and wiping their bottom on their own</a:t>
            </a:r>
          </a:p>
          <a:p>
            <a:pPr marL="171450" indent="-171450">
              <a:buFont typeface="Arial" panose="020B0604020202020204" pitchFamily="34" charset="0"/>
              <a:buChar char="•"/>
            </a:pPr>
            <a:r>
              <a:rPr lang="en-GB" sz="1100" b="1" dirty="0">
                <a:solidFill>
                  <a:schemeClr val="tx1"/>
                </a:solidFill>
                <a:latin typeface="Arial" panose="020B0604020202020204" pitchFamily="34" charset="0"/>
                <a:cs typeface="Arial" panose="020B0604020202020204" pitchFamily="34" charset="0"/>
              </a:rPr>
              <a:t>Cut food using a knife and fork</a:t>
            </a:r>
          </a:p>
          <a:p>
            <a:pPr marL="171450" indent="-171450">
              <a:buFont typeface="Arial" panose="020B0604020202020204" pitchFamily="34" charset="0"/>
              <a:buChar char="•"/>
            </a:pPr>
            <a:r>
              <a:rPr lang="en-GB" sz="1100" b="1" dirty="0">
                <a:solidFill>
                  <a:schemeClr val="tx1"/>
                </a:solidFill>
                <a:latin typeface="Arial" panose="020B0604020202020204" pitchFamily="34" charset="0"/>
                <a:cs typeface="Arial" panose="020B0604020202020204" pitchFamily="34" charset="0"/>
              </a:rPr>
              <a:t>Tidy up their toys</a:t>
            </a:r>
          </a:p>
          <a:p>
            <a:pPr marL="171450" indent="-171450">
              <a:buFont typeface="Arial" panose="020B0604020202020204" pitchFamily="34" charset="0"/>
              <a:buChar char="•"/>
            </a:pPr>
            <a:r>
              <a:rPr lang="en-GB" sz="1100" b="1" dirty="0">
                <a:solidFill>
                  <a:schemeClr val="tx1"/>
                </a:solidFill>
                <a:latin typeface="Arial" panose="020B0604020202020204" pitchFamily="34" charset="0"/>
                <a:cs typeface="Arial" panose="020B0604020202020204" pitchFamily="34" charset="0"/>
              </a:rPr>
              <a:t>Recognise their name in writing and to consistently respond to it verbally (create a  named coat peg at home)</a:t>
            </a:r>
          </a:p>
        </p:txBody>
      </p:sp>
      <p:sp>
        <p:nvSpPr>
          <p:cNvPr id="27" name="Rectangle: Rounded Corners 26">
            <a:extLst>
              <a:ext uri="{FF2B5EF4-FFF2-40B4-BE49-F238E27FC236}">
                <a16:creationId xmlns:a16="http://schemas.microsoft.com/office/drawing/2014/main" id="{5AE8BDAF-A85C-34C3-5B68-F0C3A502C11B}"/>
              </a:ext>
            </a:extLst>
          </p:cNvPr>
          <p:cNvSpPr/>
          <p:nvPr/>
        </p:nvSpPr>
        <p:spPr>
          <a:xfrm>
            <a:off x="127218" y="644085"/>
            <a:ext cx="2102751" cy="21248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latin typeface="Arial" panose="020B0604020202020204" pitchFamily="34" charset="0"/>
                <a:cs typeface="Arial" panose="020B0604020202020204" pitchFamily="34" charset="0"/>
              </a:rPr>
              <a:t>Develop an interest in stories, sounds and numbers  (explore rhyming words)</a:t>
            </a:r>
          </a:p>
          <a:p>
            <a:endParaRPr lang="en-GB" sz="1100" dirty="0">
              <a:solidFill>
                <a:schemeClr val="tx1"/>
              </a:solidFill>
              <a:latin typeface="Arial" panose="020B0604020202020204" pitchFamily="34" charset="0"/>
              <a:cs typeface="Arial" panose="020B0604020202020204" pitchFamily="34" charset="0"/>
            </a:endParaRPr>
          </a:p>
          <a:p>
            <a:r>
              <a:rPr lang="en-GB" sz="1100" dirty="0">
                <a:solidFill>
                  <a:schemeClr val="tx1"/>
                </a:solidFill>
                <a:latin typeface="Arial" panose="020B0604020202020204" pitchFamily="34" charset="0"/>
                <a:cs typeface="Arial" panose="020B0604020202020204" pitchFamily="34" charset="0"/>
              </a:rPr>
              <a:t>A bedtime story helps with a bedtime routine (turn pages together and look at the pictures)</a:t>
            </a:r>
          </a:p>
          <a:p>
            <a:endParaRPr lang="en-GB" sz="1100" dirty="0">
              <a:solidFill>
                <a:schemeClr val="tx1"/>
              </a:solidFill>
              <a:latin typeface="Arial" panose="020B0604020202020204" pitchFamily="34" charset="0"/>
              <a:cs typeface="Arial" panose="020B0604020202020204" pitchFamily="34" charset="0"/>
            </a:endParaRPr>
          </a:p>
          <a:p>
            <a:r>
              <a:rPr lang="en-GB" sz="1100" dirty="0">
                <a:solidFill>
                  <a:schemeClr val="tx1"/>
                </a:solidFill>
                <a:latin typeface="Arial" panose="020B0604020202020204" pitchFamily="34" charset="0"/>
                <a:cs typeface="Arial" panose="020B0604020202020204" pitchFamily="34" charset="0"/>
              </a:rPr>
              <a:t>Talk to your child in your home language</a:t>
            </a:r>
          </a:p>
        </p:txBody>
      </p:sp>
      <p:sp>
        <p:nvSpPr>
          <p:cNvPr id="36" name="Rectangle: Rounded Corners 35">
            <a:extLst>
              <a:ext uri="{FF2B5EF4-FFF2-40B4-BE49-F238E27FC236}">
                <a16:creationId xmlns:a16="http://schemas.microsoft.com/office/drawing/2014/main" id="{8E721313-C3C4-2A2E-A902-50B7FC8E977B}"/>
              </a:ext>
            </a:extLst>
          </p:cNvPr>
          <p:cNvSpPr/>
          <p:nvPr/>
        </p:nvSpPr>
        <p:spPr>
          <a:xfrm>
            <a:off x="3456378" y="2831123"/>
            <a:ext cx="2548893" cy="13905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Try to limit screen time each day, especially at night. Screen time can be very exciting and engaging for children but can be addictive and stop children being as curious and creative as they are when screens are not around</a:t>
            </a:r>
            <a:endParaRPr lang="en-GB" sz="1000" dirty="0">
              <a:solidFill>
                <a:schemeClr val="tx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B1C90BC6-559F-69D7-DDDC-494556203182}"/>
              </a:ext>
            </a:extLst>
          </p:cNvPr>
          <p:cNvSpPr/>
          <p:nvPr/>
        </p:nvSpPr>
        <p:spPr>
          <a:xfrm>
            <a:off x="5977589" y="4433839"/>
            <a:ext cx="2305050" cy="12811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Arial" panose="020B0604020202020204" pitchFamily="34" charset="0"/>
                <a:cs typeface="Arial" panose="020B0604020202020204" pitchFamily="34" charset="0"/>
              </a:rPr>
              <a:t>Try to embed routines to help prepare for having 5 days at school.  In the lead up to starting school try to get up the same time each day and  make mealtimes and bedtimes become routine</a:t>
            </a:r>
          </a:p>
        </p:txBody>
      </p:sp>
      <p:sp>
        <p:nvSpPr>
          <p:cNvPr id="29" name="Rectangle: Rounded Corners 28">
            <a:extLst>
              <a:ext uri="{FF2B5EF4-FFF2-40B4-BE49-F238E27FC236}">
                <a16:creationId xmlns:a16="http://schemas.microsoft.com/office/drawing/2014/main" id="{50EA53A7-4CD2-3D5C-4234-0C8131C5D2C9}"/>
              </a:ext>
            </a:extLst>
          </p:cNvPr>
          <p:cNvSpPr/>
          <p:nvPr/>
        </p:nvSpPr>
        <p:spPr>
          <a:xfrm>
            <a:off x="2638698" y="992274"/>
            <a:ext cx="1927697" cy="10919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latin typeface="Arial" panose="020B0604020202020204" pitchFamily="34" charset="0"/>
                <a:cs typeface="Arial" panose="020B0604020202020204" pitchFamily="34" charset="0"/>
              </a:rPr>
              <a:t>Enjoy play</a:t>
            </a:r>
          </a:p>
          <a:p>
            <a:pPr marL="171450" indent="-171450">
              <a:buFont typeface="Arial" panose="020B0604020202020204" pitchFamily="34" charset="0"/>
              <a:buChar char="•"/>
            </a:pPr>
            <a:r>
              <a:rPr lang="en-GB" sz="1100" b="1" dirty="0">
                <a:solidFill>
                  <a:schemeClr val="tx1"/>
                </a:solidFill>
                <a:latin typeface="Arial" panose="020B0604020202020204" pitchFamily="34" charset="0"/>
                <a:cs typeface="Arial" panose="020B0604020202020204" pitchFamily="34" charset="0"/>
              </a:rPr>
              <a:t>Follow your child’s lead</a:t>
            </a:r>
          </a:p>
          <a:p>
            <a:pPr marL="171450" indent="-171450">
              <a:buFont typeface="Arial" panose="020B0604020202020204" pitchFamily="34" charset="0"/>
              <a:buChar char="•"/>
            </a:pPr>
            <a:r>
              <a:rPr lang="en-GB" sz="1100" b="1" dirty="0">
                <a:solidFill>
                  <a:schemeClr val="tx1"/>
                </a:solidFill>
                <a:latin typeface="Arial" panose="020B0604020202020204" pitchFamily="34" charset="0"/>
                <a:cs typeface="Arial" panose="020B0604020202020204" pitchFamily="34" charset="0"/>
              </a:rPr>
              <a:t>Drawing, painting or mark making</a:t>
            </a:r>
          </a:p>
          <a:p>
            <a:pPr marL="171450" indent="-171450">
              <a:buFont typeface="Arial" panose="020B0604020202020204" pitchFamily="34" charset="0"/>
              <a:buChar char="•"/>
            </a:pPr>
            <a:r>
              <a:rPr lang="en-GB" sz="1100" b="1" dirty="0">
                <a:solidFill>
                  <a:schemeClr val="tx1"/>
                </a:solidFill>
                <a:latin typeface="Arial" panose="020B0604020202020204" pitchFamily="34" charset="0"/>
                <a:cs typeface="Arial" panose="020B0604020202020204" pitchFamily="34" charset="0"/>
              </a:rPr>
              <a:t>Turn taking activities</a:t>
            </a:r>
          </a:p>
        </p:txBody>
      </p:sp>
      <p:sp>
        <p:nvSpPr>
          <p:cNvPr id="30" name="Rectangle: Rounded Corners 29">
            <a:extLst>
              <a:ext uri="{FF2B5EF4-FFF2-40B4-BE49-F238E27FC236}">
                <a16:creationId xmlns:a16="http://schemas.microsoft.com/office/drawing/2014/main" id="{91B9B308-E73D-7B50-B2A7-30601B4C4FC2}"/>
              </a:ext>
            </a:extLst>
          </p:cNvPr>
          <p:cNvSpPr/>
          <p:nvPr/>
        </p:nvSpPr>
        <p:spPr>
          <a:xfrm>
            <a:off x="4759195" y="1024609"/>
            <a:ext cx="2060050" cy="8206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Arial" panose="020B0604020202020204" pitchFamily="34" charset="0"/>
                <a:cs typeface="Arial" panose="020B0604020202020204" pitchFamily="34" charset="0"/>
              </a:rPr>
              <a:t>Support your child to brush their  teeth twice per day and visit the dentist regularly</a:t>
            </a:r>
          </a:p>
        </p:txBody>
      </p:sp>
      <p:sp>
        <p:nvSpPr>
          <p:cNvPr id="33" name="Rectangle: Rounded Corners 32">
            <a:extLst>
              <a:ext uri="{FF2B5EF4-FFF2-40B4-BE49-F238E27FC236}">
                <a16:creationId xmlns:a16="http://schemas.microsoft.com/office/drawing/2014/main" id="{7DF9A31F-BBD7-C5A8-40C2-305AA71F148F}"/>
              </a:ext>
            </a:extLst>
          </p:cNvPr>
          <p:cNvSpPr/>
          <p:nvPr/>
        </p:nvSpPr>
        <p:spPr>
          <a:xfrm>
            <a:off x="7426077" y="992613"/>
            <a:ext cx="2214804" cy="10618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latin typeface="Arial" panose="020B0604020202020204" pitchFamily="34" charset="0"/>
                <a:cs typeface="Arial" panose="020B0604020202020204" pitchFamily="34" charset="0"/>
              </a:rPr>
              <a:t>Look up the school route and point when you pass</a:t>
            </a:r>
          </a:p>
          <a:p>
            <a:endParaRPr lang="en-GB" sz="1100" b="1" dirty="0">
              <a:solidFill>
                <a:schemeClr val="tx1"/>
              </a:solidFill>
              <a:latin typeface="Arial" panose="020B0604020202020204" pitchFamily="34" charset="0"/>
              <a:cs typeface="Arial" panose="020B0604020202020204" pitchFamily="34" charset="0"/>
            </a:endParaRPr>
          </a:p>
          <a:p>
            <a:r>
              <a:rPr lang="en-GB" sz="1100" b="1" dirty="0">
                <a:solidFill>
                  <a:schemeClr val="tx1"/>
                </a:solidFill>
                <a:latin typeface="Arial" panose="020B0604020202020204" pitchFamily="34" charset="0"/>
                <a:cs typeface="Arial" panose="020B0604020202020204" pitchFamily="34" charset="0"/>
              </a:rPr>
              <a:t>Talk to them positively about starting school</a:t>
            </a:r>
          </a:p>
        </p:txBody>
      </p:sp>
      <p:sp>
        <p:nvSpPr>
          <p:cNvPr id="78" name="Rectangle: Rounded Corners 77">
            <a:extLst>
              <a:ext uri="{FF2B5EF4-FFF2-40B4-BE49-F238E27FC236}">
                <a16:creationId xmlns:a16="http://schemas.microsoft.com/office/drawing/2014/main" id="{9C3EA694-3859-FBE3-6D36-DAEF05748140}"/>
              </a:ext>
            </a:extLst>
          </p:cNvPr>
          <p:cNvSpPr/>
          <p:nvPr/>
        </p:nvSpPr>
        <p:spPr>
          <a:xfrm>
            <a:off x="-7094" y="5833391"/>
            <a:ext cx="12199093" cy="104280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Rectangle: Rounded Corners 86">
            <a:extLst>
              <a:ext uri="{FF2B5EF4-FFF2-40B4-BE49-F238E27FC236}">
                <a16:creationId xmlns:a16="http://schemas.microsoft.com/office/drawing/2014/main" id="{A83DB97A-A6E3-E8E8-DA5E-3F9E8415DA5C}"/>
              </a:ext>
            </a:extLst>
          </p:cNvPr>
          <p:cNvSpPr/>
          <p:nvPr/>
        </p:nvSpPr>
        <p:spPr>
          <a:xfrm>
            <a:off x="444058" y="2875989"/>
            <a:ext cx="2372077" cy="13528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i="0" u="none" strike="noStrike" baseline="0" dirty="0">
                <a:solidFill>
                  <a:schemeClr val="tx1"/>
                </a:solidFill>
                <a:latin typeface="Arial" panose="020B0604020202020204" pitchFamily="34" charset="0"/>
                <a:cs typeface="Arial" panose="020B0604020202020204" pitchFamily="34" charset="0"/>
              </a:rPr>
              <a:t>Follow your child’s interests</a:t>
            </a:r>
          </a:p>
          <a:p>
            <a:pPr marL="171450" indent="-171450">
              <a:buFont typeface="Arial" panose="020B0604020202020204" pitchFamily="34" charset="0"/>
              <a:buChar char="•"/>
            </a:pPr>
            <a:r>
              <a:rPr lang="en-GB" sz="1100" b="1" i="0" u="none" strike="noStrike" baseline="0" dirty="0">
                <a:solidFill>
                  <a:schemeClr val="tx1"/>
                </a:solidFill>
                <a:latin typeface="Arial" panose="020B0604020202020204" pitchFamily="34" charset="0"/>
                <a:cs typeface="Arial" panose="020B0604020202020204" pitchFamily="34" charset="0"/>
              </a:rPr>
              <a:t>Discuss what you see, hear, feel, smell and taste</a:t>
            </a:r>
          </a:p>
          <a:p>
            <a:pPr marL="171450" indent="-171450">
              <a:buFont typeface="Arial" panose="020B0604020202020204" pitchFamily="34" charset="0"/>
              <a:buChar char="•"/>
            </a:pPr>
            <a:r>
              <a:rPr lang="en-GB" sz="1100" b="1" i="0" u="none" strike="noStrike" baseline="0" dirty="0">
                <a:solidFill>
                  <a:schemeClr val="tx1"/>
                </a:solidFill>
                <a:latin typeface="Arial" panose="020B0604020202020204" pitchFamily="34" charset="0"/>
                <a:cs typeface="Arial" panose="020B0604020202020204" pitchFamily="34" charset="0"/>
              </a:rPr>
              <a:t>Count, sort and measure in everyday activities.</a:t>
            </a:r>
          </a:p>
          <a:p>
            <a:pPr marL="171450" indent="-171450">
              <a:buFont typeface="Arial" panose="020B0604020202020204" pitchFamily="34" charset="0"/>
              <a:buChar char="•"/>
            </a:pPr>
            <a:r>
              <a:rPr lang="en-GB" sz="1100" b="1" i="0" u="none" strike="noStrike" baseline="0" dirty="0">
                <a:solidFill>
                  <a:schemeClr val="tx1"/>
                </a:solidFill>
                <a:latin typeface="Arial" panose="020B0604020202020204" pitchFamily="34" charset="0"/>
                <a:cs typeface="Arial" panose="020B0604020202020204" pitchFamily="34" charset="0"/>
              </a:rPr>
              <a:t>Explore nature and get out in the fresh air</a:t>
            </a:r>
            <a:endParaRPr lang="en-GB" sz="1100" b="1" dirty="0">
              <a:solidFill>
                <a:schemeClr val="tx1"/>
              </a:solidFill>
              <a:latin typeface="Arial" panose="020B0604020202020204" pitchFamily="34" charset="0"/>
              <a:cs typeface="Arial" panose="020B0604020202020204" pitchFamily="34" charset="0"/>
            </a:endParaRPr>
          </a:p>
        </p:txBody>
      </p:sp>
      <p:pic>
        <p:nvPicPr>
          <p:cNvPr id="99" name="Picture 98" descr="A cartoon of a school building&#10;&#10;Description automatically generated with medium confidence">
            <a:extLst>
              <a:ext uri="{FF2B5EF4-FFF2-40B4-BE49-F238E27FC236}">
                <a16:creationId xmlns:a16="http://schemas.microsoft.com/office/drawing/2014/main" id="{CE2E185E-62F5-74A9-0CAB-621685F91A4F}"/>
              </a:ext>
            </a:extLst>
          </p:cNvPr>
          <p:cNvPicPr>
            <a:picLocks noChangeAspect="1"/>
          </p:cNvPicPr>
          <p:nvPr/>
        </p:nvPicPr>
        <p:blipFill rotWithShape="1">
          <a:blip r:embed="rId5">
            <a:alphaModFix amt="39000"/>
            <a:extLst>
              <a:ext uri="{28A0092B-C50C-407E-A947-70E740481C1C}">
                <a14:useLocalDpi xmlns:a14="http://schemas.microsoft.com/office/drawing/2010/main" val="0"/>
              </a:ext>
            </a:extLst>
          </a:blip>
          <a:srcRect l="1838" t="9262" b="-958"/>
          <a:stretch/>
        </p:blipFill>
        <p:spPr>
          <a:xfrm>
            <a:off x="10247713" y="717117"/>
            <a:ext cx="1869421" cy="1525273"/>
          </a:xfrm>
          <a:prstGeom prst="rect">
            <a:avLst/>
          </a:prstGeom>
        </p:spPr>
      </p:pic>
      <p:pic>
        <p:nvPicPr>
          <p:cNvPr id="95" name="Picture 94" descr="A picture containing symbol&#10;&#10;Description automatically generated">
            <a:extLst>
              <a:ext uri="{FF2B5EF4-FFF2-40B4-BE49-F238E27FC236}">
                <a16:creationId xmlns:a16="http://schemas.microsoft.com/office/drawing/2014/main" id="{4BF14DAF-A2E1-BFAF-DE3B-445E875E212C}"/>
              </a:ext>
            </a:extLst>
          </p:cNvPr>
          <p:cNvPicPr>
            <a:picLocks noChangeAspect="1"/>
          </p:cNvPicPr>
          <p:nvPr/>
        </p:nvPicPr>
        <p:blipFill>
          <a:blip r:embed="rId6">
            <a:alphaModFix amt="39000"/>
            <a:extLst>
              <a:ext uri="{28A0092B-C50C-407E-A947-70E740481C1C}">
                <a14:useLocalDpi xmlns:a14="http://schemas.microsoft.com/office/drawing/2010/main" val="0"/>
              </a:ext>
            </a:extLst>
          </a:blip>
          <a:stretch>
            <a:fillRect/>
          </a:stretch>
        </p:blipFill>
        <p:spPr>
          <a:xfrm>
            <a:off x="8632272" y="4516801"/>
            <a:ext cx="602056" cy="1245922"/>
          </a:xfrm>
          <a:prstGeom prst="rect">
            <a:avLst/>
          </a:prstGeom>
        </p:spPr>
      </p:pic>
      <p:pic>
        <p:nvPicPr>
          <p:cNvPr id="97" name="Picture 96" descr="A yellow and red sign with silhouettes of children walking&#10;&#10;Description automatically generated with low confidence">
            <a:extLst>
              <a:ext uri="{FF2B5EF4-FFF2-40B4-BE49-F238E27FC236}">
                <a16:creationId xmlns:a16="http://schemas.microsoft.com/office/drawing/2014/main" id="{3E50AE23-3D32-4E0C-7C1B-C29E2B5A5DCC}"/>
              </a:ext>
            </a:extLst>
          </p:cNvPr>
          <p:cNvPicPr>
            <a:picLocks noChangeAspect="1"/>
          </p:cNvPicPr>
          <p:nvPr/>
        </p:nvPicPr>
        <p:blipFill>
          <a:blip r:embed="rId7">
            <a:alphaModFix amt="39000"/>
            <a:extLst>
              <a:ext uri="{28A0092B-C50C-407E-A947-70E740481C1C}">
                <a14:useLocalDpi xmlns:a14="http://schemas.microsoft.com/office/drawing/2010/main" val="0"/>
              </a:ext>
            </a:extLst>
          </a:blip>
          <a:stretch>
            <a:fillRect/>
          </a:stretch>
        </p:blipFill>
        <p:spPr>
          <a:xfrm>
            <a:off x="2642162" y="2116171"/>
            <a:ext cx="963490" cy="855097"/>
          </a:xfrm>
          <a:prstGeom prst="rect">
            <a:avLst/>
          </a:prstGeom>
          <a:ln>
            <a:noFill/>
          </a:ln>
          <a:effectLst>
            <a:softEdge rad="112500"/>
          </a:effectLst>
        </p:spPr>
      </p:pic>
      <p:pic>
        <p:nvPicPr>
          <p:cNvPr id="107" name="Picture 106" descr="A yellow school bus on a black background&#10;&#10;Description automatically generated">
            <a:extLst>
              <a:ext uri="{FF2B5EF4-FFF2-40B4-BE49-F238E27FC236}">
                <a16:creationId xmlns:a16="http://schemas.microsoft.com/office/drawing/2014/main" id="{28E354D5-E179-5887-2CE1-02ADCB8B9D95}"/>
              </a:ext>
            </a:extLst>
          </p:cNvPr>
          <p:cNvPicPr>
            <a:picLocks noChangeAspect="1"/>
          </p:cNvPicPr>
          <p:nvPr/>
        </p:nvPicPr>
        <p:blipFill>
          <a:blip r:embed="rId8">
            <a:alphaModFix amt="39000"/>
            <a:extLst>
              <a:ext uri="{28A0092B-C50C-407E-A947-70E740481C1C}">
                <a14:useLocalDpi xmlns:a14="http://schemas.microsoft.com/office/drawing/2010/main" val="0"/>
              </a:ext>
            </a:extLst>
          </a:blip>
          <a:stretch>
            <a:fillRect/>
          </a:stretch>
        </p:blipFill>
        <p:spPr>
          <a:xfrm rot="20544653">
            <a:off x="-32659" y="4038670"/>
            <a:ext cx="2209594" cy="2209594"/>
          </a:xfrm>
          <a:prstGeom prst="rect">
            <a:avLst/>
          </a:prstGeom>
        </p:spPr>
      </p:pic>
      <p:sp>
        <p:nvSpPr>
          <p:cNvPr id="2" name="Rectangle: Rounded Corners 1">
            <a:extLst>
              <a:ext uri="{FF2B5EF4-FFF2-40B4-BE49-F238E27FC236}">
                <a16:creationId xmlns:a16="http://schemas.microsoft.com/office/drawing/2014/main" id="{9DB5C5F6-277C-CFDC-77CC-79D539CB38BC}"/>
              </a:ext>
            </a:extLst>
          </p:cNvPr>
          <p:cNvSpPr/>
          <p:nvPr/>
        </p:nvSpPr>
        <p:spPr>
          <a:xfrm>
            <a:off x="2121533" y="4349218"/>
            <a:ext cx="3557186" cy="14156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100" b="1" dirty="0">
                <a:solidFill>
                  <a:schemeClr val="tx1"/>
                </a:solidFill>
                <a:latin typeface="Arial" panose="020B0604020202020204" pitchFamily="34" charset="0"/>
                <a:cs typeface="Arial" panose="020B0604020202020204" pitchFamily="34" charset="0"/>
              </a:rPr>
              <a:t>Buy school uniform early and let your child get used to wearing it in the summer holidays.</a:t>
            </a:r>
          </a:p>
          <a:p>
            <a:pPr algn="just"/>
            <a:endParaRPr lang="en-GB" sz="1100" b="1" dirty="0">
              <a:solidFill>
                <a:schemeClr val="tx1"/>
              </a:solidFill>
              <a:latin typeface="Arial" panose="020B0604020202020204" pitchFamily="34" charset="0"/>
              <a:cs typeface="Arial" panose="020B0604020202020204" pitchFamily="34" charset="0"/>
            </a:endParaRPr>
          </a:p>
          <a:p>
            <a:pPr algn="just"/>
            <a:r>
              <a:rPr lang="en-GB" sz="1100" b="1" dirty="0">
                <a:solidFill>
                  <a:schemeClr val="tx1"/>
                </a:solidFill>
                <a:latin typeface="Arial" panose="020B0604020202020204" pitchFamily="34" charset="0"/>
                <a:cs typeface="Arial" panose="020B0604020202020204" pitchFamily="34" charset="0"/>
              </a:rPr>
              <a:t>Allow your child to choose their lunch box or water bottle and become familiar with them before starting school.  Find out the school meal choices and allow your child to choose a meal they like</a:t>
            </a:r>
          </a:p>
        </p:txBody>
      </p:sp>
      <p:sp>
        <p:nvSpPr>
          <p:cNvPr id="9" name="TextBox 8">
            <a:extLst>
              <a:ext uri="{FF2B5EF4-FFF2-40B4-BE49-F238E27FC236}">
                <a16:creationId xmlns:a16="http://schemas.microsoft.com/office/drawing/2014/main" id="{918C0B01-E701-06FF-D88E-EF6491053934}"/>
              </a:ext>
            </a:extLst>
          </p:cNvPr>
          <p:cNvSpPr txBox="1"/>
          <p:nvPr/>
        </p:nvSpPr>
        <p:spPr>
          <a:xfrm>
            <a:off x="-62151" y="5854962"/>
            <a:ext cx="3765697" cy="1015663"/>
          </a:xfrm>
          <a:prstGeom prst="rect">
            <a:avLst/>
          </a:prstGeom>
          <a:noFill/>
        </p:spPr>
        <p:txBody>
          <a:bodyPr wrap="square" rtlCol="0">
            <a:spAutoFit/>
          </a:bodyPr>
          <a:lstStyle/>
          <a:p>
            <a:pPr algn="ctr"/>
            <a:r>
              <a:rPr lang="en-US" sz="1200" b="1" dirty="0">
                <a:solidFill>
                  <a:schemeClr val="accent5">
                    <a:lumMod val="50000"/>
                  </a:schemeClr>
                </a:solidFill>
                <a:effectLst/>
                <a:latin typeface="Arial" panose="020B0604020202020204" pitchFamily="34" charset="0"/>
                <a:ea typeface="Calibri" panose="020F0502020204030204" pitchFamily="34" charset="0"/>
              </a:rPr>
              <a:t>Please see websites for further information </a:t>
            </a:r>
            <a:r>
              <a:rPr lang="en-US" sz="1200" b="1" dirty="0">
                <a:solidFill>
                  <a:schemeClr val="accent5">
                    <a:lumMod val="50000"/>
                  </a:schemeClr>
                </a:solidFill>
                <a:latin typeface="Arial" panose="020B0604020202020204" pitchFamily="34" charset="0"/>
                <a:ea typeface="Calibri" panose="020F0502020204030204" pitchFamily="34" charset="0"/>
              </a:rPr>
              <a:t>or if you have any concerns, please </a:t>
            </a:r>
            <a:r>
              <a:rPr lang="en-US" sz="1200" b="1" dirty="0">
                <a:solidFill>
                  <a:schemeClr val="accent5">
                    <a:lumMod val="50000"/>
                  </a:schemeClr>
                </a:solidFill>
                <a:effectLst/>
                <a:latin typeface="Arial" panose="020B0604020202020204" pitchFamily="34" charset="0"/>
                <a:ea typeface="Calibri" panose="020F0502020204030204" pitchFamily="34" charset="0"/>
              </a:rPr>
              <a:t>contact your Health Visiting or School Nursing Team </a:t>
            </a:r>
          </a:p>
          <a:p>
            <a:pPr algn="ctr"/>
            <a:r>
              <a:rPr lang="en-US" sz="1200" b="1" dirty="0">
                <a:solidFill>
                  <a:schemeClr val="accent5">
                    <a:lumMod val="50000"/>
                  </a:schemeClr>
                </a:solidFill>
                <a:latin typeface="Arial" panose="020B0604020202020204" pitchFamily="34" charset="0"/>
                <a:ea typeface="Calibri" panose="020F0502020204030204" pitchFamily="34" charset="0"/>
              </a:rPr>
              <a:t>            Health visiting: 07312263283</a:t>
            </a:r>
          </a:p>
          <a:p>
            <a:pPr algn="ctr"/>
            <a:r>
              <a:rPr lang="en-US" sz="12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School Nursing: 07312263194</a:t>
            </a:r>
            <a:endParaRPr lang="en-GB" sz="1200" b="1" dirty="0">
              <a:solidFill>
                <a:schemeClr val="accent5">
                  <a:lumMod val="50000"/>
                </a:schemeClr>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30A37658-FB87-3648-B741-BE1AC6CC3DE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632369" y="5931487"/>
            <a:ext cx="874765" cy="874765"/>
          </a:xfrm>
          <a:prstGeom prst="rect">
            <a:avLst/>
          </a:prstGeom>
          <a:noFill/>
        </p:spPr>
      </p:pic>
      <p:sp>
        <p:nvSpPr>
          <p:cNvPr id="11" name="TextBox 10">
            <a:extLst>
              <a:ext uri="{FF2B5EF4-FFF2-40B4-BE49-F238E27FC236}">
                <a16:creationId xmlns:a16="http://schemas.microsoft.com/office/drawing/2014/main" id="{64450476-3A81-1F44-37D9-7E7C920D9EEF}"/>
              </a:ext>
            </a:extLst>
          </p:cNvPr>
          <p:cNvSpPr txBox="1"/>
          <p:nvPr/>
        </p:nvSpPr>
        <p:spPr>
          <a:xfrm>
            <a:off x="4408772" y="5934959"/>
            <a:ext cx="1349446" cy="861774"/>
          </a:xfrm>
          <a:prstGeom prst="rect">
            <a:avLst/>
          </a:prstGeom>
          <a:noFill/>
        </p:spPr>
        <p:txBody>
          <a:bodyPr wrap="square" rtlCol="0">
            <a:spAutoFit/>
          </a:bodyPr>
          <a:lstStyle/>
          <a:p>
            <a:pPr algn="ctr"/>
            <a:r>
              <a:rPr lang="en-GB" sz="1000" b="1" dirty="0">
                <a:solidFill>
                  <a:schemeClr val="accent5">
                    <a:lumMod val="50000"/>
                  </a:schemeClr>
                </a:solidFill>
                <a:latin typeface="Arial" panose="020B0604020202020204" pitchFamily="34" charset="0"/>
                <a:cs typeface="Arial" panose="020B0604020202020204" pitchFamily="34" charset="0"/>
              </a:rPr>
              <a:t>Berkshire Healthcare Children, Young People &amp; Families Services</a:t>
            </a:r>
          </a:p>
        </p:txBody>
      </p:sp>
      <p:pic>
        <p:nvPicPr>
          <p:cNvPr id="13" name="Picture 12">
            <a:extLst>
              <a:ext uri="{FF2B5EF4-FFF2-40B4-BE49-F238E27FC236}">
                <a16:creationId xmlns:a16="http://schemas.microsoft.com/office/drawing/2014/main" id="{8D46D190-2274-EAC6-8450-BFE3BAA8FD93}"/>
              </a:ext>
            </a:extLst>
          </p:cNvPr>
          <p:cNvPicPr>
            <a:picLocks noChangeAspect="1"/>
          </p:cNvPicPr>
          <p:nvPr/>
        </p:nvPicPr>
        <p:blipFill>
          <a:blip r:embed="rId10"/>
          <a:stretch>
            <a:fillRect/>
          </a:stretch>
        </p:blipFill>
        <p:spPr>
          <a:xfrm>
            <a:off x="5685815" y="5897278"/>
            <a:ext cx="904523" cy="904523"/>
          </a:xfrm>
          <a:prstGeom prst="rect">
            <a:avLst/>
          </a:prstGeom>
        </p:spPr>
      </p:pic>
      <p:sp>
        <p:nvSpPr>
          <p:cNvPr id="14" name="TextBox 13">
            <a:extLst>
              <a:ext uri="{FF2B5EF4-FFF2-40B4-BE49-F238E27FC236}">
                <a16:creationId xmlns:a16="http://schemas.microsoft.com/office/drawing/2014/main" id="{D49C4ACC-D062-9294-40E8-174B65EA7C9A}"/>
              </a:ext>
            </a:extLst>
          </p:cNvPr>
          <p:cNvSpPr txBox="1"/>
          <p:nvPr/>
        </p:nvSpPr>
        <p:spPr>
          <a:xfrm>
            <a:off x="6532048" y="6126022"/>
            <a:ext cx="744050" cy="400110"/>
          </a:xfrm>
          <a:prstGeom prst="rect">
            <a:avLst/>
          </a:prstGeom>
          <a:noFill/>
        </p:spPr>
        <p:txBody>
          <a:bodyPr wrap="square" rtlCol="0">
            <a:spAutoFit/>
          </a:bodyPr>
          <a:lstStyle/>
          <a:p>
            <a:pPr algn="ctr"/>
            <a:r>
              <a:rPr lang="en-GB" sz="1000" b="1" dirty="0">
                <a:solidFill>
                  <a:schemeClr val="accent5">
                    <a:lumMod val="50000"/>
                  </a:schemeClr>
                </a:solidFill>
                <a:latin typeface="Arial" panose="020B0604020202020204" pitchFamily="34" charset="0"/>
                <a:cs typeface="Arial" panose="020B0604020202020204" pitchFamily="34" charset="0"/>
              </a:rPr>
              <a:t>Reading Directory</a:t>
            </a:r>
          </a:p>
        </p:txBody>
      </p:sp>
      <p:pic>
        <p:nvPicPr>
          <p:cNvPr id="34" name="Picture 33">
            <a:extLst>
              <a:ext uri="{FF2B5EF4-FFF2-40B4-BE49-F238E27FC236}">
                <a16:creationId xmlns:a16="http://schemas.microsoft.com/office/drawing/2014/main" id="{21DDF078-DDCC-9DDF-AFDA-95A88E22D48E}"/>
              </a:ext>
            </a:extLst>
          </p:cNvPr>
          <p:cNvPicPr>
            <a:picLocks noChangeAspect="1"/>
          </p:cNvPicPr>
          <p:nvPr/>
        </p:nvPicPr>
        <p:blipFill>
          <a:blip r:embed="rId11"/>
          <a:stretch>
            <a:fillRect/>
          </a:stretch>
        </p:blipFill>
        <p:spPr>
          <a:xfrm>
            <a:off x="7274829" y="5900599"/>
            <a:ext cx="904523" cy="904523"/>
          </a:xfrm>
          <a:prstGeom prst="rect">
            <a:avLst/>
          </a:prstGeom>
        </p:spPr>
      </p:pic>
      <p:sp>
        <p:nvSpPr>
          <p:cNvPr id="35" name="TextBox 34">
            <a:extLst>
              <a:ext uri="{FF2B5EF4-FFF2-40B4-BE49-F238E27FC236}">
                <a16:creationId xmlns:a16="http://schemas.microsoft.com/office/drawing/2014/main" id="{80D2000F-3677-BB12-BDEB-9BFD3C269A12}"/>
              </a:ext>
            </a:extLst>
          </p:cNvPr>
          <p:cNvSpPr txBox="1"/>
          <p:nvPr/>
        </p:nvSpPr>
        <p:spPr>
          <a:xfrm>
            <a:off x="8109793" y="6121180"/>
            <a:ext cx="820088" cy="553998"/>
          </a:xfrm>
          <a:prstGeom prst="rect">
            <a:avLst/>
          </a:prstGeom>
          <a:noFill/>
        </p:spPr>
        <p:txBody>
          <a:bodyPr wrap="square" rtlCol="0">
            <a:spAutoFit/>
          </a:bodyPr>
          <a:lstStyle/>
          <a:p>
            <a:pPr algn="ctr"/>
            <a:r>
              <a:rPr lang="en-GB" sz="1000" b="1" dirty="0">
                <a:solidFill>
                  <a:schemeClr val="accent5">
                    <a:lumMod val="50000"/>
                  </a:schemeClr>
                </a:solidFill>
                <a:latin typeface="Arial" panose="020B0604020202020204" pitchFamily="34" charset="0"/>
                <a:cs typeface="Arial" panose="020B0604020202020204" pitchFamily="34" charset="0"/>
              </a:rPr>
              <a:t>Bracknell Forest Directory</a:t>
            </a:r>
          </a:p>
        </p:txBody>
      </p:sp>
      <p:pic>
        <p:nvPicPr>
          <p:cNvPr id="40" name="Picture 39">
            <a:extLst>
              <a:ext uri="{FF2B5EF4-FFF2-40B4-BE49-F238E27FC236}">
                <a16:creationId xmlns:a16="http://schemas.microsoft.com/office/drawing/2014/main" id="{01466E8B-5C35-9C8A-A272-9416DB8E41D7}"/>
              </a:ext>
            </a:extLst>
          </p:cNvPr>
          <p:cNvPicPr>
            <a:picLocks noChangeAspect="1"/>
          </p:cNvPicPr>
          <p:nvPr/>
        </p:nvPicPr>
        <p:blipFill>
          <a:blip r:embed="rId12"/>
          <a:stretch>
            <a:fillRect/>
          </a:stretch>
        </p:blipFill>
        <p:spPr>
          <a:xfrm>
            <a:off x="8911237" y="5916751"/>
            <a:ext cx="904523" cy="904523"/>
          </a:xfrm>
          <a:prstGeom prst="rect">
            <a:avLst/>
          </a:prstGeom>
        </p:spPr>
      </p:pic>
      <p:sp>
        <p:nvSpPr>
          <p:cNvPr id="42" name="TextBox 41">
            <a:extLst>
              <a:ext uri="{FF2B5EF4-FFF2-40B4-BE49-F238E27FC236}">
                <a16:creationId xmlns:a16="http://schemas.microsoft.com/office/drawing/2014/main" id="{49AC3267-B1D7-7842-A6E7-D52AB6830874}"/>
              </a:ext>
            </a:extLst>
          </p:cNvPr>
          <p:cNvSpPr txBox="1"/>
          <p:nvPr/>
        </p:nvSpPr>
        <p:spPr>
          <a:xfrm>
            <a:off x="9685423" y="6109982"/>
            <a:ext cx="904522" cy="553998"/>
          </a:xfrm>
          <a:prstGeom prst="rect">
            <a:avLst/>
          </a:prstGeom>
          <a:noFill/>
        </p:spPr>
        <p:txBody>
          <a:bodyPr wrap="square">
            <a:spAutoFit/>
          </a:bodyPr>
          <a:lstStyle/>
          <a:p>
            <a:pPr algn="ctr"/>
            <a:r>
              <a:rPr lang="en-GB" sz="1000" b="1" dirty="0">
                <a:solidFill>
                  <a:schemeClr val="accent5">
                    <a:lumMod val="50000"/>
                  </a:schemeClr>
                </a:solidFill>
                <a:latin typeface="Arial" panose="020B0604020202020204" pitchFamily="34" charset="0"/>
                <a:cs typeface="Arial" panose="020B0604020202020204" pitchFamily="34" charset="0"/>
              </a:rPr>
              <a:t>West Berkshire Directory</a:t>
            </a:r>
          </a:p>
        </p:txBody>
      </p:sp>
      <p:pic>
        <p:nvPicPr>
          <p:cNvPr id="45" name="Picture 44">
            <a:extLst>
              <a:ext uri="{FF2B5EF4-FFF2-40B4-BE49-F238E27FC236}">
                <a16:creationId xmlns:a16="http://schemas.microsoft.com/office/drawing/2014/main" id="{7D6ABED6-334B-9CE3-6608-3C6AF27EEF9E}"/>
              </a:ext>
            </a:extLst>
          </p:cNvPr>
          <p:cNvPicPr>
            <a:picLocks noChangeAspect="1"/>
          </p:cNvPicPr>
          <p:nvPr/>
        </p:nvPicPr>
        <p:blipFill>
          <a:blip r:embed="rId13"/>
          <a:stretch>
            <a:fillRect/>
          </a:stretch>
        </p:blipFill>
        <p:spPr>
          <a:xfrm>
            <a:off x="10500894" y="5916534"/>
            <a:ext cx="892518" cy="892518"/>
          </a:xfrm>
          <a:prstGeom prst="rect">
            <a:avLst/>
          </a:prstGeom>
        </p:spPr>
      </p:pic>
      <p:sp>
        <p:nvSpPr>
          <p:cNvPr id="46" name="TextBox 45">
            <a:extLst>
              <a:ext uri="{FF2B5EF4-FFF2-40B4-BE49-F238E27FC236}">
                <a16:creationId xmlns:a16="http://schemas.microsoft.com/office/drawing/2014/main" id="{A0E20E78-C390-FB0B-91BF-212040B2700D}"/>
              </a:ext>
            </a:extLst>
          </p:cNvPr>
          <p:cNvSpPr txBox="1"/>
          <p:nvPr/>
        </p:nvSpPr>
        <p:spPr>
          <a:xfrm>
            <a:off x="11257815" y="6141259"/>
            <a:ext cx="1007325" cy="400110"/>
          </a:xfrm>
          <a:prstGeom prst="rect">
            <a:avLst/>
          </a:prstGeom>
          <a:noFill/>
        </p:spPr>
        <p:txBody>
          <a:bodyPr wrap="square">
            <a:spAutoFit/>
          </a:bodyPr>
          <a:lstStyle/>
          <a:p>
            <a:pPr algn="ctr"/>
            <a:r>
              <a:rPr lang="en-GB" sz="1000" b="1" dirty="0">
                <a:solidFill>
                  <a:schemeClr val="accent5">
                    <a:lumMod val="50000"/>
                  </a:schemeClr>
                </a:solidFill>
                <a:latin typeface="Arial" panose="020B0604020202020204" pitchFamily="34" charset="0"/>
                <a:cs typeface="Arial" panose="020B0604020202020204" pitchFamily="34" charset="0"/>
              </a:rPr>
              <a:t>Wokingham Directory</a:t>
            </a:r>
          </a:p>
        </p:txBody>
      </p:sp>
      <p:pic>
        <p:nvPicPr>
          <p:cNvPr id="3" name="Picture 2" descr="A picture containing text, clipart&#10;&#10;Description automatically generated">
            <a:extLst>
              <a:ext uri="{FF2B5EF4-FFF2-40B4-BE49-F238E27FC236}">
                <a16:creationId xmlns:a16="http://schemas.microsoft.com/office/drawing/2014/main" id="{FBFC6F31-BB41-99DB-FE03-79B5FB14A9F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9122" y="6493204"/>
            <a:ext cx="789305" cy="207010"/>
          </a:xfrm>
          <a:prstGeom prst="rect">
            <a:avLst/>
          </a:prstGeom>
        </p:spPr>
      </p:pic>
    </p:spTree>
    <p:extLst>
      <p:ext uri="{BB962C8B-B14F-4D97-AF65-F5344CB8AC3E}">
        <p14:creationId xmlns:p14="http://schemas.microsoft.com/office/powerpoint/2010/main" val="3845275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8401CF94950241BC7617E6C4305AFD" ma:contentTypeVersion="13" ma:contentTypeDescription="Create a new document." ma:contentTypeScope="" ma:versionID="71053d697d10a00f0c2e3c953b822dab">
  <xsd:schema xmlns:xsd="http://www.w3.org/2001/XMLSchema" xmlns:xs="http://www.w3.org/2001/XMLSchema" xmlns:p="http://schemas.microsoft.com/office/2006/metadata/properties" xmlns:ns2="5836fcb5-eda6-4c8e-9113-4ef481da36b1" xmlns:ns3="e7a6177d-5191-444a-8d05-dad7e1b2d9a5" targetNamespace="http://schemas.microsoft.com/office/2006/metadata/properties" ma:root="true" ma:fieldsID="3373ee03f1a0ae310e3e7054d6144376" ns2:_="" ns3:_="">
    <xsd:import namespace="5836fcb5-eda6-4c8e-9113-4ef481da36b1"/>
    <xsd:import namespace="e7a6177d-5191-444a-8d05-dad7e1b2d9a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36fcb5-eda6-4c8e-9113-4ef481da36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3f4c14d-ad24-42e9-89ea-41944c85aae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a6177d-5191-444a-8d05-dad7e1b2d9a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db14ad3-168d-4190-9353-d8d056d279c9}" ma:internalName="TaxCatchAll" ma:showField="CatchAllData" ma:web="e7a6177d-5191-444a-8d05-dad7e1b2d9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5080DE-7D9B-4B9D-AB7C-88122D33B308}"/>
</file>

<file path=customXml/itemProps2.xml><?xml version="1.0" encoding="utf-8"?>
<ds:datastoreItem xmlns:ds="http://schemas.openxmlformats.org/officeDocument/2006/customXml" ds:itemID="{3E08DC1B-274B-402D-A915-1E4F0BFC264C}"/>
</file>

<file path=docProps/app.xml><?xml version="1.0" encoding="utf-8"?>
<Properties xmlns="http://schemas.openxmlformats.org/officeDocument/2006/extended-properties" xmlns:vt="http://schemas.openxmlformats.org/officeDocument/2006/docPropsVTypes">
  <TotalTime>7983</TotalTime>
  <Words>460</Words>
  <Application>Microsoft Office PowerPoint</Application>
  <PresentationFormat>Widescreen</PresentationFormat>
  <Paragraphs>45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Berkshire Healthcare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Duly</dc:creator>
  <cp:lastModifiedBy>Cindy Fincham</cp:lastModifiedBy>
  <cp:revision>4</cp:revision>
  <dcterms:created xsi:type="dcterms:W3CDTF">2023-06-30T08:48:42Z</dcterms:created>
  <dcterms:modified xsi:type="dcterms:W3CDTF">2024-05-17T14:01:46Z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28a9a6-133a-4796-ad7d-6b90f7583680_Enabled">
    <vt:lpwstr>true</vt:lpwstr>
  </property>
  <property fmtid="{D5CDD505-2E9C-101B-9397-08002B2CF9AE}" pid="3" name="MSIP_Label_2b28a9a6-133a-4796-ad7d-6b90f7583680_SetDate">
    <vt:lpwstr>2024-05-17T13:43:17Z</vt:lpwstr>
  </property>
  <property fmtid="{D5CDD505-2E9C-101B-9397-08002B2CF9AE}" pid="4" name="MSIP_Label_2b28a9a6-133a-4796-ad7d-6b90f7583680_Method">
    <vt:lpwstr>Standard</vt:lpwstr>
  </property>
  <property fmtid="{D5CDD505-2E9C-101B-9397-08002B2CF9AE}" pid="5" name="MSIP_Label_2b28a9a6-133a-4796-ad7d-6b90f7583680_Name">
    <vt:lpwstr>Private</vt:lpwstr>
  </property>
  <property fmtid="{D5CDD505-2E9C-101B-9397-08002B2CF9AE}" pid="6" name="MSIP_Label_2b28a9a6-133a-4796-ad7d-6b90f7583680_SiteId">
    <vt:lpwstr>996ee15c-0b3e-4a6f-8e65-120a9a51821a</vt:lpwstr>
  </property>
  <property fmtid="{D5CDD505-2E9C-101B-9397-08002B2CF9AE}" pid="7" name="MSIP_Label_2b28a9a6-133a-4796-ad7d-6b90f7583680_ActionId">
    <vt:lpwstr>0c847d3e-b9ce-448c-8071-ed906552f6de</vt:lpwstr>
  </property>
  <property fmtid="{D5CDD505-2E9C-101B-9397-08002B2CF9AE}" pid="8" name="MSIP_Label_2b28a9a6-133a-4796-ad7d-6b90f7583680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Private: Information that contains a small amount of sensitive data which is essential to communicate with an individual but doesn’t require to be sent via secure methods.</vt:lpwstr>
  </property>
</Properties>
</file>