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60" r:id="rId7"/>
    <p:sldId id="291" r:id="rId8"/>
    <p:sldId id="288" r:id="rId9"/>
    <p:sldId id="303" r:id="rId10"/>
    <p:sldId id="304" r:id="rId11"/>
    <p:sldId id="278" r:id="rId12"/>
    <p:sldId id="279" r:id="rId13"/>
    <p:sldId id="285" r:id="rId14"/>
    <p:sldId id="280" r:id="rId15"/>
    <p:sldId id="284" r:id="rId16"/>
    <p:sldId id="281" r:id="rId17"/>
    <p:sldId id="259" r:id="rId18"/>
    <p:sldId id="293" r:id="rId19"/>
    <p:sldId id="286" r:id="rId20"/>
    <p:sldId id="294" r:id="rId21"/>
    <p:sldId id="301" r:id="rId22"/>
    <p:sldId id="302" r:id="rId23"/>
    <p:sldId id="273" r:id="rId24"/>
    <p:sldId id="305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93395-AD0A-4045-9A9C-AE5A860C0AB3}" v="2" dt="2024-04-15T13:15:44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97" autoAdjust="0"/>
    <p:restoredTop sz="82007" autoAdjust="0"/>
  </p:normalViewPr>
  <p:slideViewPr>
    <p:cSldViewPr>
      <p:cViewPr varScale="1">
        <p:scale>
          <a:sx n="59" d="100"/>
          <a:sy n="59" d="100"/>
        </p:scale>
        <p:origin x="1068" y="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A47B0-FF53-4EAF-A9B8-D40AA3397DCA}" type="datetimeFigureOut">
              <a:rPr lang="en-GB" smtClean="0"/>
              <a:t>13/05/2024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F4DB-D976-4A7D-88B5-FF42858D1B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524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53035-4879-42C0-8DA6-617DB5A19072}" type="datetimeFigureOut">
              <a:rPr lang="en-GB" smtClean="0"/>
              <a:t>13/05/2024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B0014-7637-4CF1-90A9-846962027F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80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367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36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647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690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617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889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31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68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658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424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3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591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89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0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022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418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684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31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B0014-7637-4CF1-90A9-846962027FF7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86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D4EE-2653-46DF-9C64-4A855AD4185F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7C492B9-E93C-DEEC-83CE-A2175A60ED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11" y="5733256"/>
            <a:ext cx="1379417" cy="71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65B5-ED79-4C69-9E08-DE085DE865B7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799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65B5-ED79-4C69-9E08-DE085DE865B7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069458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65B5-ED79-4C69-9E08-DE085DE865B7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6801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65B5-ED79-4C69-9E08-DE085DE865B7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248824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65B5-ED79-4C69-9E08-DE085DE865B7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98107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F823-9C94-49D6-AFA8-B797A8D7FE26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81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D49D-589E-4B07-9773-EF6B563E0990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4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0751-C9BC-42C2-B1C9-72761D458BE9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13B6E8-C108-F91F-A883-864BC7C632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4" y="6070878"/>
            <a:ext cx="703626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5EFE-9C60-4305-B965-24C991BD3C15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DFCD-3C04-4FB2-8599-2FD19DD56748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6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773-D851-46D9-8B7B-259F0BFEAF41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38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6F2B-E0DA-4851-94E2-16058E651870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81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86CD-86F5-4E7C-B9DC-1F0466CBAE75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A0DB-C8B6-4FF7-8E9B-BA63678FCA70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63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51C1-D355-48CB-ABC6-B1164CA15D50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19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65B5-ED79-4C69-9E08-DE085DE865B7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3B7916-FF63-4215-B06E-C4EEEE073F1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MSIPCMContentMarking" descr="{&quot;HashCode&quot;:1172166973,&quot;Placement&quot;:&quot;Footer&quot;,&quot;Top&quot;:505.8859,&quot;Left&quot;:0.0,&quot;SlideWidth&quot;:720,&quot;SlideHeight&quot;:540}">
            <a:extLst>
              <a:ext uri="{FF2B5EF4-FFF2-40B4-BE49-F238E27FC236}">
                <a16:creationId xmlns:a16="http://schemas.microsoft.com/office/drawing/2014/main" id="{10A5F02C-3ED4-7CEE-42B8-AAE2603D92A4}"/>
              </a:ext>
            </a:extLst>
          </p:cNvPr>
          <p:cNvSpPr txBox="1"/>
          <p:nvPr userDrawn="1"/>
        </p:nvSpPr>
        <p:spPr>
          <a:xfrm>
            <a:off x="0" y="6424751"/>
            <a:ext cx="9144000" cy="4332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59558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  <p:sldLayoutId id="2147484042" r:id="rId14"/>
    <p:sldLayoutId id="2147484043" r:id="rId15"/>
    <p:sldLayoutId id="214748404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safeguarding-practitioners-information-sharing-advic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nspcc.org.uk/news/2019/february/equipping-teachers-better-respond-disclosures-abuse-neglec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vJ5uBlGYg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kshirewestsafeguardingchildrenpartnership.org.uk/assets/1/pan_berks_child_exploitation_and_youth_violence_indicator_and_analysis_tool_-_updated_october_2021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pga/1989/41/contents" TargetMode="External"/><Relationship Id="rId2" Type="http://schemas.openxmlformats.org/officeDocument/2006/relationships/hyperlink" Target="https://assets.publishing.service.gov.uk/media/65803fe31c0c2a000d18cf40/Working_together_to_safeguard_children_2023_-_statutory_guidan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safeguarding-practitioners-information-sharing-advice" TargetMode="External"/><Relationship Id="rId5" Type="http://schemas.openxmlformats.org/officeDocument/2006/relationships/hyperlink" Target="https://www.berkshirewestsafeguardingchildrenpartnership.org.uk/assets/1/wokingham_threshold_guidance_booklet_-_autumn_2020.pdf" TargetMode="External"/><Relationship Id="rId4" Type="http://schemas.openxmlformats.org/officeDocument/2006/relationships/hyperlink" Target="http://berks.proceduresonline.com/wokingham/index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riage@wokingham.gov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kshirewestsafeguardingchildrenpartnership.org.uk/scp/threshold-guidance/wokingham-threshold-gui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riage@wokingham.gov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7" y="324858"/>
            <a:ext cx="6055443" cy="3968237"/>
          </a:xfrm>
        </p:spPr>
        <p:txBody>
          <a:bodyPr>
            <a:normAutofit fontScale="90000"/>
          </a:bodyPr>
          <a:lstStyle/>
          <a:p>
            <a:pPr algn="l"/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r>
              <a:rPr lang="en-GB" sz="4800" dirty="0"/>
              <a:t>Multi-Agency Safeguarding Hub (MASH)</a:t>
            </a:r>
            <a:br>
              <a:rPr lang="en-GB" sz="4800" dirty="0"/>
            </a:br>
            <a:br>
              <a:rPr lang="en-GB" sz="4800" dirty="0"/>
            </a:br>
            <a:r>
              <a:rPr lang="en-GB" sz="3200" i="1" dirty="0"/>
              <a:t>Safeguarding children is everyone’s responsibility</a:t>
            </a:r>
            <a:endParaRPr lang="en-GB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4850"/>
            <a:ext cx="6770712" cy="2258486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WOKINGHAM CHILDREN’S SERVICES</a:t>
            </a:r>
          </a:p>
          <a:p>
            <a:r>
              <a:rPr lang="en-GB" b="1" dirty="0"/>
              <a:t>SHUTE END, WOKINGHAM </a:t>
            </a:r>
          </a:p>
          <a:p>
            <a:r>
              <a:rPr lang="en-GB" b="1" dirty="0"/>
              <a:t>Telephone: 0118 908 8002</a:t>
            </a:r>
          </a:p>
          <a:p>
            <a:r>
              <a:rPr lang="en-GB" b="1" dirty="0"/>
              <a:t>triage@wokingham.gov.uk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C6172A0-6012-6FE0-547E-BC1888FD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094" y="5567768"/>
            <a:ext cx="4622973" cy="89647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47" y="5517232"/>
            <a:ext cx="1761905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18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EFA9-21A3-E3A6-7354-7CF4D605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64704"/>
            <a:ext cx="6914729" cy="1320800"/>
          </a:xfrm>
        </p:spPr>
        <p:txBody>
          <a:bodyPr/>
          <a:lstStyle/>
          <a:p>
            <a:r>
              <a:rPr lang="en-GB" dirty="0"/>
              <a:t>Consent and Information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7F8E3-F5F3-09E3-72C1-84ECDAC3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00808"/>
            <a:ext cx="6698705" cy="4536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i="1" dirty="0"/>
              <a:t>‘Wherever possible, you should seek consent and be open and honest with the individual from the outset as to why, what, how and with whom, their information will be shared’</a:t>
            </a:r>
            <a:r>
              <a:rPr lang="en-GB" dirty="0"/>
              <a:t>*</a:t>
            </a:r>
          </a:p>
          <a:p>
            <a:r>
              <a:rPr lang="en-GB" dirty="0"/>
              <a:t>Consent isn’t the same as asking permission</a:t>
            </a:r>
          </a:p>
          <a:p>
            <a:r>
              <a:rPr lang="en-GB" dirty="0"/>
              <a:t>Consent is an ethical requirement; we work transparently with families for the benefit of children and to maintain good working relationships</a:t>
            </a:r>
          </a:p>
          <a:p>
            <a:r>
              <a:rPr lang="en-GB" dirty="0"/>
              <a:t>ONLY when seeking consent increases the risk to the child should you make a referral without consent</a:t>
            </a:r>
          </a:p>
          <a:p>
            <a:r>
              <a:rPr lang="en-GB" dirty="0"/>
              <a:t>If consent is not sought and deemed required, then MARF’s may be returned with us requesting this is provided</a:t>
            </a:r>
          </a:p>
          <a:p>
            <a:endParaRPr lang="en-GB" dirty="0"/>
          </a:p>
          <a:p>
            <a:r>
              <a:rPr lang="en-GB" dirty="0"/>
              <a:t>*</a:t>
            </a:r>
            <a:r>
              <a:rPr lang="en-GB" sz="18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https://www.gov.uk/government/publications/safeguarding-practitioners-information-sharing-advice</a:t>
            </a:r>
            <a:endParaRPr lang="en-GB" sz="2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46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7DAE-A881-C425-0B1F-7DA016D8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/>
          <a:lstStyle/>
          <a:p>
            <a:r>
              <a:rPr lang="en-GB" dirty="0"/>
              <a:t>Being specific…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3081-21E9-E2E6-F59B-DAB0C43F9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56792"/>
            <a:ext cx="6554689" cy="4824536"/>
          </a:xfrm>
        </p:spPr>
        <p:txBody>
          <a:bodyPr>
            <a:noAutofit/>
          </a:bodyPr>
          <a:lstStyle/>
          <a:p>
            <a:r>
              <a:rPr lang="en-GB" sz="1600" dirty="0"/>
              <a:t>When completing a MARF please be </a:t>
            </a:r>
            <a:r>
              <a:rPr lang="en-GB" sz="1600" b="1" dirty="0">
                <a:solidFill>
                  <a:schemeClr val="accent1"/>
                </a:solidFill>
              </a:rPr>
              <a:t>specific.</a:t>
            </a:r>
            <a:r>
              <a:rPr lang="en-GB" sz="1600" dirty="0">
                <a:solidFill>
                  <a:schemeClr val="tx1"/>
                </a:solidFill>
              </a:rPr>
              <a:t> Your professional judgement is important but please stick to the factual information</a:t>
            </a:r>
          </a:p>
          <a:p>
            <a:r>
              <a:rPr lang="en-GB" sz="1600" dirty="0"/>
              <a:t>We need to know </a:t>
            </a:r>
            <a:r>
              <a:rPr lang="en-GB" sz="1600" b="1" dirty="0">
                <a:solidFill>
                  <a:schemeClr val="accent1"/>
                </a:solidFill>
              </a:rPr>
              <a:t>what you are worried about and why?</a:t>
            </a:r>
            <a:r>
              <a:rPr lang="en-GB" sz="1600" dirty="0"/>
              <a:t> </a:t>
            </a:r>
          </a:p>
          <a:p>
            <a:r>
              <a:rPr lang="en-GB" sz="1600" dirty="0"/>
              <a:t>Body language and presentation of a child</a:t>
            </a:r>
          </a:p>
          <a:p>
            <a:r>
              <a:rPr lang="en-GB" sz="1600" dirty="0"/>
              <a:t>Use understandable terminology</a:t>
            </a:r>
          </a:p>
          <a:p>
            <a:pPr lvl="1"/>
            <a:r>
              <a:rPr lang="en-GB" sz="1400" dirty="0"/>
              <a:t>what does </a:t>
            </a:r>
            <a:r>
              <a:rPr lang="en-GB" sz="1400" b="1" dirty="0">
                <a:solidFill>
                  <a:schemeClr val="accent1"/>
                </a:solidFill>
              </a:rPr>
              <a:t>“mental health issues” </a:t>
            </a:r>
            <a:r>
              <a:rPr lang="en-GB" sz="1400" dirty="0"/>
              <a:t>mean for this person?  Is there a diagnosis/are they on a pathway?  What is the treatment plan?  What are the potential risks to the children?  What are the protective factors?</a:t>
            </a:r>
          </a:p>
          <a:p>
            <a:pPr lvl="1"/>
            <a:r>
              <a:rPr lang="en-GB" sz="1400" b="1" dirty="0">
                <a:solidFill>
                  <a:schemeClr val="accent1"/>
                </a:solidFill>
              </a:rPr>
              <a:t>What does alcohol misuse look like?  </a:t>
            </a:r>
            <a:r>
              <a:rPr lang="en-GB" sz="1400" dirty="0"/>
              <a:t>What are they drinking, how much, how often?  What substances/drugs are being used – how often, where are they being sourced?</a:t>
            </a:r>
          </a:p>
          <a:p>
            <a:pPr lvl="1"/>
            <a:r>
              <a:rPr lang="en-GB" sz="1400" dirty="0"/>
              <a:t>For </a:t>
            </a:r>
            <a:r>
              <a:rPr lang="en-GB" sz="1400" b="1" dirty="0">
                <a:solidFill>
                  <a:schemeClr val="accent1"/>
                </a:solidFill>
              </a:rPr>
              <a:t>domestic abuse </a:t>
            </a:r>
            <a:r>
              <a:rPr lang="en-GB" sz="1400" dirty="0"/>
              <a:t>– you may be the first person that the victim has disclosed to – what does the domestic abuse look like specifically?  When was the first incident?  When was the last?  What was the worst incident?  Where were the children?  Is there a safety plan?</a:t>
            </a:r>
          </a:p>
        </p:txBody>
      </p:sp>
    </p:spTree>
    <p:extLst>
      <p:ext uri="{BB962C8B-B14F-4D97-AF65-F5344CB8AC3E}">
        <p14:creationId xmlns:p14="http://schemas.microsoft.com/office/powerpoint/2010/main" val="214668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380" y="1270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D1F760-0A17-76CE-48E6-48B3D64B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086"/>
            <a:ext cx="9144000" cy="635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9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D865-E495-18E3-7D64-C6DB1542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0" cy="803176"/>
          </a:xfrm>
        </p:spPr>
        <p:txBody>
          <a:bodyPr/>
          <a:lstStyle/>
          <a:p>
            <a:r>
              <a:rPr lang="en-GB" dirty="0"/>
              <a:t>MASH Checks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1791-33AD-ED1F-16CB-ADD72E80C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8760"/>
            <a:ext cx="6410674" cy="5040560"/>
          </a:xfrm>
        </p:spPr>
        <p:txBody>
          <a:bodyPr>
            <a:normAutofit fontScale="92500" lnSpcReduction="10000"/>
          </a:bodyPr>
          <a:lstStyle/>
          <a:p>
            <a:r>
              <a:rPr lang="en-GB" sz="1600" dirty="0"/>
              <a:t>If we are unable to make a decision around threshold – then full MASH checks may need to be completed, as information from the professional network can aid in the decision-making. </a:t>
            </a:r>
          </a:p>
          <a:p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MASH checks include (but are not limited to):</a:t>
            </a:r>
          </a:p>
          <a:p>
            <a:pPr lvl="1"/>
            <a:r>
              <a:rPr lang="en-GB" dirty="0"/>
              <a:t>Police</a:t>
            </a:r>
          </a:p>
          <a:p>
            <a:pPr lvl="1"/>
            <a:r>
              <a:rPr lang="en-GB" dirty="0"/>
              <a:t>Education Provisions (School, College, Nursery, and Elective Home Education Team)</a:t>
            </a:r>
          </a:p>
          <a:p>
            <a:pPr lvl="1"/>
            <a:r>
              <a:rPr lang="en-GB" dirty="0"/>
              <a:t>Housing</a:t>
            </a:r>
          </a:p>
          <a:p>
            <a:pPr lvl="1"/>
            <a:r>
              <a:rPr lang="en-GB" dirty="0"/>
              <a:t>Probation</a:t>
            </a:r>
          </a:p>
          <a:p>
            <a:pPr lvl="1"/>
            <a:r>
              <a:rPr lang="en-GB" dirty="0"/>
              <a:t>Cranstoun – Domestic Abuse and Substance Misuse</a:t>
            </a:r>
          </a:p>
          <a:p>
            <a:pPr lvl="1"/>
            <a:r>
              <a:rPr lang="en-GB" dirty="0"/>
              <a:t>Health Services</a:t>
            </a:r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GB" dirty="0"/>
          </a:p>
          <a:p>
            <a:pPr lvl="1"/>
            <a:r>
              <a:rPr lang="en-GB" dirty="0"/>
              <a:t>Other Local Authorities (if required)</a:t>
            </a:r>
          </a:p>
          <a:p>
            <a:r>
              <a:rPr lang="en-GB" sz="1600" b="1" dirty="0">
                <a:solidFill>
                  <a:schemeClr val="accent1"/>
                </a:solidFill>
              </a:rPr>
              <a:t>Consent for checks should be sought from parents in most cases</a:t>
            </a:r>
          </a:p>
          <a:p>
            <a:r>
              <a:rPr lang="en-GB" sz="1600" b="1" dirty="0">
                <a:solidFill>
                  <a:schemeClr val="accent1"/>
                </a:solidFill>
              </a:rPr>
              <a:t>Information obtained via MASH checks is held confidentially.</a:t>
            </a:r>
          </a:p>
          <a:p>
            <a:r>
              <a:rPr lang="en-GB" sz="1600" b="1" dirty="0">
                <a:solidFill>
                  <a:schemeClr val="accent1"/>
                </a:solidFill>
              </a:rPr>
              <a:t>As professionals who work face to face with the family, your insight is invaluable</a:t>
            </a:r>
          </a:p>
        </p:txBody>
      </p:sp>
    </p:spTree>
    <p:extLst>
      <p:ext uri="{BB962C8B-B14F-4D97-AF65-F5344CB8AC3E}">
        <p14:creationId xmlns:p14="http://schemas.microsoft.com/office/powerpoint/2010/main" val="309845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r>
              <a:rPr lang="en-GB" dirty="0"/>
              <a:t>Threshold of Intervention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574" y="1219833"/>
            <a:ext cx="6417761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When a referral is received the MASH team have 24-hours to make a decision in relation to threshold and next steps.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accent1"/>
                </a:solidFill>
              </a:rPr>
              <a:t>Outcomes: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No Further Action </a:t>
            </a:r>
          </a:p>
          <a:p>
            <a:r>
              <a:rPr lang="en-GB" sz="1600" dirty="0"/>
              <a:t>Family to be discussed at the </a:t>
            </a:r>
            <a:r>
              <a:rPr lang="en-GB" sz="1600" b="1" dirty="0">
                <a:solidFill>
                  <a:schemeClr val="tx1"/>
                </a:solidFill>
              </a:rPr>
              <a:t>Early Help Hub </a:t>
            </a:r>
            <a:r>
              <a:rPr lang="en-GB" sz="1600" i="1" dirty="0">
                <a:solidFill>
                  <a:schemeClr val="tx1"/>
                </a:solidFill>
              </a:rPr>
              <a:t>(</a:t>
            </a:r>
            <a:r>
              <a:rPr lang="en-GB" sz="1600" i="1" dirty="0"/>
              <a:t>parental consent is required)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Child &amp; Family Assessment </a:t>
            </a:r>
            <a:r>
              <a:rPr lang="en-GB" sz="1600" dirty="0"/>
              <a:t>(Section 17) </a:t>
            </a:r>
            <a:r>
              <a:rPr lang="en-GB" sz="1600" i="1" dirty="0">
                <a:solidFill>
                  <a:schemeClr val="tx1"/>
                </a:solidFill>
              </a:rPr>
              <a:t>(</a:t>
            </a:r>
            <a:r>
              <a:rPr lang="en-GB" sz="1600" i="1" dirty="0"/>
              <a:t>parental consent is required)</a:t>
            </a:r>
            <a:endParaRPr lang="en-GB" sz="1600" dirty="0"/>
          </a:p>
          <a:p>
            <a:r>
              <a:rPr lang="en-GB" sz="1600" b="1" dirty="0">
                <a:solidFill>
                  <a:schemeClr val="tx1"/>
                </a:solidFill>
              </a:rPr>
              <a:t>Multi-Agency Strategy Meeting </a:t>
            </a:r>
            <a:r>
              <a:rPr lang="en-GB" sz="1600" dirty="0">
                <a:solidFill>
                  <a:schemeClr val="tx1"/>
                </a:solidFill>
              </a:rPr>
              <a:t>when there is reasonable cause to suspect that a child is suffering, or likely to be suffering, significant harm</a:t>
            </a:r>
          </a:p>
          <a:p>
            <a:r>
              <a:rPr lang="en-GB" sz="1600" dirty="0"/>
              <a:t>Decisions are made based upon the </a:t>
            </a:r>
            <a:r>
              <a:rPr lang="en-GB" sz="1600" b="1" dirty="0">
                <a:solidFill>
                  <a:schemeClr val="accent1"/>
                </a:solidFill>
              </a:rPr>
              <a:t>Wokingham Threshold Document</a:t>
            </a:r>
            <a:r>
              <a:rPr lang="en-GB" sz="1600" dirty="0"/>
              <a:t> - it can be viewed below: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3333FF"/>
                </a:solidFill>
              </a:rPr>
              <a:t>https://www.berkshirewestsafeguardingchildrenpartnership.org.uk/scp/threshold-guidance/wokingham-threshold-guidance</a:t>
            </a:r>
          </a:p>
        </p:txBody>
      </p:sp>
    </p:spTree>
    <p:extLst>
      <p:ext uri="{BB962C8B-B14F-4D97-AF65-F5344CB8AC3E}">
        <p14:creationId xmlns:p14="http://schemas.microsoft.com/office/powerpoint/2010/main" val="2137469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4C9D8B7-DA6C-2703-5241-039D5CED9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640" y="1268760"/>
            <a:ext cx="5979921" cy="3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1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01BA-4B6F-C4DC-BD72-27A042FD0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32656"/>
            <a:ext cx="6347713" cy="1320800"/>
          </a:xfrm>
        </p:spPr>
        <p:txBody>
          <a:bodyPr>
            <a:normAutofit/>
          </a:bodyPr>
          <a:lstStyle/>
          <a:p>
            <a:r>
              <a:rPr lang="en-GB" dirty="0"/>
              <a:t>If a child makes a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CCF0-70DB-3993-909A-ADFD46392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53456"/>
            <a:ext cx="6347714" cy="388077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Schools should have systems in place to record any safeguarding concerns. It’s important any concerns are escalated to safeguarding leads as soon as possible.</a:t>
            </a:r>
          </a:p>
          <a:p>
            <a:r>
              <a:rPr lang="en-GB" dirty="0"/>
              <a:t>Write down exactly what was said – by both the child AND the adult – as soon as possible after the event</a:t>
            </a:r>
          </a:p>
          <a:p>
            <a:pPr lvl="1"/>
            <a:r>
              <a:rPr lang="en-GB" dirty="0"/>
              <a:t>We recognise it’s difficult to know exactly what to say. It is very easy to ask leading questions and we understand that these conversations are tricky</a:t>
            </a:r>
          </a:p>
          <a:p>
            <a:r>
              <a:rPr lang="en-GB" dirty="0"/>
              <a:t>Record factual information</a:t>
            </a:r>
          </a:p>
          <a:p>
            <a:r>
              <a:rPr lang="en-GB" dirty="0"/>
              <a:t>It’s important to not make promises around confidentiality or next steps (it’s okay to reassure and say I don’t know, or I’m going to ask for advice)</a:t>
            </a:r>
          </a:p>
          <a:p>
            <a:r>
              <a:rPr lang="en-GB" dirty="0">
                <a:hlinkClick r:id="rId3"/>
              </a:rPr>
              <a:t>https://learning.nspcc.org.uk/news/2019/february/equipping-teachers-better-respond-disclosures-abuse-neglect/</a:t>
            </a:r>
            <a:r>
              <a:rPr lang="en-GB" dirty="0"/>
              <a:t> </a:t>
            </a:r>
          </a:p>
          <a:p>
            <a:r>
              <a:rPr lang="en-GB" dirty="0">
                <a:hlinkClick r:id="rId4"/>
              </a:rPr>
              <a:t>https://www.youtube.com/watch?v=bvJ5uBlGYgE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28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C534-E4AC-18A6-BE23-C9219CCE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 Outside the Home</a:t>
            </a:r>
            <a:br>
              <a:rPr lang="en-GB" dirty="0"/>
            </a:br>
            <a:r>
              <a:rPr lang="en-GB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00E1-9D4D-D19B-B584-3FF8B9866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6347714" cy="3880773"/>
          </a:xfrm>
        </p:spPr>
        <p:txBody>
          <a:bodyPr>
            <a:normAutofit fontScale="92500"/>
          </a:bodyPr>
          <a:lstStyle/>
          <a:p>
            <a:r>
              <a:rPr lang="en-GB" dirty="0"/>
              <a:t>Our definition of “Harm Outside the Home” encompasses:</a:t>
            </a:r>
          </a:p>
          <a:p>
            <a:pPr lvl="1"/>
            <a:r>
              <a:rPr lang="en-GB" dirty="0"/>
              <a:t>Child Sexual Exploitation</a:t>
            </a:r>
          </a:p>
          <a:p>
            <a:pPr lvl="1"/>
            <a:r>
              <a:rPr lang="en-GB" dirty="0"/>
              <a:t>Child Criminal Exploitation</a:t>
            </a:r>
          </a:p>
          <a:p>
            <a:r>
              <a:rPr lang="en-GB" dirty="0"/>
              <a:t>The contexts in which Harm Outside the Home take place could include;</a:t>
            </a:r>
          </a:p>
          <a:p>
            <a:pPr lvl="1"/>
            <a:r>
              <a:rPr lang="en-GB" dirty="0"/>
              <a:t>online and in the digital world </a:t>
            </a:r>
          </a:p>
          <a:p>
            <a:pPr lvl="1"/>
            <a:r>
              <a:rPr lang="en-GB" dirty="0"/>
              <a:t>peer groups within schools and places of learning</a:t>
            </a:r>
          </a:p>
          <a:p>
            <a:pPr lvl="1"/>
            <a:r>
              <a:rPr lang="en-GB" dirty="0"/>
              <a:t>county lines</a:t>
            </a:r>
          </a:p>
          <a:p>
            <a:pPr lvl="1"/>
            <a:r>
              <a:rPr lang="en-GB" dirty="0"/>
              <a:t>on and around public transport</a:t>
            </a:r>
          </a:p>
          <a:p>
            <a:pPr lvl="1"/>
            <a:r>
              <a:rPr lang="en-GB" dirty="0"/>
              <a:t>wider community settings</a:t>
            </a:r>
          </a:p>
          <a:p>
            <a:pPr lvl="1"/>
            <a:r>
              <a:rPr lang="en-GB" dirty="0"/>
              <a:t>…anywhere outside of their home!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773FC-3718-3927-6A0D-1032F4EA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287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19EE8-9E7E-AA37-505A-2CDDCB0E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1320800"/>
          </a:xfrm>
        </p:spPr>
        <p:txBody>
          <a:bodyPr/>
          <a:lstStyle/>
          <a:p>
            <a:r>
              <a:rPr lang="en-GB" dirty="0"/>
              <a:t>Harm outside the Home</a:t>
            </a:r>
            <a:br>
              <a:rPr lang="en-GB" dirty="0"/>
            </a:br>
            <a:r>
              <a:rPr lang="en-GB" dirty="0"/>
              <a:t>Referring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7370-644D-49B2-D5B1-B3809887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957382"/>
            <a:ext cx="5976664" cy="38807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If this is the specific concern, there is an expectation of the Criminal Exploitation toolkit being completed in full</a:t>
            </a: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https://www.berkshirewestsafeguardingchildrenpartnership.org.uk/assets/1/pan_berks_child_exploitation_and_youth_violence_indicator_and_analysis_tool_-_updated_october_2021.docx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However, we consider harm outside the home in every contact for a child over 8 where appropriate, using prompts on next slide.</a:t>
            </a:r>
          </a:p>
          <a:p>
            <a:pPr lvl="1"/>
            <a:r>
              <a:rPr lang="en-GB" dirty="0"/>
              <a:t>If concerns are raised we will explore this further as part of our work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7BF59-0377-0655-4CF1-3AA7238F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309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27901-C8CC-76B6-A601-1979760D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DFD5-ED3D-1A6F-83CC-B58532E47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4E902-B8D2-A76E-05C2-A0872E47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0F9310-70CD-F8CA-9EBA-F796F1309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552450"/>
            <a:ext cx="8658225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1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80519" cy="803176"/>
          </a:xfrm>
        </p:spPr>
        <p:txBody>
          <a:bodyPr>
            <a:normAutofit/>
          </a:bodyPr>
          <a:lstStyle/>
          <a:p>
            <a:r>
              <a:rPr lang="en-GB" dirty="0"/>
              <a:t>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80733"/>
            <a:ext cx="6986737" cy="42685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/>
              <a:t>The MASH Team is the </a:t>
            </a:r>
            <a:r>
              <a:rPr lang="en-GB" sz="1600" b="1" dirty="0">
                <a:solidFill>
                  <a:schemeClr val="accent1"/>
                </a:solidFill>
              </a:rPr>
              <a:t>single ‘front-door’ </a:t>
            </a:r>
            <a:r>
              <a:rPr lang="en-GB" sz="1600" dirty="0"/>
              <a:t>for Children’s Services.</a:t>
            </a:r>
          </a:p>
          <a:p>
            <a:pPr marL="0" indent="0">
              <a:buNone/>
            </a:pPr>
            <a:r>
              <a:rPr lang="en-GB" sz="1600" i="1" dirty="0"/>
              <a:t>‘set up to identify risks to children at the earliest possible point and respond with the most effective interventions’ </a:t>
            </a:r>
          </a:p>
          <a:p>
            <a:pPr marL="0" indent="0">
              <a:buNone/>
            </a:pPr>
            <a:r>
              <a:rPr lang="en-GB" sz="1600" b="1" dirty="0"/>
              <a:t>The Team consists of:</a:t>
            </a:r>
          </a:p>
          <a:p>
            <a:r>
              <a:rPr lang="en-GB" sz="1600" dirty="0"/>
              <a:t>	1 x Team Manager; Jennifer Vanderheyden</a:t>
            </a:r>
          </a:p>
          <a:p>
            <a:r>
              <a:rPr lang="en-GB" sz="1600" dirty="0"/>
              <a:t>	2 x Assistant Team Managers; Olivia Casey and Carlene Butcher.  Victoria Gater (maternity cover for Carlene) </a:t>
            </a:r>
          </a:p>
          <a:p>
            <a:r>
              <a:rPr lang="en-GB" sz="1600" dirty="0"/>
              <a:t>  2 x Senior Social Workers; Judith Ihenacho and Roxanne Talbot</a:t>
            </a:r>
          </a:p>
          <a:p>
            <a:r>
              <a:rPr lang="en-GB" sz="1600" dirty="0"/>
              <a:t>	2 x Social Workers; Becky Aston and Imogen Wilson</a:t>
            </a:r>
          </a:p>
          <a:p>
            <a:r>
              <a:rPr lang="en-GB" sz="1600" dirty="0"/>
              <a:t>	3 x Referral Co-ordinators; Jess Gill, Abby Russell &amp; Penny Walker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3333FF"/>
                </a:solidFill>
              </a:rPr>
              <a:t>The purpose of the MASH Team is to gather further information from the professional network and parents / carers to make a decision in relation to threshold and next steps.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13793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77181" y="1268760"/>
            <a:ext cx="6347714" cy="4916619"/>
          </a:xfrm>
        </p:spPr>
        <p:txBody>
          <a:bodyPr>
            <a:noAutofit/>
          </a:bodyPr>
          <a:lstStyle/>
          <a:p>
            <a:r>
              <a:rPr lang="en-GB" sz="1200" dirty="0">
                <a:latin typeface="+mj-lt"/>
              </a:rPr>
              <a:t>Working Together to Safeguard Children: </a:t>
            </a:r>
            <a:r>
              <a:rPr lang="en-GB" sz="1200" dirty="0">
                <a:solidFill>
                  <a:srgbClr val="3333FF"/>
                </a:solidFill>
                <a:latin typeface="+mj-lt"/>
                <a:hlinkClick r:id="rId2"/>
              </a:rPr>
              <a:t>https://assets.publishing.service.gov.uk/media/65803fe31c0c2a000d18cf40/Working_together_to_safeguard_children_2023_-_statutory_guidance.pdf</a:t>
            </a:r>
            <a:endParaRPr lang="en-GB" sz="1200" dirty="0">
              <a:solidFill>
                <a:srgbClr val="3333FF"/>
              </a:solidFill>
              <a:latin typeface="+mj-lt"/>
            </a:endParaRPr>
          </a:p>
          <a:p>
            <a:r>
              <a:rPr lang="en-GB" sz="1200" dirty="0">
                <a:latin typeface="+mj-lt"/>
              </a:rPr>
              <a:t>Children Act 1989: </a:t>
            </a:r>
            <a:r>
              <a:rPr lang="en-GB" sz="1200" dirty="0">
                <a:solidFill>
                  <a:srgbClr val="3333FF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https://www.legislation.gov.uk/ukpga/1989/41/contents</a:t>
            </a:r>
            <a:r>
              <a:rPr lang="en-GB" sz="1200" dirty="0">
                <a:solidFill>
                  <a:srgbClr val="3333FF"/>
                </a:solidFill>
                <a:latin typeface="+mj-lt"/>
              </a:rPr>
              <a:t> </a:t>
            </a:r>
          </a:p>
          <a:p>
            <a:r>
              <a:rPr lang="en-GB" sz="1200" dirty="0">
                <a:solidFill>
                  <a:srgbClr val="3333FF"/>
                </a:solidFill>
                <a:latin typeface="+mj-lt"/>
              </a:rPr>
              <a:t>Keeping Children Safe in Education </a:t>
            </a:r>
          </a:p>
          <a:p>
            <a:r>
              <a:rPr lang="en-GB" sz="1200" dirty="0">
                <a:solidFill>
                  <a:srgbClr val="3333FF"/>
                </a:solidFill>
                <a:latin typeface="+mj-lt"/>
              </a:rPr>
              <a:t>https://assets.publishing.service.gov.uk/media/64f0a68ea78c5f000dc6f3b2/Keeping_children_safe_in_education_2023.pdf</a:t>
            </a:r>
            <a:endParaRPr lang="en-GB" sz="1200" dirty="0">
              <a:latin typeface="+mj-lt"/>
            </a:endParaRPr>
          </a:p>
          <a:p>
            <a:r>
              <a:rPr lang="en-GB" sz="1200" dirty="0">
                <a:latin typeface="+mj-lt"/>
              </a:rPr>
              <a:t>Berkshire Safeguarding Guidance: </a:t>
            </a:r>
            <a:r>
              <a:rPr lang="en-GB" sz="1200" dirty="0">
                <a:solidFill>
                  <a:srgbClr val="3333FF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http://berks.proceduresonline.com/wokingham/index.html</a:t>
            </a:r>
            <a:endParaRPr lang="en-GB" sz="1200" dirty="0">
              <a:solidFill>
                <a:srgbClr val="3333FF"/>
              </a:solidFill>
              <a:latin typeface="+mj-lt"/>
            </a:endParaRPr>
          </a:p>
          <a:p>
            <a:r>
              <a:rPr lang="en-GB" sz="1200" i="0" dirty="0">
                <a:solidFill>
                  <a:srgbClr val="0B0C0C"/>
                </a:solidFill>
                <a:effectLst/>
                <a:latin typeface="+mj-lt"/>
              </a:rPr>
              <a:t>Information sharing advice for safeguarding practitioners</a:t>
            </a:r>
          </a:p>
          <a:p>
            <a:r>
              <a:rPr lang="en-GB" sz="1200" dirty="0">
                <a:solidFill>
                  <a:srgbClr val="3333FF"/>
                </a:solidFill>
                <a:latin typeface="+mj-lt"/>
              </a:rPr>
              <a:t>https://www.gov.uk/government/publications/safeguarding-practitioners-information-sharing-advice</a:t>
            </a:r>
          </a:p>
          <a:p>
            <a:r>
              <a:rPr lang="en-GB" sz="1200" dirty="0">
                <a:latin typeface="+mj-lt"/>
              </a:rPr>
              <a:t>Wokingham Threshold Guidance: </a:t>
            </a:r>
            <a:r>
              <a:rPr lang="en-GB" sz="1200" dirty="0">
                <a:solidFill>
                  <a:srgbClr val="3333FF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https://www.berkshirewestsafeguardingchildrenpartnership.org.uk/assets/1/wokingham_threshold_guidance_booklet_-_autumn_2020.pdf</a:t>
            </a:r>
            <a:endParaRPr lang="en-GB" sz="1200" dirty="0">
              <a:solidFill>
                <a:srgbClr val="3333FF"/>
              </a:solidFill>
              <a:latin typeface="+mj-lt"/>
            </a:endParaRPr>
          </a:p>
          <a:p>
            <a:r>
              <a:rPr lang="en-GB" sz="1200" dirty="0"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https://www.gov.uk/government/publications/safeguarding-practitioners-information-sharing-advice</a:t>
            </a:r>
            <a:endParaRPr lang="en-GB" sz="1400" dirty="0">
              <a:solidFill>
                <a:srgbClr val="3333FF"/>
              </a:solidFill>
            </a:endParaRPr>
          </a:p>
          <a:p>
            <a:r>
              <a:rPr lang="en-GB" sz="1200" dirty="0">
                <a:latin typeface="+mj-lt"/>
              </a:rPr>
              <a:t>https://proceduresonline.com/trixcms2/media/16274/harm-outside-the-home-strategy.pdf</a:t>
            </a:r>
            <a:endParaRPr lang="en-GB" sz="1400" dirty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C8840F-E045-079F-F53C-9BC22FEE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4797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98180-0A29-5941-932B-CFB119A4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6860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GB" sz="8000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FAA5F-20D9-2601-B6D8-AA27FBD9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5517232"/>
            <a:ext cx="6347714" cy="5241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triage@wokingham.gov.uk</a:t>
            </a:r>
            <a:r>
              <a:rPr lang="en-GB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35DCB-2C11-3996-C9DB-A2367297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76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0" cy="1320800"/>
          </a:xfrm>
        </p:spPr>
        <p:txBody>
          <a:bodyPr>
            <a:normAutofit/>
          </a:bodyPr>
          <a:lstStyle/>
          <a:p>
            <a:r>
              <a:rPr lang="en-GB" dirty="0"/>
              <a:t>Legislation and Policy that underpin 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38" y="2153507"/>
            <a:ext cx="7015298" cy="3664749"/>
          </a:xfrm>
        </p:spPr>
        <p:txBody>
          <a:bodyPr>
            <a:normAutofit/>
          </a:bodyPr>
          <a:lstStyle/>
          <a:p>
            <a:r>
              <a:rPr lang="en-GB" sz="1600" dirty="0"/>
              <a:t>Children Act 1989</a:t>
            </a:r>
          </a:p>
          <a:p>
            <a:r>
              <a:rPr lang="en-GB" sz="1600" dirty="0"/>
              <a:t>Statutory guidance; Working Together to Safeguard Children</a:t>
            </a:r>
          </a:p>
          <a:p>
            <a:r>
              <a:rPr lang="en-GB" sz="1600" dirty="0"/>
              <a:t>Keeping Children Safe in Education 2023 </a:t>
            </a:r>
          </a:p>
          <a:p>
            <a:r>
              <a:rPr lang="en-GB" sz="1600" dirty="0"/>
              <a:t>Berkshire West Safeguarding Children Partnership </a:t>
            </a:r>
            <a:r>
              <a:rPr lang="en-GB" sz="1600" dirty="0">
                <a:solidFill>
                  <a:srgbClr val="3333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https://www.berkshirewestsafeguardingchildrenpartnership.org.uk/scp/threshold-guidance/wokingham-threshold-guidance</a:t>
            </a:r>
            <a:r>
              <a:rPr lang="en-GB" sz="1600" dirty="0">
                <a:solidFill>
                  <a:srgbClr val="3333FF"/>
                </a:solidFill>
              </a:rPr>
              <a:t> </a:t>
            </a:r>
          </a:p>
          <a:p>
            <a:r>
              <a:rPr lang="en-GB" sz="1600" dirty="0"/>
              <a:t>Local Service Level Agreements between agencies; including MASH Information Sharing Agreement</a:t>
            </a:r>
          </a:p>
          <a:p>
            <a:r>
              <a:rPr lang="en-GB" sz="1600" dirty="0"/>
              <a:t>All Social Workers are registered with Social Work England</a:t>
            </a:r>
          </a:p>
        </p:txBody>
      </p:sp>
    </p:spTree>
    <p:extLst>
      <p:ext uri="{BB962C8B-B14F-4D97-AF65-F5344CB8AC3E}">
        <p14:creationId xmlns:p14="http://schemas.microsoft.com/office/powerpoint/2010/main" val="359663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DCF6-DD2D-5D2C-0614-F1732DD3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914729" cy="1320800"/>
          </a:xfrm>
        </p:spPr>
        <p:txBody>
          <a:bodyPr/>
          <a:lstStyle/>
          <a:p>
            <a:r>
              <a:rPr lang="en-GB" dirty="0"/>
              <a:t>Sources of contacts / referrals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A1222-E4E0-5EDE-04DB-D62A164A8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Education settings</a:t>
            </a:r>
          </a:p>
          <a:p>
            <a:r>
              <a:rPr lang="en-GB" dirty="0"/>
              <a:t>NHS ; mental health services, ambulance reports, 111 calls, hospitals reports, and Multi-Agency Referral Forms (MARF’s) from midwives, health visitors and GP surgeries</a:t>
            </a:r>
          </a:p>
          <a:p>
            <a:r>
              <a:rPr lang="en-GB" dirty="0"/>
              <a:t>Police ; when parent/carers have contact with the police (which would be considered a safeguarding concern) and have children under the age of 18.</a:t>
            </a:r>
          </a:p>
          <a:p>
            <a:r>
              <a:rPr lang="en-GB" dirty="0"/>
              <a:t>Probation services</a:t>
            </a:r>
          </a:p>
          <a:p>
            <a:r>
              <a:rPr lang="en-GB" dirty="0"/>
              <a:t>CAFCASS (Children and Family Court Advisory and Support Service)</a:t>
            </a:r>
          </a:p>
          <a:p>
            <a:r>
              <a:rPr lang="en-GB" dirty="0"/>
              <a:t>Anonymous calls and calls from members of public</a:t>
            </a:r>
          </a:p>
          <a:p>
            <a:r>
              <a:rPr lang="en-GB" dirty="0"/>
              <a:t>Self-referrals</a:t>
            </a:r>
          </a:p>
          <a:p>
            <a:r>
              <a:rPr lang="en-GB" dirty="0"/>
              <a:t>…Anyone!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C7A8A3-81E4-5722-3ABA-AE4C846B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74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D09C-C448-D138-AB7B-5A5F5F97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16019"/>
            <a:ext cx="6347713" cy="1320800"/>
          </a:xfrm>
        </p:spPr>
        <p:txBody>
          <a:bodyPr/>
          <a:lstStyle/>
          <a:p>
            <a:r>
              <a:rPr lang="en-GB" dirty="0"/>
              <a:t>Volume of Contacts and Referrals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38EA6-A180-A727-70AA-A341385FA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45014"/>
            <a:ext cx="727476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 a typical month, we receive approximately;</a:t>
            </a:r>
          </a:p>
          <a:p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850 – 920 contacts straight into the MASH Team (this does not include contacts where a child already has a named social worker).</a:t>
            </a:r>
          </a:p>
          <a:p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100 – 120 of these go through for discussion at the Early Help Hub</a:t>
            </a:r>
          </a:p>
          <a:p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125 – 150 of these go through for a Child and Family Assessment</a:t>
            </a:r>
          </a:p>
          <a:p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Strategy meetings; on average five a week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50 of these go through for MASH checks </a:t>
            </a:r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 gather more information to determine threshold and next steps (details in a later slide)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42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44A23-BB29-AE05-F259-D2F0E805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Mti 04 00038 g001 550">
            <a:extLst>
              <a:ext uri="{FF2B5EF4-FFF2-40B4-BE49-F238E27FC236}">
                <a16:creationId xmlns:a16="http://schemas.microsoft.com/office/drawing/2014/main" id="{C0634E36-8C65-28E7-BA9D-F56B7D722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10632"/>
            <a:ext cx="6520895" cy="32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657477E-20A2-2A86-A6AF-C6FF30534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16019"/>
            <a:ext cx="6347713" cy="1320800"/>
          </a:xfrm>
        </p:spPr>
        <p:txBody>
          <a:bodyPr/>
          <a:lstStyle/>
          <a:p>
            <a:r>
              <a:rPr lang="en-GB" dirty="0"/>
              <a:t>Why is this important in education settings? </a:t>
            </a:r>
          </a:p>
        </p:txBody>
      </p:sp>
    </p:spTree>
    <p:extLst>
      <p:ext uri="{BB962C8B-B14F-4D97-AF65-F5344CB8AC3E}">
        <p14:creationId xmlns:p14="http://schemas.microsoft.com/office/powerpoint/2010/main" val="334349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3FDD4-1CC2-305B-D72D-2FFF3C12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D2336F-2CE9-2E44-BAE4-46C92A4FB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36819"/>
            <a:ext cx="4104456" cy="379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022A0AC-30CB-F369-76E1-6C53B2F1F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16019"/>
            <a:ext cx="6347713" cy="1320800"/>
          </a:xfrm>
        </p:spPr>
        <p:txBody>
          <a:bodyPr/>
          <a:lstStyle/>
          <a:p>
            <a:r>
              <a:rPr lang="en-GB" dirty="0"/>
              <a:t>Why is this important in education settings? </a:t>
            </a:r>
          </a:p>
        </p:txBody>
      </p:sp>
    </p:spTree>
    <p:extLst>
      <p:ext uri="{BB962C8B-B14F-4D97-AF65-F5344CB8AC3E}">
        <p14:creationId xmlns:p14="http://schemas.microsoft.com/office/powerpoint/2010/main" val="105431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41E4-36DC-8CC9-779E-0F0626D9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Referral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8DD2C-B45E-B900-08F4-143741CD9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12776"/>
            <a:ext cx="6626697" cy="4835624"/>
          </a:xfrm>
        </p:spPr>
        <p:txBody>
          <a:bodyPr>
            <a:noAutofit/>
          </a:bodyPr>
          <a:lstStyle/>
          <a:p>
            <a:r>
              <a:rPr lang="en-GB" sz="1600" dirty="0"/>
              <a:t>Professionals can contact the MASH Team for advice on </a:t>
            </a:r>
            <a:r>
              <a:rPr lang="en-GB" sz="1600" b="1" dirty="0">
                <a:solidFill>
                  <a:schemeClr val="accent1"/>
                </a:solidFill>
              </a:rPr>
              <a:t>0118 908 8002.</a:t>
            </a:r>
            <a:r>
              <a:rPr lang="en-GB" sz="1600" dirty="0"/>
              <a:t> Calls are recorded, and information is logged on our database. If it is generic advice on procedure, we do not log this.</a:t>
            </a:r>
          </a:p>
          <a:p>
            <a:r>
              <a:rPr lang="en-GB" sz="1600" dirty="0"/>
              <a:t>You can pass this number to families if they’re concerned.</a:t>
            </a:r>
          </a:p>
          <a:p>
            <a:r>
              <a:rPr lang="en-GB" sz="1600" dirty="0"/>
              <a:t>Professionals with concerns or identifying a support need, must  complete a </a:t>
            </a:r>
            <a:r>
              <a:rPr lang="en-GB" sz="1600" b="1" dirty="0">
                <a:solidFill>
                  <a:schemeClr val="tx1"/>
                </a:solidFill>
              </a:rPr>
              <a:t>MARF</a:t>
            </a:r>
            <a:r>
              <a:rPr lang="en-GB" sz="1600" dirty="0">
                <a:solidFill>
                  <a:schemeClr val="tx1"/>
                </a:solidFill>
              </a:rPr>
              <a:t> (Multi-Agency Referral Form)</a:t>
            </a:r>
            <a:r>
              <a:rPr lang="en-GB" sz="1600" dirty="0"/>
              <a:t> and send it to </a:t>
            </a:r>
            <a:r>
              <a:rPr lang="en-GB" sz="1600" b="1" dirty="0">
                <a:hlinkClick r:id="rId3"/>
              </a:rPr>
              <a:t>Triage@wokingham.gov.uk</a:t>
            </a:r>
            <a:r>
              <a:rPr lang="en-GB" sz="1600" b="1" dirty="0"/>
              <a:t> </a:t>
            </a:r>
            <a:r>
              <a:rPr lang="en-GB" sz="1600" dirty="0"/>
              <a:t> </a:t>
            </a:r>
            <a:r>
              <a:rPr lang="en-GB" sz="1600" dirty="0">
                <a:solidFill>
                  <a:schemeClr val="tx1"/>
                </a:solidFill>
              </a:rPr>
              <a:t>(even if referrer has already spoken to a duty worker)</a:t>
            </a:r>
          </a:p>
          <a:p>
            <a:r>
              <a:rPr lang="en-GB" sz="1600" dirty="0">
                <a:solidFill>
                  <a:schemeClr val="tx1"/>
                </a:solidFill>
              </a:rPr>
              <a:t>If there are immediate safeguarding concerns for a child, or a child is believed to be at risk of significant harm, the referrer should always contact the MASH Team in the first instance followed by a MARF (this will be explored in a later slide)</a:t>
            </a:r>
          </a:p>
          <a:p>
            <a:r>
              <a:rPr lang="en-GB" sz="1600" dirty="0">
                <a:solidFill>
                  <a:schemeClr val="tx1"/>
                </a:solidFill>
              </a:rPr>
              <a:t>The Emergency Duty Team (EDT) should be contacted if it is out-of-hours (</a:t>
            </a: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01344 351999)</a:t>
            </a:r>
            <a:endParaRPr lang="en-GB" sz="1600" dirty="0">
              <a:solidFill>
                <a:schemeClr val="tx1"/>
              </a:solidFill>
            </a:endParaRP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8465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BD3A-83A6-46AD-10D1-C9120D61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0" cy="875184"/>
          </a:xfrm>
        </p:spPr>
        <p:txBody>
          <a:bodyPr>
            <a:normAutofit/>
          </a:bodyPr>
          <a:lstStyle/>
          <a:p>
            <a:r>
              <a:rPr lang="en-GB" dirty="0"/>
              <a:t>Information on the MARF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9749-9872-68EA-23CA-E62F18F43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57447"/>
            <a:ext cx="6482681" cy="3750923"/>
          </a:xfrm>
        </p:spPr>
        <p:txBody>
          <a:bodyPr>
            <a:normAutofit fontScale="77500" lnSpcReduction="20000"/>
          </a:bodyPr>
          <a:lstStyle/>
          <a:p>
            <a:r>
              <a:rPr lang="en-GB" sz="1600" dirty="0"/>
              <a:t>The MARF should have as much information recorded as possible. This assist us in our decision making and next steps</a:t>
            </a:r>
          </a:p>
          <a:p>
            <a:r>
              <a:rPr lang="en-GB" sz="1600" b="1" u="sng" dirty="0">
                <a:solidFill>
                  <a:schemeClr val="accent1"/>
                </a:solidFill>
              </a:rPr>
              <a:t>Include: Personal details for families</a:t>
            </a:r>
          </a:p>
          <a:p>
            <a:pPr lvl="1"/>
            <a:r>
              <a:rPr lang="en-GB" sz="1400" dirty="0"/>
              <a:t>Full names of </a:t>
            </a:r>
            <a:r>
              <a:rPr lang="en-GB" sz="1400" b="1" u="sng" dirty="0"/>
              <a:t>all</a:t>
            </a:r>
            <a:r>
              <a:rPr lang="en-GB" sz="1400" dirty="0"/>
              <a:t> children and adults living in the family home </a:t>
            </a:r>
          </a:p>
          <a:p>
            <a:pPr lvl="1"/>
            <a:r>
              <a:rPr lang="en-GB" sz="1400" dirty="0"/>
              <a:t>Dates of birth – for children AND parents/carers</a:t>
            </a:r>
          </a:p>
          <a:p>
            <a:pPr lvl="1"/>
            <a:r>
              <a:rPr lang="en-GB" sz="1400" dirty="0"/>
              <a:t>Ethnicity </a:t>
            </a:r>
          </a:p>
          <a:p>
            <a:pPr lvl="1"/>
            <a:r>
              <a:rPr lang="en-GB" sz="1400" dirty="0"/>
              <a:t>Religious beliefs </a:t>
            </a:r>
          </a:p>
          <a:p>
            <a:pPr lvl="1"/>
            <a:r>
              <a:rPr lang="en-GB" sz="1400" dirty="0"/>
              <a:t>Contact details for the family; address, </a:t>
            </a:r>
            <a:r>
              <a:rPr lang="en-GB" sz="1400" b="1" u="sng" dirty="0"/>
              <a:t>phone numbers (for both parents) </a:t>
            </a:r>
            <a:r>
              <a:rPr lang="en-GB" sz="1400" dirty="0"/>
              <a:t>and email (if known) </a:t>
            </a:r>
          </a:p>
          <a:p>
            <a:pPr lvl="1"/>
            <a:r>
              <a:rPr lang="en-GB" sz="1400" dirty="0"/>
              <a:t>Referrers contact details (including phone number and email)</a:t>
            </a:r>
          </a:p>
          <a:p>
            <a:pPr lvl="1"/>
            <a:r>
              <a:rPr lang="en-GB" sz="1400" dirty="0"/>
              <a:t>Any details of professionals working with the family that you are aware of</a:t>
            </a:r>
          </a:p>
          <a:p>
            <a:pPr lvl="1"/>
            <a:r>
              <a:rPr lang="en-GB" sz="1400" dirty="0"/>
              <a:t>Include the parents/carers &amp; children’s views (when possible)</a:t>
            </a:r>
          </a:p>
          <a:p>
            <a:pPr lvl="1"/>
            <a:r>
              <a:rPr lang="en-GB" sz="1400" dirty="0"/>
              <a:t>Include academic information about child</a:t>
            </a:r>
          </a:p>
          <a:p>
            <a:r>
              <a:rPr lang="en-GB" sz="1600" dirty="0"/>
              <a:t>It is good practice to complete the MARF with parents and show them the completed copy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46970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a6177d-5191-444a-8d05-dad7e1b2d9a5" xsi:nil="true"/>
    <lcf76f155ced4ddcb4097134ff3c332f xmlns="5836fcb5-eda6-4c8e-9113-4ef481da36b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8401CF94950241BC7617E6C4305AFD" ma:contentTypeVersion="13" ma:contentTypeDescription="Create a new document." ma:contentTypeScope="" ma:versionID="71053d697d10a00f0c2e3c953b822dab">
  <xsd:schema xmlns:xsd="http://www.w3.org/2001/XMLSchema" xmlns:xs="http://www.w3.org/2001/XMLSchema" xmlns:p="http://schemas.microsoft.com/office/2006/metadata/properties" xmlns:ns2="5836fcb5-eda6-4c8e-9113-4ef481da36b1" xmlns:ns3="e7a6177d-5191-444a-8d05-dad7e1b2d9a5" targetNamespace="http://schemas.microsoft.com/office/2006/metadata/properties" ma:root="true" ma:fieldsID="3373ee03f1a0ae310e3e7054d6144376" ns2:_="" ns3:_="">
    <xsd:import namespace="5836fcb5-eda6-4c8e-9113-4ef481da36b1"/>
    <xsd:import namespace="e7a6177d-5191-444a-8d05-dad7e1b2d9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6fcb5-eda6-4c8e-9113-4ef481da36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3f4c14d-ad24-42e9-89ea-41944c85aa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6177d-5191-444a-8d05-dad7e1b2d9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db14ad3-168d-4190-9353-d8d056d279c9}" ma:internalName="TaxCatchAll" ma:showField="CatchAllData" ma:web="e7a6177d-5191-444a-8d05-dad7e1b2d9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A822D5-08E6-4DF6-81C8-8EDF4E69E4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1D0176-C9E1-46BB-A372-D1CB1734FDA0}">
  <ds:schemaRefs>
    <ds:schemaRef ds:uri="http://purl.org/dc/elements/1.1/"/>
    <ds:schemaRef ds:uri="http://schemas.openxmlformats.org/package/2006/metadata/core-properties"/>
    <ds:schemaRef ds:uri="8e2ac3a1-a269-4724-ade9-374bf6385c4a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2cb12db-d6c4-4581-b33e-4346ab5f1e7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33F496-B78C-48DB-8DBF-880D9A366C4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6770</TotalTime>
  <Words>1807</Words>
  <Application>Microsoft Office PowerPoint</Application>
  <PresentationFormat>On-screen Show (4:3)</PresentationFormat>
  <Paragraphs>166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</vt:lpstr>
      <vt:lpstr>Arial</vt:lpstr>
      <vt:lpstr>Calibri</vt:lpstr>
      <vt:lpstr>Trebuchet MS</vt:lpstr>
      <vt:lpstr>Wingdings 3</vt:lpstr>
      <vt:lpstr>Facet</vt:lpstr>
      <vt:lpstr>         Multi-Agency Safeguarding Hub (MASH)  Safeguarding children is everyone’s responsibility</vt:lpstr>
      <vt:lpstr>The Team</vt:lpstr>
      <vt:lpstr>Legislation and Policy that underpin our work</vt:lpstr>
      <vt:lpstr>Sources of contacts / referrals</vt:lpstr>
      <vt:lpstr>Volume of Contacts and Referrals</vt:lpstr>
      <vt:lpstr>Why is this important in education settings? </vt:lpstr>
      <vt:lpstr>Why is this important in education settings? </vt:lpstr>
      <vt:lpstr>Referral Process</vt:lpstr>
      <vt:lpstr>Information on the MARF</vt:lpstr>
      <vt:lpstr>Consent and Information Sharing</vt:lpstr>
      <vt:lpstr>Being specific…</vt:lpstr>
      <vt:lpstr>PowerPoint Presentation</vt:lpstr>
      <vt:lpstr>MASH Checks </vt:lpstr>
      <vt:lpstr>Threshold of Intervention </vt:lpstr>
      <vt:lpstr>PowerPoint Presentation</vt:lpstr>
      <vt:lpstr>If a child makes a disclosure</vt:lpstr>
      <vt:lpstr>Harm Outside the Home Definitions</vt:lpstr>
      <vt:lpstr>Harm outside the Home Referring concerns</vt:lpstr>
      <vt:lpstr>PowerPoint Presentation</vt:lpstr>
      <vt:lpstr>References</vt:lpstr>
      <vt:lpstr>Any questions?</vt:lpstr>
    </vt:vector>
  </TitlesOfParts>
  <Company>Wokingham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DUTY, TRIAGE AND ASSESSMENT</dc:title>
  <dc:creator>Alison Miller</dc:creator>
  <cp:lastModifiedBy>Olivia Casey</cp:lastModifiedBy>
  <cp:revision>92</cp:revision>
  <cp:lastPrinted>2016-09-09T10:46:38Z</cp:lastPrinted>
  <dcterms:created xsi:type="dcterms:W3CDTF">2016-09-07T11:05:58Z</dcterms:created>
  <dcterms:modified xsi:type="dcterms:W3CDTF">2024-05-13T09:09:10Z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2022-08-09T12:23:23Z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b6e4e93e-973f-4d60-9b28-2b284f5d214d</vt:lpwstr>
  </property>
  <property fmtid="{D5CDD505-2E9C-101B-9397-08002B2CF9AE}" pid="8" name="MSIP_Label_2b28a9a6-133a-4796-ad7d-6b90f7583680_ContentBits">
    <vt:lpwstr>2</vt:lpwstr>
  </property>
  <property fmtid="{D5CDD505-2E9C-101B-9397-08002B2CF9AE}" pid="9" name="ContentTypeId">
    <vt:lpwstr>0x010100B3F7A6835BFF1246851EE2CD5E9C5F1C</vt:lpwstr>
  </property>
</Properties>
</file>