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6" r:id="rId4"/>
    <p:sldId id="267" r:id="rId5"/>
    <p:sldId id="268" r:id="rId6"/>
    <p:sldId id="270" r:id="rId7"/>
    <p:sldId id="269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47C726-F705-4478-BDF7-A4D077ED98F2}" v="16" dt="2024-09-16T11:35:36.3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hyperlink" Target="https://www.bestpracticenet.co.uk/headteacher-programme-with-npqh" TargetMode="External"/><Relationship Id="rId7" Type="http://schemas.openxmlformats.org/officeDocument/2006/relationships/image" Target="../media/image11.svg"/><Relationship Id="rId2" Type="http://schemas.openxmlformats.org/officeDocument/2006/relationships/hyperlink" Target="https://www.bestpracticenet.co.uk/executive-leader-programme-with-npqel" TargetMode="External"/><Relationship Id="rId1" Type="http://schemas.openxmlformats.org/officeDocument/2006/relationships/hyperlink" Target="https://www.bestpracticenet.co.uk/school-leader-programme-with-npqsl" TargetMode="Externa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hyperlink" Target="mailto:gemma.lenton@wokingham.gov.uk" TargetMode="External"/><Relationship Id="rId7" Type="http://schemas.openxmlformats.org/officeDocument/2006/relationships/image" Target="../media/image17.svg"/><Relationship Id="rId2" Type="http://schemas.openxmlformats.org/officeDocument/2006/relationships/hyperlink" Target="../../../LGA/LGA-mappingtool-nov23%20(1).xlsx" TargetMode="External"/><Relationship Id="rId1" Type="http://schemas.openxmlformats.org/officeDocument/2006/relationships/hyperlink" Target="https://www.instituteforapprenticeships.org/apprenticeship-standards/advanced-credit-controller-and-debt-collection-specialist-v1-0" TargetMode="Externa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Relationship Id="rId9" Type="http://schemas.openxmlformats.org/officeDocument/2006/relationships/image" Target="../media/image19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hyperlink" Target="https://www.bestpracticenet.co.uk/school-leader-programme-with-npqsl" TargetMode="External"/><Relationship Id="rId7" Type="http://schemas.openxmlformats.org/officeDocument/2006/relationships/image" Target="../media/image12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hyperlink" Target="https://www.bestpracticenet.co.uk/executive-leader-programme-with-npqel" TargetMode="External"/><Relationship Id="rId5" Type="http://schemas.openxmlformats.org/officeDocument/2006/relationships/image" Target="../media/image11.svg"/><Relationship Id="rId4" Type="http://schemas.openxmlformats.org/officeDocument/2006/relationships/image" Target="../media/image10.png"/><Relationship Id="rId9" Type="http://schemas.openxmlformats.org/officeDocument/2006/relationships/hyperlink" Target="https://www.bestpracticenet.co.uk/headteacher-programme-with-npqh" TargetMode="External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hyperlink" Target="https://www.instituteforapprenticeships.org/apprenticeship-standards/advanced-credit-controller-and-debt-collection-specialist-v1-0" TargetMode="External"/><Relationship Id="rId7" Type="http://schemas.openxmlformats.org/officeDocument/2006/relationships/image" Target="../media/image18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hyperlink" Target="../../../LGA/LGA-mappingtool-nov23%20(1).xlsx" TargetMode="External"/><Relationship Id="rId5" Type="http://schemas.openxmlformats.org/officeDocument/2006/relationships/image" Target="../media/image17.svg"/><Relationship Id="rId4" Type="http://schemas.openxmlformats.org/officeDocument/2006/relationships/image" Target="../media/image16.png"/><Relationship Id="rId9" Type="http://schemas.openxmlformats.org/officeDocument/2006/relationships/hyperlink" Target="mailto:gemma.lenton@wokingham.gov.uk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3B6FD3-3EAB-4832-8C72-90DE30D33D7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46C39C7-6B77-4B7A-BEC0-8FEA2443468C}">
      <dgm:prSet/>
      <dgm:spPr/>
      <dgm:t>
        <a:bodyPr/>
        <a:lstStyle/>
        <a:p>
          <a:r>
            <a:rPr lang="en-GB"/>
            <a:t>There is currently just over £935,000.00 in the WBC apprenticeship levy available for apprenticeship training.  </a:t>
          </a:r>
          <a:endParaRPr lang="en-US"/>
        </a:p>
      </dgm:t>
    </dgm:pt>
    <dgm:pt modelId="{AA95E84F-3184-49F2-8F15-528BFE3C5A80}" type="parTrans" cxnId="{5465FED5-C7AB-4274-BBDC-B1A28BFC3487}">
      <dgm:prSet/>
      <dgm:spPr/>
      <dgm:t>
        <a:bodyPr/>
        <a:lstStyle/>
        <a:p>
          <a:endParaRPr lang="en-US"/>
        </a:p>
      </dgm:t>
    </dgm:pt>
    <dgm:pt modelId="{6393774B-EC91-4B99-8C30-83D2B3C0FCFF}" type="sibTrans" cxnId="{5465FED5-C7AB-4274-BBDC-B1A28BFC3487}">
      <dgm:prSet/>
      <dgm:spPr/>
      <dgm:t>
        <a:bodyPr/>
        <a:lstStyle/>
        <a:p>
          <a:endParaRPr lang="en-US"/>
        </a:p>
      </dgm:t>
    </dgm:pt>
    <dgm:pt modelId="{7F066E43-2403-4FAD-BC3E-1C8DA4D889B3}">
      <dgm:prSet/>
      <dgm:spPr/>
      <dgm:t>
        <a:bodyPr/>
        <a:lstStyle/>
        <a:p>
          <a:r>
            <a:rPr lang="en-GB"/>
            <a:t>Since May 2017 83 staff members in schools have enrolled onto apprenticeship training.  </a:t>
          </a:r>
          <a:endParaRPr lang="en-US"/>
        </a:p>
      </dgm:t>
    </dgm:pt>
    <dgm:pt modelId="{28A5D985-6BB9-4DA8-80A3-E4DF499D7FF2}" type="parTrans" cxnId="{A8D6599D-03D9-4D66-A304-5220FB52B810}">
      <dgm:prSet/>
      <dgm:spPr/>
      <dgm:t>
        <a:bodyPr/>
        <a:lstStyle/>
        <a:p>
          <a:endParaRPr lang="en-US"/>
        </a:p>
      </dgm:t>
    </dgm:pt>
    <dgm:pt modelId="{1AC8D799-F8CA-4B7D-8795-C8EAA97A1544}" type="sibTrans" cxnId="{A8D6599D-03D9-4D66-A304-5220FB52B810}">
      <dgm:prSet/>
      <dgm:spPr/>
      <dgm:t>
        <a:bodyPr/>
        <a:lstStyle/>
        <a:p>
          <a:endParaRPr lang="en-US"/>
        </a:p>
      </dgm:t>
    </dgm:pt>
    <dgm:pt modelId="{E40E3EBE-E2A8-4E40-A5BA-E0820F1B8E9D}">
      <dgm:prSet/>
      <dgm:spPr/>
      <dgm:t>
        <a:bodyPr/>
        <a:lstStyle/>
        <a:p>
          <a:r>
            <a:rPr lang="en-GB"/>
            <a:t>44 have successfully completed their apprenticeships.  </a:t>
          </a:r>
          <a:endParaRPr lang="en-US"/>
        </a:p>
      </dgm:t>
    </dgm:pt>
    <dgm:pt modelId="{EC8A0E2A-DB2D-4B13-8CBD-A2B10878DE88}" type="parTrans" cxnId="{B04A4E94-CA41-441F-AE47-D1696958D5D8}">
      <dgm:prSet/>
      <dgm:spPr/>
      <dgm:t>
        <a:bodyPr/>
        <a:lstStyle/>
        <a:p>
          <a:endParaRPr lang="en-US"/>
        </a:p>
      </dgm:t>
    </dgm:pt>
    <dgm:pt modelId="{3DC5F760-241B-4993-874C-117ED548611E}" type="sibTrans" cxnId="{B04A4E94-CA41-441F-AE47-D1696958D5D8}">
      <dgm:prSet/>
      <dgm:spPr/>
      <dgm:t>
        <a:bodyPr/>
        <a:lstStyle/>
        <a:p>
          <a:endParaRPr lang="en-US"/>
        </a:p>
      </dgm:t>
    </dgm:pt>
    <dgm:pt modelId="{EA0B2D50-B4AD-4504-A012-FA2BC4CE8D78}" type="pres">
      <dgm:prSet presAssocID="{803B6FD3-3EAB-4832-8C72-90DE30D33D7C}" presName="linear" presStyleCnt="0">
        <dgm:presLayoutVars>
          <dgm:animLvl val="lvl"/>
          <dgm:resizeHandles val="exact"/>
        </dgm:presLayoutVars>
      </dgm:prSet>
      <dgm:spPr/>
    </dgm:pt>
    <dgm:pt modelId="{1928B98A-6557-401A-85FB-2354BB014626}" type="pres">
      <dgm:prSet presAssocID="{C46C39C7-6B77-4B7A-BEC0-8FEA2443468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A594A36-9909-4FA6-B00C-48FFA90BA37E}" type="pres">
      <dgm:prSet presAssocID="{6393774B-EC91-4B99-8C30-83D2B3C0FCFF}" presName="spacer" presStyleCnt="0"/>
      <dgm:spPr/>
    </dgm:pt>
    <dgm:pt modelId="{C0F22881-779F-45F8-9F42-EBFD8A0D5D90}" type="pres">
      <dgm:prSet presAssocID="{7F066E43-2403-4FAD-BC3E-1C8DA4D889B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BA60B31-FCFE-4F93-AB8E-CB44C825BA7E}" type="pres">
      <dgm:prSet presAssocID="{1AC8D799-F8CA-4B7D-8795-C8EAA97A1544}" presName="spacer" presStyleCnt="0"/>
      <dgm:spPr/>
    </dgm:pt>
    <dgm:pt modelId="{2EB1890D-B278-4B42-BBF1-7858B6E7C9EF}" type="pres">
      <dgm:prSet presAssocID="{E40E3EBE-E2A8-4E40-A5BA-E0820F1B8E9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FE2461E-232C-4CDD-92F8-675A33567F6B}" type="presOf" srcId="{E40E3EBE-E2A8-4E40-A5BA-E0820F1B8E9D}" destId="{2EB1890D-B278-4B42-BBF1-7858B6E7C9EF}" srcOrd="0" destOrd="0" presId="urn:microsoft.com/office/officeart/2005/8/layout/vList2"/>
    <dgm:cxn modelId="{0956542E-DAEC-4253-873D-69BA36E0F5A9}" type="presOf" srcId="{7F066E43-2403-4FAD-BC3E-1C8DA4D889B3}" destId="{C0F22881-779F-45F8-9F42-EBFD8A0D5D90}" srcOrd="0" destOrd="0" presId="urn:microsoft.com/office/officeart/2005/8/layout/vList2"/>
    <dgm:cxn modelId="{186C163A-9253-401A-9ECA-98CE6C40921A}" type="presOf" srcId="{C46C39C7-6B77-4B7A-BEC0-8FEA2443468C}" destId="{1928B98A-6557-401A-85FB-2354BB014626}" srcOrd="0" destOrd="0" presId="urn:microsoft.com/office/officeart/2005/8/layout/vList2"/>
    <dgm:cxn modelId="{B8B8A23C-E32A-425B-A994-124605E725C9}" type="presOf" srcId="{803B6FD3-3EAB-4832-8C72-90DE30D33D7C}" destId="{EA0B2D50-B4AD-4504-A012-FA2BC4CE8D78}" srcOrd="0" destOrd="0" presId="urn:microsoft.com/office/officeart/2005/8/layout/vList2"/>
    <dgm:cxn modelId="{B04A4E94-CA41-441F-AE47-D1696958D5D8}" srcId="{803B6FD3-3EAB-4832-8C72-90DE30D33D7C}" destId="{E40E3EBE-E2A8-4E40-A5BA-E0820F1B8E9D}" srcOrd="2" destOrd="0" parTransId="{EC8A0E2A-DB2D-4B13-8CBD-A2B10878DE88}" sibTransId="{3DC5F760-241B-4993-874C-117ED548611E}"/>
    <dgm:cxn modelId="{A8D6599D-03D9-4D66-A304-5220FB52B810}" srcId="{803B6FD3-3EAB-4832-8C72-90DE30D33D7C}" destId="{7F066E43-2403-4FAD-BC3E-1C8DA4D889B3}" srcOrd="1" destOrd="0" parTransId="{28A5D985-6BB9-4DA8-80A3-E4DF499D7FF2}" sibTransId="{1AC8D799-F8CA-4B7D-8795-C8EAA97A1544}"/>
    <dgm:cxn modelId="{5465FED5-C7AB-4274-BBDC-B1A28BFC3487}" srcId="{803B6FD3-3EAB-4832-8C72-90DE30D33D7C}" destId="{C46C39C7-6B77-4B7A-BEC0-8FEA2443468C}" srcOrd="0" destOrd="0" parTransId="{AA95E84F-3184-49F2-8F15-528BFE3C5A80}" sibTransId="{6393774B-EC91-4B99-8C30-83D2B3C0FCFF}"/>
    <dgm:cxn modelId="{E02FB080-8FAF-4E8C-990B-2F9975FCC842}" type="presParOf" srcId="{EA0B2D50-B4AD-4504-A012-FA2BC4CE8D78}" destId="{1928B98A-6557-401A-85FB-2354BB014626}" srcOrd="0" destOrd="0" presId="urn:microsoft.com/office/officeart/2005/8/layout/vList2"/>
    <dgm:cxn modelId="{1DF0FDFF-3BB3-4661-B8B8-4181DF1D68A6}" type="presParOf" srcId="{EA0B2D50-B4AD-4504-A012-FA2BC4CE8D78}" destId="{0A594A36-9909-4FA6-B00C-48FFA90BA37E}" srcOrd="1" destOrd="0" presId="urn:microsoft.com/office/officeart/2005/8/layout/vList2"/>
    <dgm:cxn modelId="{36F0FAE9-9244-426C-8E23-AAC83C8B6D28}" type="presParOf" srcId="{EA0B2D50-B4AD-4504-A012-FA2BC4CE8D78}" destId="{C0F22881-779F-45F8-9F42-EBFD8A0D5D90}" srcOrd="2" destOrd="0" presId="urn:microsoft.com/office/officeart/2005/8/layout/vList2"/>
    <dgm:cxn modelId="{19C38CB5-E622-43A1-9599-C7C902EAF085}" type="presParOf" srcId="{EA0B2D50-B4AD-4504-A012-FA2BC4CE8D78}" destId="{9BA60B31-FCFE-4F93-AB8E-CB44C825BA7E}" srcOrd="3" destOrd="0" presId="urn:microsoft.com/office/officeart/2005/8/layout/vList2"/>
    <dgm:cxn modelId="{8C9789E0-C654-4F0B-A41C-C4FD5E30E671}" type="presParOf" srcId="{EA0B2D50-B4AD-4504-A012-FA2BC4CE8D78}" destId="{2EB1890D-B278-4B42-BBF1-7858B6E7C9E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45D87B-FF18-4BBE-875D-BFB8EB402067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9C4EEF-CAEC-49CF-AF96-C12FBE50ADD8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In April 2024 Wokingham Borough Council adopted ‘Apprenticeships First’ for all grade 4-6 roles and for where possible to address training needs identified across the organisation.  </a:t>
          </a:r>
          <a:endParaRPr lang="en-US"/>
        </a:p>
      </dgm:t>
    </dgm:pt>
    <dgm:pt modelId="{D95590E5-C6C9-4137-A27A-67E08200F10D}" type="parTrans" cxnId="{9D549B73-A9CA-4745-A3A9-0B02C14EFF11}">
      <dgm:prSet/>
      <dgm:spPr/>
      <dgm:t>
        <a:bodyPr/>
        <a:lstStyle/>
        <a:p>
          <a:endParaRPr lang="en-US"/>
        </a:p>
      </dgm:t>
    </dgm:pt>
    <dgm:pt modelId="{8EA12F63-3183-4723-8939-81B6EDBDE8EA}" type="sibTrans" cxnId="{9D549B73-A9CA-4745-A3A9-0B02C14EFF11}">
      <dgm:prSet/>
      <dgm:spPr/>
      <dgm:t>
        <a:bodyPr/>
        <a:lstStyle/>
        <a:p>
          <a:endParaRPr lang="en-US"/>
        </a:p>
      </dgm:t>
    </dgm:pt>
    <dgm:pt modelId="{7CAAADF8-FDB3-433C-A469-C67DBA84FF0F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This will hopefully see a cost saving for salary costs for new roles and a reduction in the amount of unspent levy being returned.  </a:t>
          </a:r>
          <a:endParaRPr lang="en-US"/>
        </a:p>
      </dgm:t>
    </dgm:pt>
    <dgm:pt modelId="{EBA8833C-10E8-4CD5-AE42-9FD5D32E6FFC}" type="parTrans" cxnId="{0C031C4D-F01C-441B-9A6F-A6C4979F7DA0}">
      <dgm:prSet/>
      <dgm:spPr/>
      <dgm:t>
        <a:bodyPr/>
        <a:lstStyle/>
        <a:p>
          <a:endParaRPr lang="en-US"/>
        </a:p>
      </dgm:t>
    </dgm:pt>
    <dgm:pt modelId="{B646328D-56C3-4388-B397-988E69C5092A}" type="sibTrans" cxnId="{0C031C4D-F01C-441B-9A6F-A6C4979F7DA0}">
      <dgm:prSet/>
      <dgm:spPr/>
      <dgm:t>
        <a:bodyPr/>
        <a:lstStyle/>
        <a:p>
          <a:endParaRPr lang="en-US"/>
        </a:p>
      </dgm:t>
    </dgm:pt>
    <dgm:pt modelId="{A41FC080-A732-427B-BDE6-0BA8499DAB37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‘Apprenticeships First’ for training will see learning embedded and ensure our workforce is equipped with the skills we need now and in the future.  </a:t>
          </a:r>
          <a:endParaRPr lang="en-US"/>
        </a:p>
      </dgm:t>
    </dgm:pt>
    <dgm:pt modelId="{A2313F74-E671-49A3-8196-D697EEAECE61}" type="parTrans" cxnId="{AC8BEAD3-F2ED-4B0F-80CA-8ECE75D70549}">
      <dgm:prSet/>
      <dgm:spPr/>
      <dgm:t>
        <a:bodyPr/>
        <a:lstStyle/>
        <a:p>
          <a:endParaRPr lang="en-US"/>
        </a:p>
      </dgm:t>
    </dgm:pt>
    <dgm:pt modelId="{C275E73C-0FB1-470E-814B-39DB187CB23A}" type="sibTrans" cxnId="{AC8BEAD3-F2ED-4B0F-80CA-8ECE75D70549}">
      <dgm:prSet/>
      <dgm:spPr/>
      <dgm:t>
        <a:bodyPr/>
        <a:lstStyle/>
        <a:p>
          <a:endParaRPr lang="en-US"/>
        </a:p>
      </dgm:t>
    </dgm:pt>
    <dgm:pt modelId="{05E150E3-160D-4617-A941-FB5BB06129C9}" type="pres">
      <dgm:prSet presAssocID="{5A45D87B-FF18-4BBE-875D-BFB8EB402067}" presName="root" presStyleCnt="0">
        <dgm:presLayoutVars>
          <dgm:dir/>
          <dgm:resizeHandles val="exact"/>
        </dgm:presLayoutVars>
      </dgm:prSet>
      <dgm:spPr/>
    </dgm:pt>
    <dgm:pt modelId="{9D2B92B3-A112-4939-A47B-F1699DE5DA74}" type="pres">
      <dgm:prSet presAssocID="{CB9C4EEF-CAEC-49CF-AF96-C12FBE50ADD8}" presName="compNode" presStyleCnt="0"/>
      <dgm:spPr/>
    </dgm:pt>
    <dgm:pt modelId="{2D8C62DB-75E2-44E4-B371-28F396D23278}" type="pres">
      <dgm:prSet presAssocID="{CB9C4EEF-CAEC-49CF-AF96-C12FBE50ADD8}" presName="bgRect" presStyleLbl="bgShp" presStyleIdx="0" presStyleCnt="3"/>
      <dgm:spPr/>
    </dgm:pt>
    <dgm:pt modelId="{7D03CF5D-6E8A-4B94-9C32-B59FF7C6F082}" type="pres">
      <dgm:prSet presAssocID="{CB9C4EEF-CAEC-49CF-AF96-C12FBE50ADD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F8112D74-3E9E-4D34-AB3A-3C4CB0AA2402}" type="pres">
      <dgm:prSet presAssocID="{CB9C4EEF-CAEC-49CF-AF96-C12FBE50ADD8}" presName="spaceRect" presStyleCnt="0"/>
      <dgm:spPr/>
    </dgm:pt>
    <dgm:pt modelId="{104E1344-A1CB-43F1-8D79-F8A9EC3345EE}" type="pres">
      <dgm:prSet presAssocID="{CB9C4EEF-CAEC-49CF-AF96-C12FBE50ADD8}" presName="parTx" presStyleLbl="revTx" presStyleIdx="0" presStyleCnt="3">
        <dgm:presLayoutVars>
          <dgm:chMax val="0"/>
          <dgm:chPref val="0"/>
        </dgm:presLayoutVars>
      </dgm:prSet>
      <dgm:spPr/>
    </dgm:pt>
    <dgm:pt modelId="{AA11E168-41C8-4030-92EB-0EB4A8A28B14}" type="pres">
      <dgm:prSet presAssocID="{8EA12F63-3183-4723-8939-81B6EDBDE8EA}" presName="sibTrans" presStyleCnt="0"/>
      <dgm:spPr/>
    </dgm:pt>
    <dgm:pt modelId="{3A410316-8F67-4775-8270-28633F2BEAF1}" type="pres">
      <dgm:prSet presAssocID="{7CAAADF8-FDB3-433C-A469-C67DBA84FF0F}" presName="compNode" presStyleCnt="0"/>
      <dgm:spPr/>
    </dgm:pt>
    <dgm:pt modelId="{592A2B57-7A81-4649-B0AD-1EF67F2E73F3}" type="pres">
      <dgm:prSet presAssocID="{7CAAADF8-FDB3-433C-A469-C67DBA84FF0F}" presName="bgRect" presStyleLbl="bgShp" presStyleIdx="1" presStyleCnt="3"/>
      <dgm:spPr/>
    </dgm:pt>
    <dgm:pt modelId="{6D2C4B98-43F1-49B4-A5AF-B4F7E7B2DE99}" type="pres">
      <dgm:prSet presAssocID="{7CAAADF8-FDB3-433C-A469-C67DBA84FF0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CB06D055-9697-4A4B-A50A-6B254F78B29A}" type="pres">
      <dgm:prSet presAssocID="{7CAAADF8-FDB3-433C-A469-C67DBA84FF0F}" presName="spaceRect" presStyleCnt="0"/>
      <dgm:spPr/>
    </dgm:pt>
    <dgm:pt modelId="{31D2E8BC-1141-4C89-8218-BE1C4C9F960F}" type="pres">
      <dgm:prSet presAssocID="{7CAAADF8-FDB3-433C-A469-C67DBA84FF0F}" presName="parTx" presStyleLbl="revTx" presStyleIdx="1" presStyleCnt="3">
        <dgm:presLayoutVars>
          <dgm:chMax val="0"/>
          <dgm:chPref val="0"/>
        </dgm:presLayoutVars>
      </dgm:prSet>
      <dgm:spPr/>
    </dgm:pt>
    <dgm:pt modelId="{E97B3124-3085-413A-9151-F06A715D8DD5}" type="pres">
      <dgm:prSet presAssocID="{B646328D-56C3-4388-B397-988E69C5092A}" presName="sibTrans" presStyleCnt="0"/>
      <dgm:spPr/>
    </dgm:pt>
    <dgm:pt modelId="{DEBC388E-4A29-4ED6-AC92-B81AF407D325}" type="pres">
      <dgm:prSet presAssocID="{A41FC080-A732-427B-BDE6-0BA8499DAB37}" presName="compNode" presStyleCnt="0"/>
      <dgm:spPr/>
    </dgm:pt>
    <dgm:pt modelId="{3028F3CC-73CD-43D2-B826-8EBEE737261D}" type="pres">
      <dgm:prSet presAssocID="{A41FC080-A732-427B-BDE6-0BA8499DAB37}" presName="bgRect" presStyleLbl="bgShp" presStyleIdx="2" presStyleCnt="3"/>
      <dgm:spPr/>
    </dgm:pt>
    <dgm:pt modelId="{F871EE48-E97C-4732-953A-7A9B8E448418}" type="pres">
      <dgm:prSet presAssocID="{A41FC080-A732-427B-BDE6-0BA8499DAB3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B45A6D63-D59E-4F7E-9506-E29C129C1AA6}" type="pres">
      <dgm:prSet presAssocID="{A41FC080-A732-427B-BDE6-0BA8499DAB37}" presName="spaceRect" presStyleCnt="0"/>
      <dgm:spPr/>
    </dgm:pt>
    <dgm:pt modelId="{562D3EC7-312E-45F9-83CA-0F590BE66548}" type="pres">
      <dgm:prSet presAssocID="{A41FC080-A732-427B-BDE6-0BA8499DAB37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5098730C-CF16-463A-8911-52A2DEAB6E06}" type="presOf" srcId="{7CAAADF8-FDB3-433C-A469-C67DBA84FF0F}" destId="{31D2E8BC-1141-4C89-8218-BE1C4C9F960F}" srcOrd="0" destOrd="0" presId="urn:microsoft.com/office/officeart/2018/2/layout/IconVerticalSolidList"/>
    <dgm:cxn modelId="{F50AA72C-F0F7-44DE-A898-980A2DCA6C56}" type="presOf" srcId="{A41FC080-A732-427B-BDE6-0BA8499DAB37}" destId="{562D3EC7-312E-45F9-83CA-0F590BE66548}" srcOrd="0" destOrd="0" presId="urn:microsoft.com/office/officeart/2018/2/layout/IconVerticalSolidList"/>
    <dgm:cxn modelId="{4B762031-4F39-459D-A423-86A259426659}" type="presOf" srcId="{5A45D87B-FF18-4BBE-875D-BFB8EB402067}" destId="{05E150E3-160D-4617-A941-FB5BB06129C9}" srcOrd="0" destOrd="0" presId="urn:microsoft.com/office/officeart/2018/2/layout/IconVerticalSolidList"/>
    <dgm:cxn modelId="{0C031C4D-F01C-441B-9A6F-A6C4979F7DA0}" srcId="{5A45D87B-FF18-4BBE-875D-BFB8EB402067}" destId="{7CAAADF8-FDB3-433C-A469-C67DBA84FF0F}" srcOrd="1" destOrd="0" parTransId="{EBA8833C-10E8-4CD5-AE42-9FD5D32E6FFC}" sibTransId="{B646328D-56C3-4388-B397-988E69C5092A}"/>
    <dgm:cxn modelId="{9D549B73-A9CA-4745-A3A9-0B02C14EFF11}" srcId="{5A45D87B-FF18-4BBE-875D-BFB8EB402067}" destId="{CB9C4EEF-CAEC-49CF-AF96-C12FBE50ADD8}" srcOrd="0" destOrd="0" parTransId="{D95590E5-C6C9-4137-A27A-67E08200F10D}" sibTransId="{8EA12F63-3183-4723-8939-81B6EDBDE8EA}"/>
    <dgm:cxn modelId="{5F6F0D57-57A7-4737-B402-A204AA652AAB}" type="presOf" srcId="{CB9C4EEF-CAEC-49CF-AF96-C12FBE50ADD8}" destId="{104E1344-A1CB-43F1-8D79-F8A9EC3345EE}" srcOrd="0" destOrd="0" presId="urn:microsoft.com/office/officeart/2018/2/layout/IconVerticalSolidList"/>
    <dgm:cxn modelId="{AC8BEAD3-F2ED-4B0F-80CA-8ECE75D70549}" srcId="{5A45D87B-FF18-4BBE-875D-BFB8EB402067}" destId="{A41FC080-A732-427B-BDE6-0BA8499DAB37}" srcOrd="2" destOrd="0" parTransId="{A2313F74-E671-49A3-8196-D697EEAECE61}" sibTransId="{C275E73C-0FB1-470E-814B-39DB187CB23A}"/>
    <dgm:cxn modelId="{894F608C-AA31-48DA-840E-647C1D8C0C47}" type="presParOf" srcId="{05E150E3-160D-4617-A941-FB5BB06129C9}" destId="{9D2B92B3-A112-4939-A47B-F1699DE5DA74}" srcOrd="0" destOrd="0" presId="urn:microsoft.com/office/officeart/2018/2/layout/IconVerticalSolidList"/>
    <dgm:cxn modelId="{7EE236EC-AE43-42C0-A176-5D58CF4FD2A0}" type="presParOf" srcId="{9D2B92B3-A112-4939-A47B-F1699DE5DA74}" destId="{2D8C62DB-75E2-44E4-B371-28F396D23278}" srcOrd="0" destOrd="0" presId="urn:microsoft.com/office/officeart/2018/2/layout/IconVerticalSolidList"/>
    <dgm:cxn modelId="{369A1270-085D-419D-B8C4-7737B6D14C8E}" type="presParOf" srcId="{9D2B92B3-A112-4939-A47B-F1699DE5DA74}" destId="{7D03CF5D-6E8A-4B94-9C32-B59FF7C6F082}" srcOrd="1" destOrd="0" presId="urn:microsoft.com/office/officeart/2018/2/layout/IconVerticalSolidList"/>
    <dgm:cxn modelId="{979077A0-99F6-435B-939D-EF2FE7744DE7}" type="presParOf" srcId="{9D2B92B3-A112-4939-A47B-F1699DE5DA74}" destId="{F8112D74-3E9E-4D34-AB3A-3C4CB0AA2402}" srcOrd="2" destOrd="0" presId="urn:microsoft.com/office/officeart/2018/2/layout/IconVerticalSolidList"/>
    <dgm:cxn modelId="{8B369B31-C368-4C2E-812D-DE6BD48D785E}" type="presParOf" srcId="{9D2B92B3-A112-4939-A47B-F1699DE5DA74}" destId="{104E1344-A1CB-43F1-8D79-F8A9EC3345EE}" srcOrd="3" destOrd="0" presId="urn:microsoft.com/office/officeart/2018/2/layout/IconVerticalSolidList"/>
    <dgm:cxn modelId="{C04752C8-75B5-41E7-9A45-C6339C3E1593}" type="presParOf" srcId="{05E150E3-160D-4617-A941-FB5BB06129C9}" destId="{AA11E168-41C8-4030-92EB-0EB4A8A28B14}" srcOrd="1" destOrd="0" presId="urn:microsoft.com/office/officeart/2018/2/layout/IconVerticalSolidList"/>
    <dgm:cxn modelId="{7E2DC025-3AFC-4913-A501-8DCCFAF0EF89}" type="presParOf" srcId="{05E150E3-160D-4617-A941-FB5BB06129C9}" destId="{3A410316-8F67-4775-8270-28633F2BEAF1}" srcOrd="2" destOrd="0" presId="urn:microsoft.com/office/officeart/2018/2/layout/IconVerticalSolidList"/>
    <dgm:cxn modelId="{BE19C01F-1568-4511-AFDF-EF6FC996FF1E}" type="presParOf" srcId="{3A410316-8F67-4775-8270-28633F2BEAF1}" destId="{592A2B57-7A81-4649-B0AD-1EF67F2E73F3}" srcOrd="0" destOrd="0" presId="urn:microsoft.com/office/officeart/2018/2/layout/IconVerticalSolidList"/>
    <dgm:cxn modelId="{D2092575-49D8-404B-8E2C-3323450AD991}" type="presParOf" srcId="{3A410316-8F67-4775-8270-28633F2BEAF1}" destId="{6D2C4B98-43F1-49B4-A5AF-B4F7E7B2DE99}" srcOrd="1" destOrd="0" presId="urn:microsoft.com/office/officeart/2018/2/layout/IconVerticalSolidList"/>
    <dgm:cxn modelId="{DA58E1D3-28C1-4452-B894-A8577DF699DB}" type="presParOf" srcId="{3A410316-8F67-4775-8270-28633F2BEAF1}" destId="{CB06D055-9697-4A4B-A50A-6B254F78B29A}" srcOrd="2" destOrd="0" presId="urn:microsoft.com/office/officeart/2018/2/layout/IconVerticalSolidList"/>
    <dgm:cxn modelId="{BB34DD1F-CF4B-4D3E-8423-549044F435D0}" type="presParOf" srcId="{3A410316-8F67-4775-8270-28633F2BEAF1}" destId="{31D2E8BC-1141-4C89-8218-BE1C4C9F960F}" srcOrd="3" destOrd="0" presId="urn:microsoft.com/office/officeart/2018/2/layout/IconVerticalSolidList"/>
    <dgm:cxn modelId="{06D5B092-2498-42B8-A316-A4B1ACD7A013}" type="presParOf" srcId="{05E150E3-160D-4617-A941-FB5BB06129C9}" destId="{E97B3124-3085-413A-9151-F06A715D8DD5}" srcOrd="3" destOrd="0" presId="urn:microsoft.com/office/officeart/2018/2/layout/IconVerticalSolidList"/>
    <dgm:cxn modelId="{D3378497-A043-4613-9839-4B83AA4F11DE}" type="presParOf" srcId="{05E150E3-160D-4617-A941-FB5BB06129C9}" destId="{DEBC388E-4A29-4ED6-AC92-B81AF407D325}" srcOrd="4" destOrd="0" presId="urn:microsoft.com/office/officeart/2018/2/layout/IconVerticalSolidList"/>
    <dgm:cxn modelId="{7A96172C-E903-4F92-8DA4-0C4325B64531}" type="presParOf" srcId="{DEBC388E-4A29-4ED6-AC92-B81AF407D325}" destId="{3028F3CC-73CD-43D2-B826-8EBEE737261D}" srcOrd="0" destOrd="0" presId="urn:microsoft.com/office/officeart/2018/2/layout/IconVerticalSolidList"/>
    <dgm:cxn modelId="{C09FDEB2-1EC7-4607-A785-E586F425D86F}" type="presParOf" srcId="{DEBC388E-4A29-4ED6-AC92-B81AF407D325}" destId="{F871EE48-E97C-4732-953A-7A9B8E448418}" srcOrd="1" destOrd="0" presId="urn:microsoft.com/office/officeart/2018/2/layout/IconVerticalSolidList"/>
    <dgm:cxn modelId="{F73D2C32-03CF-4FCA-B8BE-ADA093B62C42}" type="presParOf" srcId="{DEBC388E-4A29-4ED6-AC92-B81AF407D325}" destId="{B45A6D63-D59E-4F7E-9506-E29C129C1AA6}" srcOrd="2" destOrd="0" presId="urn:microsoft.com/office/officeart/2018/2/layout/IconVerticalSolidList"/>
    <dgm:cxn modelId="{B01C9BB2-0A34-4BA2-A09D-79B0210260EB}" type="presParOf" srcId="{DEBC388E-4A29-4ED6-AC92-B81AF407D325}" destId="{562D3EC7-312E-45F9-83CA-0F590BE6654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2A5162-D8CF-4532-B292-7F7AB9857BD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AA3128-77E8-4878-9703-FC2C305A817E}">
      <dgm:prSet/>
      <dgm:spPr/>
      <dgm:t>
        <a:bodyPr/>
        <a:lstStyle/>
        <a:p>
          <a:pPr>
            <a:lnSpc>
              <a:spcPct val="100000"/>
            </a:lnSpc>
          </a:pPr>
          <a:r>
            <a:rPr lang="en-GB">
              <a:hlinkClick xmlns:r="http://schemas.openxmlformats.org/officeDocument/2006/relationships" r:id="rId1"/>
            </a:rPr>
            <a:t>School Leader Programme Level 5 Apprenticeship with NPQSL</a:t>
          </a:r>
          <a:endParaRPr lang="en-US"/>
        </a:p>
      </dgm:t>
    </dgm:pt>
    <dgm:pt modelId="{0798B964-5B04-43BF-87ED-1C4EAC0465C8}" type="parTrans" cxnId="{3D3D78A0-AFF6-48E9-9E07-C92684634D1F}">
      <dgm:prSet/>
      <dgm:spPr/>
      <dgm:t>
        <a:bodyPr/>
        <a:lstStyle/>
        <a:p>
          <a:endParaRPr lang="en-US"/>
        </a:p>
      </dgm:t>
    </dgm:pt>
    <dgm:pt modelId="{25D56869-ED60-42B0-9965-F714DB7B05D3}" type="sibTrans" cxnId="{3D3D78A0-AFF6-48E9-9E07-C92684634D1F}">
      <dgm:prSet/>
      <dgm:spPr/>
      <dgm:t>
        <a:bodyPr/>
        <a:lstStyle/>
        <a:p>
          <a:endParaRPr lang="en-US"/>
        </a:p>
      </dgm:t>
    </dgm:pt>
    <dgm:pt modelId="{DE6264BF-63F0-4B4F-8F38-EAC4872F7032}">
      <dgm:prSet/>
      <dgm:spPr/>
      <dgm:t>
        <a:bodyPr/>
        <a:lstStyle/>
        <a:p>
          <a:pPr>
            <a:lnSpc>
              <a:spcPct val="100000"/>
            </a:lnSpc>
          </a:pPr>
          <a:r>
            <a:rPr lang="en-GB">
              <a:hlinkClick xmlns:r="http://schemas.openxmlformats.org/officeDocument/2006/relationships" r:id="rId2"/>
            </a:rPr>
            <a:t>Executive Leader Programme Level 7 Apprenticeship with NPQEL</a:t>
          </a:r>
          <a:endParaRPr lang="en-US"/>
        </a:p>
      </dgm:t>
    </dgm:pt>
    <dgm:pt modelId="{5D61F24D-10F8-4225-BDA2-3304AA6F9CC6}" type="parTrans" cxnId="{C27065DB-26AE-4EBF-A34D-239C76732737}">
      <dgm:prSet/>
      <dgm:spPr/>
      <dgm:t>
        <a:bodyPr/>
        <a:lstStyle/>
        <a:p>
          <a:endParaRPr lang="en-US"/>
        </a:p>
      </dgm:t>
    </dgm:pt>
    <dgm:pt modelId="{88D2FE4A-55B6-4440-B821-61CC29AC44F5}" type="sibTrans" cxnId="{C27065DB-26AE-4EBF-A34D-239C76732737}">
      <dgm:prSet/>
      <dgm:spPr/>
      <dgm:t>
        <a:bodyPr/>
        <a:lstStyle/>
        <a:p>
          <a:endParaRPr lang="en-US"/>
        </a:p>
      </dgm:t>
    </dgm:pt>
    <dgm:pt modelId="{FF58F41F-1627-44A6-9F9E-1344BB3D1113}">
      <dgm:prSet/>
      <dgm:spPr/>
      <dgm:t>
        <a:bodyPr/>
        <a:lstStyle/>
        <a:p>
          <a:pPr>
            <a:lnSpc>
              <a:spcPct val="100000"/>
            </a:lnSpc>
          </a:pPr>
          <a:r>
            <a:rPr lang="en-GB">
              <a:hlinkClick xmlns:r="http://schemas.openxmlformats.org/officeDocument/2006/relationships" r:id="rId3"/>
            </a:rPr>
            <a:t>Headteacher Programme Level 7 Apprenticeship with NPQH</a:t>
          </a:r>
          <a:endParaRPr lang="en-US"/>
        </a:p>
      </dgm:t>
    </dgm:pt>
    <dgm:pt modelId="{CC7EB09F-9927-414E-9EB2-184C9539B23B}" type="parTrans" cxnId="{96CB9C37-39AA-4C7A-8DD5-08163ADC9FAD}">
      <dgm:prSet/>
      <dgm:spPr/>
      <dgm:t>
        <a:bodyPr/>
        <a:lstStyle/>
        <a:p>
          <a:endParaRPr lang="en-US"/>
        </a:p>
      </dgm:t>
    </dgm:pt>
    <dgm:pt modelId="{398DAD41-DBB3-4CF8-B4DD-631167B33926}" type="sibTrans" cxnId="{96CB9C37-39AA-4C7A-8DD5-08163ADC9FAD}">
      <dgm:prSet/>
      <dgm:spPr/>
      <dgm:t>
        <a:bodyPr/>
        <a:lstStyle/>
        <a:p>
          <a:endParaRPr lang="en-US"/>
        </a:p>
      </dgm:t>
    </dgm:pt>
    <dgm:pt modelId="{84BF0B7A-69FA-4910-94A2-C48CEA63FE6A}" type="pres">
      <dgm:prSet presAssocID="{1B2A5162-D8CF-4532-B292-7F7AB9857BDA}" presName="root" presStyleCnt="0">
        <dgm:presLayoutVars>
          <dgm:dir/>
          <dgm:resizeHandles val="exact"/>
        </dgm:presLayoutVars>
      </dgm:prSet>
      <dgm:spPr/>
    </dgm:pt>
    <dgm:pt modelId="{579230E3-1956-4473-96D7-72347BAC3A87}" type="pres">
      <dgm:prSet presAssocID="{34AA3128-77E8-4878-9703-FC2C305A817E}" presName="compNode" presStyleCnt="0"/>
      <dgm:spPr/>
    </dgm:pt>
    <dgm:pt modelId="{4F339829-219F-4965-B764-5B05EC9648DA}" type="pres">
      <dgm:prSet presAssocID="{34AA3128-77E8-4878-9703-FC2C305A817E}" presName="bgRect" presStyleLbl="bgShp" presStyleIdx="0" presStyleCnt="3"/>
      <dgm:spPr/>
    </dgm:pt>
    <dgm:pt modelId="{D8286300-C828-45E5-8836-ECA1DBC33422}" type="pres">
      <dgm:prSet presAssocID="{34AA3128-77E8-4878-9703-FC2C305A817E}" presName="iconRect" presStyleLbl="node1" presStyleIdx="0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D7030D33-34CC-4A46-B5C8-C6EAD01EE37A}" type="pres">
      <dgm:prSet presAssocID="{34AA3128-77E8-4878-9703-FC2C305A817E}" presName="spaceRect" presStyleCnt="0"/>
      <dgm:spPr/>
    </dgm:pt>
    <dgm:pt modelId="{B94A2CB9-79DD-4964-8A34-F27802DBF22E}" type="pres">
      <dgm:prSet presAssocID="{34AA3128-77E8-4878-9703-FC2C305A817E}" presName="parTx" presStyleLbl="revTx" presStyleIdx="0" presStyleCnt="3">
        <dgm:presLayoutVars>
          <dgm:chMax val="0"/>
          <dgm:chPref val="0"/>
        </dgm:presLayoutVars>
      </dgm:prSet>
      <dgm:spPr/>
    </dgm:pt>
    <dgm:pt modelId="{55D95795-2B79-457B-8F02-67D68E8BF9C0}" type="pres">
      <dgm:prSet presAssocID="{25D56869-ED60-42B0-9965-F714DB7B05D3}" presName="sibTrans" presStyleCnt="0"/>
      <dgm:spPr/>
    </dgm:pt>
    <dgm:pt modelId="{20BCA420-A845-4CCA-A2E6-1F6579DE48FE}" type="pres">
      <dgm:prSet presAssocID="{DE6264BF-63F0-4B4F-8F38-EAC4872F7032}" presName="compNode" presStyleCnt="0"/>
      <dgm:spPr/>
    </dgm:pt>
    <dgm:pt modelId="{1FA3F682-4A9C-40EB-A7EA-43D6F294BC08}" type="pres">
      <dgm:prSet presAssocID="{DE6264BF-63F0-4B4F-8F38-EAC4872F7032}" presName="bgRect" presStyleLbl="bgShp" presStyleIdx="1" presStyleCnt="3"/>
      <dgm:spPr/>
    </dgm:pt>
    <dgm:pt modelId="{4B412471-9ADD-4034-93FF-EED3FC7E63B3}" type="pres">
      <dgm:prSet presAssocID="{DE6264BF-63F0-4B4F-8F38-EAC4872F7032}" presName="iconRect" presStyleLbl="node1" presStyleIdx="1" presStyleCnt="3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7134EE6B-BC23-4BA9-9E94-11447C4DD49F}" type="pres">
      <dgm:prSet presAssocID="{DE6264BF-63F0-4B4F-8F38-EAC4872F7032}" presName="spaceRect" presStyleCnt="0"/>
      <dgm:spPr/>
    </dgm:pt>
    <dgm:pt modelId="{13F1F305-A04C-4838-92A5-4AAB6403D9FC}" type="pres">
      <dgm:prSet presAssocID="{DE6264BF-63F0-4B4F-8F38-EAC4872F7032}" presName="parTx" presStyleLbl="revTx" presStyleIdx="1" presStyleCnt="3">
        <dgm:presLayoutVars>
          <dgm:chMax val="0"/>
          <dgm:chPref val="0"/>
        </dgm:presLayoutVars>
      </dgm:prSet>
      <dgm:spPr/>
    </dgm:pt>
    <dgm:pt modelId="{315E876C-31FE-434F-89E4-0D35112C0486}" type="pres">
      <dgm:prSet presAssocID="{88D2FE4A-55B6-4440-B821-61CC29AC44F5}" presName="sibTrans" presStyleCnt="0"/>
      <dgm:spPr/>
    </dgm:pt>
    <dgm:pt modelId="{DEB5801C-6CC8-4F7C-A717-418C58C6735E}" type="pres">
      <dgm:prSet presAssocID="{FF58F41F-1627-44A6-9F9E-1344BB3D1113}" presName="compNode" presStyleCnt="0"/>
      <dgm:spPr/>
    </dgm:pt>
    <dgm:pt modelId="{FC7A11A0-1669-4DC7-8BE8-3F19C8448BAA}" type="pres">
      <dgm:prSet presAssocID="{FF58F41F-1627-44A6-9F9E-1344BB3D1113}" presName="bgRect" presStyleLbl="bgShp" presStyleIdx="2" presStyleCnt="3"/>
      <dgm:spPr/>
    </dgm:pt>
    <dgm:pt modelId="{224DA735-3899-4262-BCDD-9D21075D6DBA}" type="pres">
      <dgm:prSet presAssocID="{FF58F41F-1627-44A6-9F9E-1344BB3D1113}" presName="iconRect" presStyleLbl="node1" presStyleIdx="2" presStyleCnt="3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ick"/>
        </a:ext>
      </dgm:extLst>
    </dgm:pt>
    <dgm:pt modelId="{424F0580-B853-4626-A66F-01945DA6402C}" type="pres">
      <dgm:prSet presAssocID="{FF58F41F-1627-44A6-9F9E-1344BB3D1113}" presName="spaceRect" presStyleCnt="0"/>
      <dgm:spPr/>
    </dgm:pt>
    <dgm:pt modelId="{E1177716-3026-45C0-9EBC-D8819ABE362C}" type="pres">
      <dgm:prSet presAssocID="{FF58F41F-1627-44A6-9F9E-1344BB3D111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0943522A-B7BB-4AF0-8812-5A5106C9558E}" type="presOf" srcId="{DE6264BF-63F0-4B4F-8F38-EAC4872F7032}" destId="{13F1F305-A04C-4838-92A5-4AAB6403D9FC}" srcOrd="0" destOrd="0" presId="urn:microsoft.com/office/officeart/2018/2/layout/IconVerticalSolidList"/>
    <dgm:cxn modelId="{96CB9C37-39AA-4C7A-8DD5-08163ADC9FAD}" srcId="{1B2A5162-D8CF-4532-B292-7F7AB9857BDA}" destId="{FF58F41F-1627-44A6-9F9E-1344BB3D1113}" srcOrd="2" destOrd="0" parTransId="{CC7EB09F-9927-414E-9EB2-184C9539B23B}" sibTransId="{398DAD41-DBB3-4CF8-B4DD-631167B33926}"/>
    <dgm:cxn modelId="{F417F65D-E514-4E3D-A048-A0F30B959F60}" type="presOf" srcId="{34AA3128-77E8-4878-9703-FC2C305A817E}" destId="{B94A2CB9-79DD-4964-8A34-F27802DBF22E}" srcOrd="0" destOrd="0" presId="urn:microsoft.com/office/officeart/2018/2/layout/IconVerticalSolidList"/>
    <dgm:cxn modelId="{5E3B8654-296E-4885-86FD-3A349BD26FAE}" type="presOf" srcId="{1B2A5162-D8CF-4532-B292-7F7AB9857BDA}" destId="{84BF0B7A-69FA-4910-94A2-C48CEA63FE6A}" srcOrd="0" destOrd="0" presId="urn:microsoft.com/office/officeart/2018/2/layout/IconVerticalSolidList"/>
    <dgm:cxn modelId="{3D3D78A0-AFF6-48E9-9E07-C92684634D1F}" srcId="{1B2A5162-D8CF-4532-B292-7F7AB9857BDA}" destId="{34AA3128-77E8-4878-9703-FC2C305A817E}" srcOrd="0" destOrd="0" parTransId="{0798B964-5B04-43BF-87ED-1C4EAC0465C8}" sibTransId="{25D56869-ED60-42B0-9965-F714DB7B05D3}"/>
    <dgm:cxn modelId="{C27065DB-26AE-4EBF-A34D-239C76732737}" srcId="{1B2A5162-D8CF-4532-B292-7F7AB9857BDA}" destId="{DE6264BF-63F0-4B4F-8F38-EAC4872F7032}" srcOrd="1" destOrd="0" parTransId="{5D61F24D-10F8-4225-BDA2-3304AA6F9CC6}" sibTransId="{88D2FE4A-55B6-4440-B821-61CC29AC44F5}"/>
    <dgm:cxn modelId="{CB6A7FE8-BEA1-46CF-B262-8EC55FEB9560}" type="presOf" srcId="{FF58F41F-1627-44A6-9F9E-1344BB3D1113}" destId="{E1177716-3026-45C0-9EBC-D8819ABE362C}" srcOrd="0" destOrd="0" presId="urn:microsoft.com/office/officeart/2018/2/layout/IconVerticalSolidList"/>
    <dgm:cxn modelId="{C2ABA01B-A330-45EC-8322-941CEE6DB94B}" type="presParOf" srcId="{84BF0B7A-69FA-4910-94A2-C48CEA63FE6A}" destId="{579230E3-1956-4473-96D7-72347BAC3A87}" srcOrd="0" destOrd="0" presId="urn:microsoft.com/office/officeart/2018/2/layout/IconVerticalSolidList"/>
    <dgm:cxn modelId="{91BE30F5-38AB-4D3D-BCFE-5C634FD8EE87}" type="presParOf" srcId="{579230E3-1956-4473-96D7-72347BAC3A87}" destId="{4F339829-219F-4965-B764-5B05EC9648DA}" srcOrd="0" destOrd="0" presId="urn:microsoft.com/office/officeart/2018/2/layout/IconVerticalSolidList"/>
    <dgm:cxn modelId="{B86838E7-CBA9-4C30-B80A-9D39B9ED8F86}" type="presParOf" srcId="{579230E3-1956-4473-96D7-72347BAC3A87}" destId="{D8286300-C828-45E5-8836-ECA1DBC33422}" srcOrd="1" destOrd="0" presId="urn:microsoft.com/office/officeart/2018/2/layout/IconVerticalSolidList"/>
    <dgm:cxn modelId="{D3B094A4-349A-4533-8E73-A004667AF53F}" type="presParOf" srcId="{579230E3-1956-4473-96D7-72347BAC3A87}" destId="{D7030D33-34CC-4A46-B5C8-C6EAD01EE37A}" srcOrd="2" destOrd="0" presId="urn:microsoft.com/office/officeart/2018/2/layout/IconVerticalSolidList"/>
    <dgm:cxn modelId="{13EF6F81-E77B-45E8-9C7F-C97F804EE864}" type="presParOf" srcId="{579230E3-1956-4473-96D7-72347BAC3A87}" destId="{B94A2CB9-79DD-4964-8A34-F27802DBF22E}" srcOrd="3" destOrd="0" presId="urn:microsoft.com/office/officeart/2018/2/layout/IconVerticalSolidList"/>
    <dgm:cxn modelId="{A17D030D-9E26-4D1E-B741-88CFFD472AFC}" type="presParOf" srcId="{84BF0B7A-69FA-4910-94A2-C48CEA63FE6A}" destId="{55D95795-2B79-457B-8F02-67D68E8BF9C0}" srcOrd="1" destOrd="0" presId="urn:microsoft.com/office/officeart/2018/2/layout/IconVerticalSolidList"/>
    <dgm:cxn modelId="{FEA1C5B9-809F-4B43-B24A-AA172AD7790F}" type="presParOf" srcId="{84BF0B7A-69FA-4910-94A2-C48CEA63FE6A}" destId="{20BCA420-A845-4CCA-A2E6-1F6579DE48FE}" srcOrd="2" destOrd="0" presId="urn:microsoft.com/office/officeart/2018/2/layout/IconVerticalSolidList"/>
    <dgm:cxn modelId="{F8808408-49CD-4C55-B8E8-33D49A0810F9}" type="presParOf" srcId="{20BCA420-A845-4CCA-A2E6-1F6579DE48FE}" destId="{1FA3F682-4A9C-40EB-A7EA-43D6F294BC08}" srcOrd="0" destOrd="0" presId="urn:microsoft.com/office/officeart/2018/2/layout/IconVerticalSolidList"/>
    <dgm:cxn modelId="{509FD5FE-2FB4-4398-BEF1-D68FF39D06D0}" type="presParOf" srcId="{20BCA420-A845-4CCA-A2E6-1F6579DE48FE}" destId="{4B412471-9ADD-4034-93FF-EED3FC7E63B3}" srcOrd="1" destOrd="0" presId="urn:microsoft.com/office/officeart/2018/2/layout/IconVerticalSolidList"/>
    <dgm:cxn modelId="{2F600022-A10A-415B-8BDC-F1FEECE515B1}" type="presParOf" srcId="{20BCA420-A845-4CCA-A2E6-1F6579DE48FE}" destId="{7134EE6B-BC23-4BA9-9E94-11447C4DD49F}" srcOrd="2" destOrd="0" presId="urn:microsoft.com/office/officeart/2018/2/layout/IconVerticalSolidList"/>
    <dgm:cxn modelId="{D8D0A1B8-7E0A-44E4-A8B1-644DC04D2B97}" type="presParOf" srcId="{20BCA420-A845-4CCA-A2E6-1F6579DE48FE}" destId="{13F1F305-A04C-4838-92A5-4AAB6403D9FC}" srcOrd="3" destOrd="0" presId="urn:microsoft.com/office/officeart/2018/2/layout/IconVerticalSolidList"/>
    <dgm:cxn modelId="{81FA3F1D-4485-43DC-9870-5BE12C3348E4}" type="presParOf" srcId="{84BF0B7A-69FA-4910-94A2-C48CEA63FE6A}" destId="{315E876C-31FE-434F-89E4-0D35112C0486}" srcOrd="3" destOrd="0" presId="urn:microsoft.com/office/officeart/2018/2/layout/IconVerticalSolidList"/>
    <dgm:cxn modelId="{0928E534-DCAA-4920-8A11-775897B3DB75}" type="presParOf" srcId="{84BF0B7A-69FA-4910-94A2-C48CEA63FE6A}" destId="{DEB5801C-6CC8-4F7C-A717-418C58C6735E}" srcOrd="4" destOrd="0" presId="urn:microsoft.com/office/officeart/2018/2/layout/IconVerticalSolidList"/>
    <dgm:cxn modelId="{07FEB929-21EC-4C99-B8FD-73A6E32175C4}" type="presParOf" srcId="{DEB5801C-6CC8-4F7C-A717-418C58C6735E}" destId="{FC7A11A0-1669-4DC7-8BE8-3F19C8448BAA}" srcOrd="0" destOrd="0" presId="urn:microsoft.com/office/officeart/2018/2/layout/IconVerticalSolidList"/>
    <dgm:cxn modelId="{1AB9987E-4F2A-434E-9291-08258BFA99D3}" type="presParOf" srcId="{DEB5801C-6CC8-4F7C-A717-418C58C6735E}" destId="{224DA735-3899-4262-BCDD-9D21075D6DBA}" srcOrd="1" destOrd="0" presId="urn:microsoft.com/office/officeart/2018/2/layout/IconVerticalSolidList"/>
    <dgm:cxn modelId="{C049D8B1-BA8C-40A0-BBB5-EABD24326FA7}" type="presParOf" srcId="{DEB5801C-6CC8-4F7C-A717-418C58C6735E}" destId="{424F0580-B853-4626-A66F-01945DA6402C}" srcOrd="2" destOrd="0" presId="urn:microsoft.com/office/officeart/2018/2/layout/IconVerticalSolidList"/>
    <dgm:cxn modelId="{1EB2D0E5-7C23-4E1F-855C-FCB96776CC33}" type="presParOf" srcId="{DEB5801C-6CC8-4F7C-A717-418C58C6735E}" destId="{E1177716-3026-45C0-9EBC-D8819ABE362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CECEC09-CC21-470C-A23F-6CD7C13514D3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760F1EF-5770-4F70-8178-CDE7E48E59C5}">
      <dgm:prSet/>
      <dgm:spPr/>
      <dgm:t>
        <a:bodyPr/>
        <a:lstStyle/>
        <a:p>
          <a:r>
            <a:rPr lang="en-GB"/>
            <a:t>The government announced in February 2024 that there would be a new Teacher degree apprenticeship pathway for people who do not have a degree.  </a:t>
          </a:r>
          <a:endParaRPr lang="en-US"/>
        </a:p>
      </dgm:t>
    </dgm:pt>
    <dgm:pt modelId="{FE1E1753-4FEA-4C2E-9233-C386C10E6B66}" type="parTrans" cxnId="{874A941F-DCEF-4F5E-9459-2D3F5A99CBF4}">
      <dgm:prSet/>
      <dgm:spPr/>
      <dgm:t>
        <a:bodyPr/>
        <a:lstStyle/>
        <a:p>
          <a:endParaRPr lang="en-US"/>
        </a:p>
      </dgm:t>
    </dgm:pt>
    <dgm:pt modelId="{C9673301-406A-46FB-9338-016C8D823D17}" type="sibTrans" cxnId="{874A941F-DCEF-4F5E-9459-2D3F5A99CBF4}">
      <dgm:prSet/>
      <dgm:spPr/>
      <dgm:t>
        <a:bodyPr/>
        <a:lstStyle/>
        <a:p>
          <a:endParaRPr lang="en-US"/>
        </a:p>
      </dgm:t>
    </dgm:pt>
    <dgm:pt modelId="{87B964A1-255D-4D90-9C20-57B312CB93E7}">
      <dgm:prSet/>
      <dgm:spPr/>
      <dgm:t>
        <a:bodyPr/>
        <a:lstStyle/>
        <a:p>
          <a:r>
            <a:rPr lang="en-GB"/>
            <a:t>This apprenticeship will be starting in September 2025 and will be 4 years long.  </a:t>
          </a:r>
          <a:endParaRPr lang="en-US"/>
        </a:p>
      </dgm:t>
    </dgm:pt>
    <dgm:pt modelId="{2EDF37E3-7119-42EF-911E-03B560CC5522}" type="parTrans" cxnId="{FE7BB863-5F6B-4F90-8A77-81DCAADE9AAE}">
      <dgm:prSet/>
      <dgm:spPr/>
      <dgm:t>
        <a:bodyPr/>
        <a:lstStyle/>
        <a:p>
          <a:endParaRPr lang="en-US"/>
        </a:p>
      </dgm:t>
    </dgm:pt>
    <dgm:pt modelId="{6172DD17-94D6-44D9-989F-7DF0693836D9}" type="sibTrans" cxnId="{FE7BB863-5F6B-4F90-8A77-81DCAADE9AAE}">
      <dgm:prSet/>
      <dgm:spPr/>
      <dgm:t>
        <a:bodyPr/>
        <a:lstStyle/>
        <a:p>
          <a:endParaRPr lang="en-US"/>
        </a:p>
      </dgm:t>
    </dgm:pt>
    <dgm:pt modelId="{A63842F5-2820-46CB-92ED-2F8B17C161BE}">
      <dgm:prSet/>
      <dgm:spPr/>
      <dgm:t>
        <a:bodyPr/>
        <a:lstStyle/>
        <a:p>
          <a:r>
            <a:rPr lang="en-GB"/>
            <a:t>The entry requirements will be the same as the initial teacher training (ITT) set out by DFE – GCSE (or equivalent) English and Maths grade 4/C or above and for those who intend to train to teach 3–11-year-olds a 4/C or above in one Science subject.  </a:t>
          </a:r>
          <a:endParaRPr lang="en-US"/>
        </a:p>
      </dgm:t>
    </dgm:pt>
    <dgm:pt modelId="{4D927778-89E9-4177-ADC1-3D61A2B983D1}" type="parTrans" cxnId="{903F2EDA-C041-4507-B2C1-8B6002B91989}">
      <dgm:prSet/>
      <dgm:spPr/>
      <dgm:t>
        <a:bodyPr/>
        <a:lstStyle/>
        <a:p>
          <a:endParaRPr lang="en-US"/>
        </a:p>
      </dgm:t>
    </dgm:pt>
    <dgm:pt modelId="{35A0BF0C-08CB-4C5A-B3CD-96E39C08A802}" type="sibTrans" cxnId="{903F2EDA-C041-4507-B2C1-8B6002B91989}">
      <dgm:prSet/>
      <dgm:spPr/>
      <dgm:t>
        <a:bodyPr/>
        <a:lstStyle/>
        <a:p>
          <a:endParaRPr lang="en-US"/>
        </a:p>
      </dgm:t>
    </dgm:pt>
    <dgm:pt modelId="{17724574-C25F-4BA8-95AA-C76CC712E875}">
      <dgm:prSet/>
      <dgm:spPr/>
      <dgm:t>
        <a:bodyPr/>
        <a:lstStyle/>
        <a:p>
          <a:r>
            <a:rPr lang="en-GB"/>
            <a:t>For those who already have a degree the post-graduate 12-month pathway is being retained.  </a:t>
          </a:r>
          <a:endParaRPr lang="en-US"/>
        </a:p>
      </dgm:t>
    </dgm:pt>
    <dgm:pt modelId="{ED2797B0-996B-4D53-BF86-50B4799CF5D4}" type="parTrans" cxnId="{1031BCAD-5F08-4924-92CD-A56BDE70E553}">
      <dgm:prSet/>
      <dgm:spPr/>
      <dgm:t>
        <a:bodyPr/>
        <a:lstStyle/>
        <a:p>
          <a:endParaRPr lang="en-US"/>
        </a:p>
      </dgm:t>
    </dgm:pt>
    <dgm:pt modelId="{28FB0735-7B48-44D9-9CA8-CC59DBF45BB0}" type="sibTrans" cxnId="{1031BCAD-5F08-4924-92CD-A56BDE70E553}">
      <dgm:prSet/>
      <dgm:spPr/>
      <dgm:t>
        <a:bodyPr/>
        <a:lstStyle/>
        <a:p>
          <a:endParaRPr lang="en-US"/>
        </a:p>
      </dgm:t>
    </dgm:pt>
    <dgm:pt modelId="{12F64AE9-4C1F-4330-9B30-F890EB0866F2}" type="pres">
      <dgm:prSet presAssocID="{FCECEC09-CC21-470C-A23F-6CD7C13514D3}" presName="linear" presStyleCnt="0">
        <dgm:presLayoutVars>
          <dgm:animLvl val="lvl"/>
          <dgm:resizeHandles val="exact"/>
        </dgm:presLayoutVars>
      </dgm:prSet>
      <dgm:spPr/>
    </dgm:pt>
    <dgm:pt modelId="{FF26213D-1CFC-468B-AF94-DCA5F2D4ABA1}" type="pres">
      <dgm:prSet presAssocID="{F760F1EF-5770-4F70-8178-CDE7E48E59C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B404265-9609-45FD-A3BD-C67E88E87858}" type="pres">
      <dgm:prSet presAssocID="{C9673301-406A-46FB-9338-016C8D823D17}" presName="spacer" presStyleCnt="0"/>
      <dgm:spPr/>
    </dgm:pt>
    <dgm:pt modelId="{45BBE083-C21F-4711-BC61-FFE886D28147}" type="pres">
      <dgm:prSet presAssocID="{87B964A1-255D-4D90-9C20-57B312CB93E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B8FC404-EFC1-4980-B9F3-37796F5DC5E7}" type="pres">
      <dgm:prSet presAssocID="{6172DD17-94D6-44D9-989F-7DF0693836D9}" presName="spacer" presStyleCnt="0"/>
      <dgm:spPr/>
    </dgm:pt>
    <dgm:pt modelId="{E4AB5C5A-8557-4C6C-86D4-7FDB48B72C12}" type="pres">
      <dgm:prSet presAssocID="{A63842F5-2820-46CB-92ED-2F8B17C161B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EE14F7F-F0F1-4781-B417-CD2672D33158}" type="pres">
      <dgm:prSet presAssocID="{35A0BF0C-08CB-4C5A-B3CD-96E39C08A802}" presName="spacer" presStyleCnt="0"/>
      <dgm:spPr/>
    </dgm:pt>
    <dgm:pt modelId="{186006AC-8C0A-4CD7-976E-73AD2244CAF2}" type="pres">
      <dgm:prSet presAssocID="{17724574-C25F-4BA8-95AA-C76CC712E87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74A941F-DCEF-4F5E-9459-2D3F5A99CBF4}" srcId="{FCECEC09-CC21-470C-A23F-6CD7C13514D3}" destId="{F760F1EF-5770-4F70-8178-CDE7E48E59C5}" srcOrd="0" destOrd="0" parTransId="{FE1E1753-4FEA-4C2E-9233-C386C10E6B66}" sibTransId="{C9673301-406A-46FB-9338-016C8D823D17}"/>
    <dgm:cxn modelId="{2D55822B-0775-46B6-976A-EBF2E490650E}" type="presOf" srcId="{87B964A1-255D-4D90-9C20-57B312CB93E7}" destId="{45BBE083-C21F-4711-BC61-FFE886D28147}" srcOrd="0" destOrd="0" presId="urn:microsoft.com/office/officeart/2005/8/layout/vList2"/>
    <dgm:cxn modelId="{7CF57935-B82C-45D3-A100-2233475043EF}" type="presOf" srcId="{A63842F5-2820-46CB-92ED-2F8B17C161BE}" destId="{E4AB5C5A-8557-4C6C-86D4-7FDB48B72C12}" srcOrd="0" destOrd="0" presId="urn:microsoft.com/office/officeart/2005/8/layout/vList2"/>
    <dgm:cxn modelId="{87412D60-44F0-42D3-8FD0-0F476527CDEF}" type="presOf" srcId="{F760F1EF-5770-4F70-8178-CDE7E48E59C5}" destId="{FF26213D-1CFC-468B-AF94-DCA5F2D4ABA1}" srcOrd="0" destOrd="0" presId="urn:microsoft.com/office/officeart/2005/8/layout/vList2"/>
    <dgm:cxn modelId="{FE7BB863-5F6B-4F90-8A77-81DCAADE9AAE}" srcId="{FCECEC09-CC21-470C-A23F-6CD7C13514D3}" destId="{87B964A1-255D-4D90-9C20-57B312CB93E7}" srcOrd="1" destOrd="0" parTransId="{2EDF37E3-7119-42EF-911E-03B560CC5522}" sibTransId="{6172DD17-94D6-44D9-989F-7DF0693836D9}"/>
    <dgm:cxn modelId="{FFDEAF96-A527-4ECE-B225-8C3417ADAAF4}" type="presOf" srcId="{FCECEC09-CC21-470C-A23F-6CD7C13514D3}" destId="{12F64AE9-4C1F-4330-9B30-F890EB0866F2}" srcOrd="0" destOrd="0" presId="urn:microsoft.com/office/officeart/2005/8/layout/vList2"/>
    <dgm:cxn modelId="{1031BCAD-5F08-4924-92CD-A56BDE70E553}" srcId="{FCECEC09-CC21-470C-A23F-6CD7C13514D3}" destId="{17724574-C25F-4BA8-95AA-C76CC712E875}" srcOrd="3" destOrd="0" parTransId="{ED2797B0-996B-4D53-BF86-50B4799CF5D4}" sibTransId="{28FB0735-7B48-44D9-9CA8-CC59DBF45BB0}"/>
    <dgm:cxn modelId="{903F2EDA-C041-4507-B2C1-8B6002B91989}" srcId="{FCECEC09-CC21-470C-A23F-6CD7C13514D3}" destId="{A63842F5-2820-46CB-92ED-2F8B17C161BE}" srcOrd="2" destOrd="0" parTransId="{4D927778-89E9-4177-ADC1-3D61A2B983D1}" sibTransId="{35A0BF0C-08CB-4C5A-B3CD-96E39C08A802}"/>
    <dgm:cxn modelId="{83D3EAF0-D6A3-4F50-99DD-EF9C95CB3A69}" type="presOf" srcId="{17724574-C25F-4BA8-95AA-C76CC712E875}" destId="{186006AC-8C0A-4CD7-976E-73AD2244CAF2}" srcOrd="0" destOrd="0" presId="urn:microsoft.com/office/officeart/2005/8/layout/vList2"/>
    <dgm:cxn modelId="{D21C4770-E94A-4269-B6E4-C79740E03844}" type="presParOf" srcId="{12F64AE9-4C1F-4330-9B30-F890EB0866F2}" destId="{FF26213D-1CFC-468B-AF94-DCA5F2D4ABA1}" srcOrd="0" destOrd="0" presId="urn:microsoft.com/office/officeart/2005/8/layout/vList2"/>
    <dgm:cxn modelId="{34E180F3-FF94-4055-9122-8C2B26B9791C}" type="presParOf" srcId="{12F64AE9-4C1F-4330-9B30-F890EB0866F2}" destId="{EB404265-9609-45FD-A3BD-C67E88E87858}" srcOrd="1" destOrd="0" presId="urn:microsoft.com/office/officeart/2005/8/layout/vList2"/>
    <dgm:cxn modelId="{03620F47-DA37-4D02-A9A5-E999D4D049FE}" type="presParOf" srcId="{12F64AE9-4C1F-4330-9B30-F890EB0866F2}" destId="{45BBE083-C21F-4711-BC61-FFE886D28147}" srcOrd="2" destOrd="0" presId="urn:microsoft.com/office/officeart/2005/8/layout/vList2"/>
    <dgm:cxn modelId="{584037D7-7AFB-4274-B76D-9F132C17C530}" type="presParOf" srcId="{12F64AE9-4C1F-4330-9B30-F890EB0866F2}" destId="{0B8FC404-EFC1-4980-B9F3-37796F5DC5E7}" srcOrd="3" destOrd="0" presId="urn:microsoft.com/office/officeart/2005/8/layout/vList2"/>
    <dgm:cxn modelId="{D7CDB01C-D18C-4518-8010-9B609C1EA5B2}" type="presParOf" srcId="{12F64AE9-4C1F-4330-9B30-F890EB0866F2}" destId="{E4AB5C5A-8557-4C6C-86D4-7FDB48B72C12}" srcOrd="4" destOrd="0" presId="urn:microsoft.com/office/officeart/2005/8/layout/vList2"/>
    <dgm:cxn modelId="{85D8AD7D-8EF5-4C45-A8B5-9BFF89319A8F}" type="presParOf" srcId="{12F64AE9-4C1F-4330-9B30-F890EB0866F2}" destId="{CEE14F7F-F0F1-4781-B417-CD2672D33158}" srcOrd="5" destOrd="0" presId="urn:microsoft.com/office/officeart/2005/8/layout/vList2"/>
    <dgm:cxn modelId="{962C51C8-C12F-4249-9FC5-E7C6E51B5148}" type="presParOf" srcId="{12F64AE9-4C1F-4330-9B30-F890EB0866F2}" destId="{186006AC-8C0A-4CD7-976E-73AD2244CAF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9770AEE-5CBE-4BE5-9AB0-0AF4D5902E0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C4E51E4-555E-482E-9579-40AF2E86C518}">
      <dgm:prSet/>
      <dgm:spPr/>
      <dgm:t>
        <a:bodyPr/>
        <a:lstStyle/>
        <a:p>
          <a:r>
            <a:rPr lang="en-GB" b="0" i="0"/>
            <a:t>Apprenticeships are a great way to attract new and diverse talent into schools.  </a:t>
          </a:r>
          <a:endParaRPr lang="en-US"/>
        </a:p>
      </dgm:t>
    </dgm:pt>
    <dgm:pt modelId="{7C24EA5C-1F4E-4792-97FD-FA6E6DE7EA79}" type="parTrans" cxnId="{42FA9785-F18C-4C73-946D-EEEDA8FCD9C8}">
      <dgm:prSet/>
      <dgm:spPr/>
      <dgm:t>
        <a:bodyPr/>
        <a:lstStyle/>
        <a:p>
          <a:endParaRPr lang="en-US"/>
        </a:p>
      </dgm:t>
    </dgm:pt>
    <dgm:pt modelId="{49093876-421C-46B3-B16F-CC3F80AEEA9D}" type="sibTrans" cxnId="{42FA9785-F18C-4C73-946D-EEEDA8FCD9C8}">
      <dgm:prSet/>
      <dgm:spPr/>
      <dgm:t>
        <a:bodyPr/>
        <a:lstStyle/>
        <a:p>
          <a:endParaRPr lang="en-US"/>
        </a:p>
      </dgm:t>
    </dgm:pt>
    <dgm:pt modelId="{D34263DD-540D-49B4-B39D-E68EC72345A2}">
      <dgm:prSet/>
      <dgm:spPr/>
      <dgm:t>
        <a:bodyPr/>
        <a:lstStyle/>
        <a:p>
          <a:r>
            <a:rPr lang="en-GB" b="0" i="0"/>
            <a:t>Consider ‘Apprenticeships First’ as way to recruit new roles e.g. Teaching Assistants. And, also to upskill existing staff.  </a:t>
          </a:r>
          <a:endParaRPr lang="en-US"/>
        </a:p>
      </dgm:t>
    </dgm:pt>
    <dgm:pt modelId="{D0302C3C-A585-419B-A218-92C5BFE02135}" type="parTrans" cxnId="{04E3221D-7114-4CA8-BB38-7F8F1F7A847F}">
      <dgm:prSet/>
      <dgm:spPr/>
      <dgm:t>
        <a:bodyPr/>
        <a:lstStyle/>
        <a:p>
          <a:endParaRPr lang="en-US"/>
        </a:p>
      </dgm:t>
    </dgm:pt>
    <dgm:pt modelId="{B247A324-75B6-4AC2-83F0-40A82053EE0F}" type="sibTrans" cxnId="{04E3221D-7114-4CA8-BB38-7F8F1F7A847F}">
      <dgm:prSet/>
      <dgm:spPr/>
      <dgm:t>
        <a:bodyPr/>
        <a:lstStyle/>
        <a:p>
          <a:endParaRPr lang="en-US"/>
        </a:p>
      </dgm:t>
    </dgm:pt>
    <dgm:pt modelId="{77501713-752E-4526-ACC7-79515858C76D}">
      <dgm:prSet/>
      <dgm:spPr/>
      <dgm:t>
        <a:bodyPr/>
        <a:lstStyle/>
        <a:p>
          <a:r>
            <a:rPr lang="en-GB" b="0" i="0"/>
            <a:t>The duration of the apprenticeship can be extended for staff working part-time.  </a:t>
          </a:r>
          <a:endParaRPr lang="en-US"/>
        </a:p>
      </dgm:t>
    </dgm:pt>
    <dgm:pt modelId="{07A09665-A900-43FB-91F0-8509B4ADC554}" type="parTrans" cxnId="{1DF3C265-EBEA-4091-8D9B-1BD18DA550F7}">
      <dgm:prSet/>
      <dgm:spPr/>
      <dgm:t>
        <a:bodyPr/>
        <a:lstStyle/>
        <a:p>
          <a:endParaRPr lang="en-US"/>
        </a:p>
      </dgm:t>
    </dgm:pt>
    <dgm:pt modelId="{62422218-3925-4677-B78E-8EE15E09E6D5}" type="sibTrans" cxnId="{1DF3C265-EBEA-4091-8D9B-1BD18DA550F7}">
      <dgm:prSet/>
      <dgm:spPr/>
      <dgm:t>
        <a:bodyPr/>
        <a:lstStyle/>
        <a:p>
          <a:endParaRPr lang="en-US"/>
        </a:p>
      </dgm:t>
    </dgm:pt>
    <dgm:pt modelId="{C21C6BD3-0158-435B-9CC1-CEC69BA5B85B}">
      <dgm:prSet/>
      <dgm:spPr/>
      <dgm:t>
        <a:bodyPr/>
        <a:lstStyle/>
        <a:p>
          <a:r>
            <a:rPr lang="en-GB" b="0" i="0"/>
            <a:t>The delivery of apprenticeships has changed, and ‘off-the-job’ learning no longer means losing a staff member for a day a week.  </a:t>
          </a:r>
          <a:endParaRPr lang="en-US"/>
        </a:p>
      </dgm:t>
    </dgm:pt>
    <dgm:pt modelId="{00026618-8E87-485A-A3FF-D7512BCF6E46}" type="parTrans" cxnId="{8DEF20FF-2E63-455E-B255-58351CB67ECD}">
      <dgm:prSet/>
      <dgm:spPr/>
      <dgm:t>
        <a:bodyPr/>
        <a:lstStyle/>
        <a:p>
          <a:endParaRPr lang="en-US"/>
        </a:p>
      </dgm:t>
    </dgm:pt>
    <dgm:pt modelId="{ACB1509C-9C53-4C3B-83AF-E32FD9CC8BFD}" type="sibTrans" cxnId="{8DEF20FF-2E63-455E-B255-58351CB67ECD}">
      <dgm:prSet/>
      <dgm:spPr/>
      <dgm:t>
        <a:bodyPr/>
        <a:lstStyle/>
        <a:p>
          <a:endParaRPr lang="en-US"/>
        </a:p>
      </dgm:t>
    </dgm:pt>
    <dgm:pt modelId="{25DDB089-8AFC-4B5C-BFE1-37337A417ABD}">
      <dgm:prSet/>
      <dgm:spPr/>
      <dgm:t>
        <a:bodyPr/>
        <a:lstStyle/>
        <a:p>
          <a:r>
            <a:rPr lang="en-GB" b="0" i="0"/>
            <a:t>The cost of apprenticeship training is covered by the apprenticeship levy for maintained and academy schools.  </a:t>
          </a:r>
          <a:endParaRPr lang="en-US"/>
        </a:p>
      </dgm:t>
    </dgm:pt>
    <dgm:pt modelId="{905F95D4-D2E8-4412-81BC-5799796C85F9}" type="parTrans" cxnId="{B5786DDA-421B-479E-86F3-F5C978743881}">
      <dgm:prSet/>
      <dgm:spPr/>
      <dgm:t>
        <a:bodyPr/>
        <a:lstStyle/>
        <a:p>
          <a:endParaRPr lang="en-US"/>
        </a:p>
      </dgm:t>
    </dgm:pt>
    <dgm:pt modelId="{5B61742B-3767-4DC9-801F-F37A769F5711}" type="sibTrans" cxnId="{B5786DDA-421B-479E-86F3-F5C978743881}">
      <dgm:prSet/>
      <dgm:spPr/>
      <dgm:t>
        <a:bodyPr/>
        <a:lstStyle/>
        <a:p>
          <a:endParaRPr lang="en-US"/>
        </a:p>
      </dgm:t>
    </dgm:pt>
    <dgm:pt modelId="{53F3B51A-BC72-4F4F-BF13-1C4E5EFDDEBF}">
      <dgm:prSet/>
      <dgm:spPr/>
      <dgm:t>
        <a:bodyPr/>
        <a:lstStyle/>
        <a:p>
          <a:r>
            <a:rPr lang="en-GB" b="0" i="0" dirty="0"/>
            <a:t>When planning for next year’s budget and looking at staffing requirements look at where you could use apprenticeship training to upskill and develop staff, or to recruit new staff members.  </a:t>
          </a:r>
          <a:endParaRPr lang="en-US" dirty="0"/>
        </a:p>
      </dgm:t>
    </dgm:pt>
    <dgm:pt modelId="{1E1F0D65-FB33-4D94-8387-67B745997FBF}" type="parTrans" cxnId="{0F0B3721-2893-44AE-AC64-1CF11A513FB3}">
      <dgm:prSet/>
      <dgm:spPr/>
      <dgm:t>
        <a:bodyPr/>
        <a:lstStyle/>
        <a:p>
          <a:endParaRPr lang="en-US"/>
        </a:p>
      </dgm:t>
    </dgm:pt>
    <dgm:pt modelId="{F0E7E33A-3301-4589-91F8-56EA38214CCB}" type="sibTrans" cxnId="{0F0B3721-2893-44AE-AC64-1CF11A513FB3}">
      <dgm:prSet/>
      <dgm:spPr/>
      <dgm:t>
        <a:bodyPr/>
        <a:lstStyle/>
        <a:p>
          <a:endParaRPr lang="en-US"/>
        </a:p>
      </dgm:t>
    </dgm:pt>
    <dgm:pt modelId="{09CB1A15-22CC-4B7E-A6AC-FEDC39211249}" type="pres">
      <dgm:prSet presAssocID="{E9770AEE-5CBE-4BE5-9AB0-0AF4D5902E00}" presName="linear" presStyleCnt="0">
        <dgm:presLayoutVars>
          <dgm:animLvl val="lvl"/>
          <dgm:resizeHandles val="exact"/>
        </dgm:presLayoutVars>
      </dgm:prSet>
      <dgm:spPr/>
    </dgm:pt>
    <dgm:pt modelId="{0E1C950C-8036-453C-9404-FEA744A56CF9}" type="pres">
      <dgm:prSet presAssocID="{3C4E51E4-555E-482E-9579-40AF2E86C51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FEF4F9CE-5365-4FE4-9F6C-2E371695618C}" type="pres">
      <dgm:prSet presAssocID="{49093876-421C-46B3-B16F-CC3F80AEEA9D}" presName="spacer" presStyleCnt="0"/>
      <dgm:spPr/>
    </dgm:pt>
    <dgm:pt modelId="{D960A2E7-A340-4E43-98C1-98FBF265A48D}" type="pres">
      <dgm:prSet presAssocID="{D34263DD-540D-49B4-B39D-E68EC72345A2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84EA07C2-D2C7-424B-9DE2-92106189D2C4}" type="pres">
      <dgm:prSet presAssocID="{B247A324-75B6-4AC2-83F0-40A82053EE0F}" presName="spacer" presStyleCnt="0"/>
      <dgm:spPr/>
    </dgm:pt>
    <dgm:pt modelId="{9330F414-FF09-4327-B4F1-477CD8D3B76E}" type="pres">
      <dgm:prSet presAssocID="{77501713-752E-4526-ACC7-79515858C76D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0F93E24C-4657-44E1-80B1-37E682D3EAE7}" type="pres">
      <dgm:prSet presAssocID="{62422218-3925-4677-B78E-8EE15E09E6D5}" presName="spacer" presStyleCnt="0"/>
      <dgm:spPr/>
    </dgm:pt>
    <dgm:pt modelId="{998F6CD3-04A8-4AE7-92E2-99C944F0E70A}" type="pres">
      <dgm:prSet presAssocID="{C21C6BD3-0158-435B-9CC1-CEC69BA5B85B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3BACC93-32C4-4903-95E5-18AB453781FD}" type="pres">
      <dgm:prSet presAssocID="{ACB1509C-9C53-4C3B-83AF-E32FD9CC8BFD}" presName="spacer" presStyleCnt="0"/>
      <dgm:spPr/>
    </dgm:pt>
    <dgm:pt modelId="{3C94016A-8E1F-464B-AD7D-AF9E8C43E450}" type="pres">
      <dgm:prSet presAssocID="{25DDB089-8AFC-4B5C-BFE1-37337A417ABD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D7491F37-3714-416C-B537-57BFF5E8E9CC}" type="pres">
      <dgm:prSet presAssocID="{5B61742B-3767-4DC9-801F-F37A769F5711}" presName="spacer" presStyleCnt="0"/>
      <dgm:spPr/>
    </dgm:pt>
    <dgm:pt modelId="{F46299EC-82C1-48EA-9A4A-CA2B63921CAC}" type="pres">
      <dgm:prSet presAssocID="{53F3B51A-BC72-4F4F-BF13-1C4E5EFDDEBF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04E3221D-7114-4CA8-BB38-7F8F1F7A847F}" srcId="{E9770AEE-5CBE-4BE5-9AB0-0AF4D5902E00}" destId="{D34263DD-540D-49B4-B39D-E68EC72345A2}" srcOrd="1" destOrd="0" parTransId="{D0302C3C-A585-419B-A218-92C5BFE02135}" sibTransId="{B247A324-75B6-4AC2-83F0-40A82053EE0F}"/>
    <dgm:cxn modelId="{0F0B3721-2893-44AE-AC64-1CF11A513FB3}" srcId="{E9770AEE-5CBE-4BE5-9AB0-0AF4D5902E00}" destId="{53F3B51A-BC72-4F4F-BF13-1C4E5EFDDEBF}" srcOrd="5" destOrd="0" parTransId="{1E1F0D65-FB33-4D94-8387-67B745997FBF}" sibTransId="{F0E7E33A-3301-4589-91F8-56EA38214CCB}"/>
    <dgm:cxn modelId="{1DF3C265-EBEA-4091-8D9B-1BD18DA550F7}" srcId="{E9770AEE-5CBE-4BE5-9AB0-0AF4D5902E00}" destId="{77501713-752E-4526-ACC7-79515858C76D}" srcOrd="2" destOrd="0" parTransId="{07A09665-A900-43FB-91F0-8509B4ADC554}" sibTransId="{62422218-3925-4677-B78E-8EE15E09E6D5}"/>
    <dgm:cxn modelId="{F8EADF56-B7CA-4893-A894-406059A64505}" type="presOf" srcId="{53F3B51A-BC72-4F4F-BF13-1C4E5EFDDEBF}" destId="{F46299EC-82C1-48EA-9A4A-CA2B63921CAC}" srcOrd="0" destOrd="0" presId="urn:microsoft.com/office/officeart/2005/8/layout/vList2"/>
    <dgm:cxn modelId="{42FA9785-F18C-4C73-946D-EEEDA8FCD9C8}" srcId="{E9770AEE-5CBE-4BE5-9AB0-0AF4D5902E00}" destId="{3C4E51E4-555E-482E-9579-40AF2E86C518}" srcOrd="0" destOrd="0" parTransId="{7C24EA5C-1F4E-4792-97FD-FA6E6DE7EA79}" sibTransId="{49093876-421C-46B3-B16F-CC3F80AEEA9D}"/>
    <dgm:cxn modelId="{9EA3B49D-6A01-44E3-8E5B-CA3A5C579E4D}" type="presOf" srcId="{E9770AEE-5CBE-4BE5-9AB0-0AF4D5902E00}" destId="{09CB1A15-22CC-4B7E-A6AC-FEDC39211249}" srcOrd="0" destOrd="0" presId="urn:microsoft.com/office/officeart/2005/8/layout/vList2"/>
    <dgm:cxn modelId="{632187B1-1B85-4D8D-8A00-09B7BDC065A9}" type="presOf" srcId="{77501713-752E-4526-ACC7-79515858C76D}" destId="{9330F414-FF09-4327-B4F1-477CD8D3B76E}" srcOrd="0" destOrd="0" presId="urn:microsoft.com/office/officeart/2005/8/layout/vList2"/>
    <dgm:cxn modelId="{3F6776C6-4793-40C5-A7EA-E4FC36C61D89}" type="presOf" srcId="{D34263DD-540D-49B4-B39D-E68EC72345A2}" destId="{D960A2E7-A340-4E43-98C1-98FBF265A48D}" srcOrd="0" destOrd="0" presId="urn:microsoft.com/office/officeart/2005/8/layout/vList2"/>
    <dgm:cxn modelId="{821F2FCF-2B0C-44CB-9446-8DA35EEC7ABE}" type="presOf" srcId="{25DDB089-8AFC-4B5C-BFE1-37337A417ABD}" destId="{3C94016A-8E1F-464B-AD7D-AF9E8C43E450}" srcOrd="0" destOrd="0" presId="urn:microsoft.com/office/officeart/2005/8/layout/vList2"/>
    <dgm:cxn modelId="{B5786DDA-421B-479E-86F3-F5C978743881}" srcId="{E9770AEE-5CBE-4BE5-9AB0-0AF4D5902E00}" destId="{25DDB089-8AFC-4B5C-BFE1-37337A417ABD}" srcOrd="4" destOrd="0" parTransId="{905F95D4-D2E8-4412-81BC-5799796C85F9}" sibTransId="{5B61742B-3767-4DC9-801F-F37A769F5711}"/>
    <dgm:cxn modelId="{B9C049E4-1F76-40C0-8C33-6BAE88A978BA}" type="presOf" srcId="{C21C6BD3-0158-435B-9CC1-CEC69BA5B85B}" destId="{998F6CD3-04A8-4AE7-92E2-99C944F0E70A}" srcOrd="0" destOrd="0" presId="urn:microsoft.com/office/officeart/2005/8/layout/vList2"/>
    <dgm:cxn modelId="{A3C0EAF3-8A87-41BC-A6F9-6F23D13619CB}" type="presOf" srcId="{3C4E51E4-555E-482E-9579-40AF2E86C518}" destId="{0E1C950C-8036-453C-9404-FEA744A56CF9}" srcOrd="0" destOrd="0" presId="urn:microsoft.com/office/officeart/2005/8/layout/vList2"/>
    <dgm:cxn modelId="{8DEF20FF-2E63-455E-B255-58351CB67ECD}" srcId="{E9770AEE-5CBE-4BE5-9AB0-0AF4D5902E00}" destId="{C21C6BD3-0158-435B-9CC1-CEC69BA5B85B}" srcOrd="3" destOrd="0" parTransId="{00026618-8E87-485A-A3FF-D7512BCF6E46}" sibTransId="{ACB1509C-9C53-4C3B-83AF-E32FD9CC8BFD}"/>
    <dgm:cxn modelId="{DCECF15E-C83B-4812-B2B6-5C15F56BBE7C}" type="presParOf" srcId="{09CB1A15-22CC-4B7E-A6AC-FEDC39211249}" destId="{0E1C950C-8036-453C-9404-FEA744A56CF9}" srcOrd="0" destOrd="0" presId="urn:microsoft.com/office/officeart/2005/8/layout/vList2"/>
    <dgm:cxn modelId="{89E0875D-70C5-465E-93BF-60FF0A3FF971}" type="presParOf" srcId="{09CB1A15-22CC-4B7E-A6AC-FEDC39211249}" destId="{FEF4F9CE-5365-4FE4-9F6C-2E371695618C}" srcOrd="1" destOrd="0" presId="urn:microsoft.com/office/officeart/2005/8/layout/vList2"/>
    <dgm:cxn modelId="{28669A80-6A42-44A4-8FC6-A3BDF27B15E3}" type="presParOf" srcId="{09CB1A15-22CC-4B7E-A6AC-FEDC39211249}" destId="{D960A2E7-A340-4E43-98C1-98FBF265A48D}" srcOrd="2" destOrd="0" presId="urn:microsoft.com/office/officeart/2005/8/layout/vList2"/>
    <dgm:cxn modelId="{2BE1473F-2E3A-4E6E-B933-B84A5DE312E9}" type="presParOf" srcId="{09CB1A15-22CC-4B7E-A6AC-FEDC39211249}" destId="{84EA07C2-D2C7-424B-9DE2-92106189D2C4}" srcOrd="3" destOrd="0" presId="urn:microsoft.com/office/officeart/2005/8/layout/vList2"/>
    <dgm:cxn modelId="{97C17355-A368-43AD-AF51-303795EF5A87}" type="presParOf" srcId="{09CB1A15-22CC-4B7E-A6AC-FEDC39211249}" destId="{9330F414-FF09-4327-B4F1-477CD8D3B76E}" srcOrd="4" destOrd="0" presId="urn:microsoft.com/office/officeart/2005/8/layout/vList2"/>
    <dgm:cxn modelId="{3B6AEC2F-7BEC-4FF1-90EF-137D7985E1AE}" type="presParOf" srcId="{09CB1A15-22CC-4B7E-A6AC-FEDC39211249}" destId="{0F93E24C-4657-44E1-80B1-37E682D3EAE7}" srcOrd="5" destOrd="0" presId="urn:microsoft.com/office/officeart/2005/8/layout/vList2"/>
    <dgm:cxn modelId="{594C2465-9BFA-43AE-9E46-CAC420AA5F26}" type="presParOf" srcId="{09CB1A15-22CC-4B7E-A6AC-FEDC39211249}" destId="{998F6CD3-04A8-4AE7-92E2-99C944F0E70A}" srcOrd="6" destOrd="0" presId="urn:microsoft.com/office/officeart/2005/8/layout/vList2"/>
    <dgm:cxn modelId="{65FF0E03-0979-4898-826B-E100F4211252}" type="presParOf" srcId="{09CB1A15-22CC-4B7E-A6AC-FEDC39211249}" destId="{13BACC93-32C4-4903-95E5-18AB453781FD}" srcOrd="7" destOrd="0" presId="urn:microsoft.com/office/officeart/2005/8/layout/vList2"/>
    <dgm:cxn modelId="{ABBE8CC6-0966-42B8-9653-77CADA273D21}" type="presParOf" srcId="{09CB1A15-22CC-4B7E-A6AC-FEDC39211249}" destId="{3C94016A-8E1F-464B-AD7D-AF9E8C43E450}" srcOrd="8" destOrd="0" presId="urn:microsoft.com/office/officeart/2005/8/layout/vList2"/>
    <dgm:cxn modelId="{53E60148-BD99-4B34-AEC7-135389B589E9}" type="presParOf" srcId="{09CB1A15-22CC-4B7E-A6AC-FEDC39211249}" destId="{D7491F37-3714-416C-B537-57BFF5E8E9CC}" srcOrd="9" destOrd="0" presId="urn:microsoft.com/office/officeart/2005/8/layout/vList2"/>
    <dgm:cxn modelId="{4D13B067-5064-4B5F-B884-22F97AFA6577}" type="presParOf" srcId="{09CB1A15-22CC-4B7E-A6AC-FEDC39211249}" destId="{F46299EC-82C1-48EA-9A4A-CA2B63921CAC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8342519-342B-4BC7-A1F5-71D2DFF96B2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B18BB6A-4F3A-4472-B73F-4DCCC69F81A4}">
      <dgm:prSet/>
      <dgm:spPr/>
      <dgm:t>
        <a:bodyPr/>
        <a:lstStyle/>
        <a:p>
          <a:r>
            <a:rPr lang="en-GB" b="0" i="0"/>
            <a:t>To find out more about the apprenticeships available and those in-development please look at the </a:t>
          </a:r>
          <a:r>
            <a:rPr lang="en-GB" b="0" i="0">
              <a:hlinkClick xmlns:r="http://schemas.openxmlformats.org/officeDocument/2006/relationships" r:id="rId1"/>
            </a:rPr>
            <a:t>Institute for Apprenticeships </a:t>
          </a:r>
          <a:r>
            <a:rPr lang="en-GB" b="0" i="0"/>
            <a:t>where you can search using key words.  </a:t>
          </a:r>
          <a:endParaRPr lang="en-US"/>
        </a:p>
      </dgm:t>
    </dgm:pt>
    <dgm:pt modelId="{E22559C7-4481-4941-BF70-86F81E61FDA1}" type="parTrans" cxnId="{6C73A66A-FDA1-41AE-8B9A-F8279D217A0C}">
      <dgm:prSet/>
      <dgm:spPr/>
      <dgm:t>
        <a:bodyPr/>
        <a:lstStyle/>
        <a:p>
          <a:endParaRPr lang="en-US"/>
        </a:p>
      </dgm:t>
    </dgm:pt>
    <dgm:pt modelId="{53FE1D3A-CF8F-42B0-A83D-DF89063214F0}" type="sibTrans" cxnId="{6C73A66A-FDA1-41AE-8B9A-F8279D217A0C}">
      <dgm:prSet/>
      <dgm:spPr/>
      <dgm:t>
        <a:bodyPr/>
        <a:lstStyle/>
        <a:p>
          <a:endParaRPr lang="en-US"/>
        </a:p>
      </dgm:t>
    </dgm:pt>
    <dgm:pt modelId="{92892B32-23A7-4B45-BD05-2A423BF43965}">
      <dgm:prSet/>
      <dgm:spPr/>
      <dgm:t>
        <a:bodyPr/>
        <a:lstStyle/>
        <a:p>
          <a:r>
            <a:rPr lang="en-GB" b="0" i="0"/>
            <a:t>Also, the </a:t>
          </a:r>
          <a:r>
            <a:rPr lang="en-GB" b="0" i="0">
              <a:hlinkClick xmlns:r="http://schemas.openxmlformats.org/officeDocument/2006/relationships" r:id="rId2"/>
            </a:rPr>
            <a:t>LGA mapping tool </a:t>
          </a:r>
          <a:r>
            <a:rPr lang="en-GB" b="0" i="0"/>
            <a:t>has mapped apprenticeships to commonly found roles in schools.  </a:t>
          </a:r>
          <a:endParaRPr lang="en-US"/>
        </a:p>
      </dgm:t>
    </dgm:pt>
    <dgm:pt modelId="{8E1EA76D-F530-4395-A15A-35E2DC476BCD}" type="parTrans" cxnId="{FE6580DF-0F64-412E-B10C-3B9065EF70EF}">
      <dgm:prSet/>
      <dgm:spPr/>
      <dgm:t>
        <a:bodyPr/>
        <a:lstStyle/>
        <a:p>
          <a:endParaRPr lang="en-US"/>
        </a:p>
      </dgm:t>
    </dgm:pt>
    <dgm:pt modelId="{7FC1166E-4B68-459D-BAC7-5CBEB9A9FDED}" type="sibTrans" cxnId="{FE6580DF-0F64-412E-B10C-3B9065EF70EF}">
      <dgm:prSet/>
      <dgm:spPr/>
      <dgm:t>
        <a:bodyPr/>
        <a:lstStyle/>
        <a:p>
          <a:endParaRPr lang="en-US"/>
        </a:p>
      </dgm:t>
    </dgm:pt>
    <dgm:pt modelId="{AA1F7375-AE64-4E6E-AECB-A1DEDECC2069}">
      <dgm:prSet/>
      <dgm:spPr/>
      <dgm:t>
        <a:bodyPr/>
        <a:lstStyle/>
        <a:p>
          <a:r>
            <a:rPr lang="en-GB" b="0" i="0"/>
            <a:t>Gemma Lenton – Workforce Development Specialist – </a:t>
          </a:r>
          <a:r>
            <a:rPr lang="en-GB" b="0" i="0">
              <a:hlinkClick xmlns:r="http://schemas.openxmlformats.org/officeDocument/2006/relationships" r:id="rId3"/>
            </a:rPr>
            <a:t>gemma.lenton@wokingham.gov.uk</a:t>
          </a:r>
          <a:r>
            <a:rPr lang="en-GB" b="0" i="0"/>
            <a:t> </a:t>
          </a:r>
          <a:endParaRPr lang="en-US"/>
        </a:p>
      </dgm:t>
    </dgm:pt>
    <dgm:pt modelId="{38818C3A-39BA-4AC5-B6D2-FDA51BBCD10D}" type="parTrans" cxnId="{84603172-D633-47F5-B319-87AAA7CFFAA8}">
      <dgm:prSet/>
      <dgm:spPr/>
      <dgm:t>
        <a:bodyPr/>
        <a:lstStyle/>
        <a:p>
          <a:endParaRPr lang="en-US"/>
        </a:p>
      </dgm:t>
    </dgm:pt>
    <dgm:pt modelId="{0BB05C1B-9512-4837-9D25-97B5E9A64131}" type="sibTrans" cxnId="{84603172-D633-47F5-B319-87AAA7CFFAA8}">
      <dgm:prSet/>
      <dgm:spPr/>
      <dgm:t>
        <a:bodyPr/>
        <a:lstStyle/>
        <a:p>
          <a:endParaRPr lang="en-US"/>
        </a:p>
      </dgm:t>
    </dgm:pt>
    <dgm:pt modelId="{8D109B10-4178-482A-8572-58F3E9F22AD5}" type="pres">
      <dgm:prSet presAssocID="{08342519-342B-4BC7-A1F5-71D2DFF96B2D}" presName="root" presStyleCnt="0">
        <dgm:presLayoutVars>
          <dgm:dir/>
          <dgm:resizeHandles val="exact"/>
        </dgm:presLayoutVars>
      </dgm:prSet>
      <dgm:spPr/>
    </dgm:pt>
    <dgm:pt modelId="{1C09D77F-8F38-4398-B4F6-5FD588392C03}" type="pres">
      <dgm:prSet presAssocID="{5B18BB6A-4F3A-4472-B73F-4DCCC69F81A4}" presName="compNode" presStyleCnt="0"/>
      <dgm:spPr/>
    </dgm:pt>
    <dgm:pt modelId="{1BB1A7E7-C8FA-4D3F-A096-5C9B353EE342}" type="pres">
      <dgm:prSet presAssocID="{5B18BB6A-4F3A-4472-B73F-4DCCC69F81A4}" presName="bgRect" presStyleLbl="bgShp" presStyleIdx="0" presStyleCnt="3"/>
      <dgm:spPr/>
    </dgm:pt>
    <dgm:pt modelId="{DBBA5D53-CF7F-4FD9-82D9-E875D221A990}" type="pres">
      <dgm:prSet presAssocID="{5B18BB6A-4F3A-4472-B73F-4DCCC69F81A4}" presName="iconRect" presStyleLbl="node1" presStyleIdx="0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37052DC0-39EE-467F-8B46-5413749C6820}" type="pres">
      <dgm:prSet presAssocID="{5B18BB6A-4F3A-4472-B73F-4DCCC69F81A4}" presName="spaceRect" presStyleCnt="0"/>
      <dgm:spPr/>
    </dgm:pt>
    <dgm:pt modelId="{3FB346AF-BFC3-445C-944D-E850B1C00AD8}" type="pres">
      <dgm:prSet presAssocID="{5B18BB6A-4F3A-4472-B73F-4DCCC69F81A4}" presName="parTx" presStyleLbl="revTx" presStyleIdx="0" presStyleCnt="3">
        <dgm:presLayoutVars>
          <dgm:chMax val="0"/>
          <dgm:chPref val="0"/>
        </dgm:presLayoutVars>
      </dgm:prSet>
      <dgm:spPr/>
    </dgm:pt>
    <dgm:pt modelId="{3552101B-DC6C-4927-AC3A-BC7D0D8C76F0}" type="pres">
      <dgm:prSet presAssocID="{53FE1D3A-CF8F-42B0-A83D-DF89063214F0}" presName="sibTrans" presStyleCnt="0"/>
      <dgm:spPr/>
    </dgm:pt>
    <dgm:pt modelId="{69E64EDC-49E2-4171-B8EE-F726017ECF24}" type="pres">
      <dgm:prSet presAssocID="{92892B32-23A7-4B45-BD05-2A423BF43965}" presName="compNode" presStyleCnt="0"/>
      <dgm:spPr/>
    </dgm:pt>
    <dgm:pt modelId="{8C157EB8-C3A1-426A-BAC0-8341F4EB7E29}" type="pres">
      <dgm:prSet presAssocID="{92892B32-23A7-4B45-BD05-2A423BF43965}" presName="bgRect" presStyleLbl="bgShp" presStyleIdx="1" presStyleCnt="3"/>
      <dgm:spPr/>
    </dgm:pt>
    <dgm:pt modelId="{59D16764-138E-402F-B3B8-7E6EB1C334B1}" type="pres">
      <dgm:prSet presAssocID="{92892B32-23A7-4B45-BD05-2A423BF43965}" presName="iconRect" presStyleLbl="node1" presStyleIdx="1" presStyleCnt="3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A327FFB7-6572-4D6E-BEE7-E71F56154946}" type="pres">
      <dgm:prSet presAssocID="{92892B32-23A7-4B45-BD05-2A423BF43965}" presName="spaceRect" presStyleCnt="0"/>
      <dgm:spPr/>
    </dgm:pt>
    <dgm:pt modelId="{7399E8CE-25F5-43EE-8850-FC6F5A9F2CDF}" type="pres">
      <dgm:prSet presAssocID="{92892B32-23A7-4B45-BD05-2A423BF43965}" presName="parTx" presStyleLbl="revTx" presStyleIdx="1" presStyleCnt="3">
        <dgm:presLayoutVars>
          <dgm:chMax val="0"/>
          <dgm:chPref val="0"/>
        </dgm:presLayoutVars>
      </dgm:prSet>
      <dgm:spPr/>
    </dgm:pt>
    <dgm:pt modelId="{F597A9D3-0C74-4549-B9CD-517FA07B258C}" type="pres">
      <dgm:prSet presAssocID="{7FC1166E-4B68-459D-BAC7-5CBEB9A9FDED}" presName="sibTrans" presStyleCnt="0"/>
      <dgm:spPr/>
    </dgm:pt>
    <dgm:pt modelId="{50FDE67E-42FC-4EA3-9139-93082FB27C1C}" type="pres">
      <dgm:prSet presAssocID="{AA1F7375-AE64-4E6E-AECB-A1DEDECC2069}" presName="compNode" presStyleCnt="0"/>
      <dgm:spPr/>
    </dgm:pt>
    <dgm:pt modelId="{094B3A16-84AD-4E94-8D2D-134B5DFDE574}" type="pres">
      <dgm:prSet presAssocID="{AA1F7375-AE64-4E6E-AECB-A1DEDECC2069}" presName="bgRect" presStyleLbl="bgShp" presStyleIdx="2" presStyleCnt="3"/>
      <dgm:spPr/>
    </dgm:pt>
    <dgm:pt modelId="{E37E6DCF-F724-45BF-9DF5-5927A1B53EA8}" type="pres">
      <dgm:prSet presAssocID="{AA1F7375-AE64-4E6E-AECB-A1DEDECC2069}" presName="iconRect" presStyleLbl="node1" presStyleIdx="2" presStyleCnt="3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grammer"/>
        </a:ext>
      </dgm:extLst>
    </dgm:pt>
    <dgm:pt modelId="{E5CF7D88-3DDB-4CE4-A700-17AAA0777528}" type="pres">
      <dgm:prSet presAssocID="{AA1F7375-AE64-4E6E-AECB-A1DEDECC2069}" presName="spaceRect" presStyleCnt="0"/>
      <dgm:spPr/>
    </dgm:pt>
    <dgm:pt modelId="{32E80F07-33CD-4704-B877-93C89BF2B0E9}" type="pres">
      <dgm:prSet presAssocID="{AA1F7375-AE64-4E6E-AECB-A1DEDECC2069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8334B30-B00F-40A2-A8D8-E0E6BB6790C2}" type="presOf" srcId="{08342519-342B-4BC7-A1F5-71D2DFF96B2D}" destId="{8D109B10-4178-482A-8572-58F3E9F22AD5}" srcOrd="0" destOrd="0" presId="urn:microsoft.com/office/officeart/2018/2/layout/IconVerticalSolidList"/>
    <dgm:cxn modelId="{6C73A66A-FDA1-41AE-8B9A-F8279D217A0C}" srcId="{08342519-342B-4BC7-A1F5-71D2DFF96B2D}" destId="{5B18BB6A-4F3A-4472-B73F-4DCCC69F81A4}" srcOrd="0" destOrd="0" parTransId="{E22559C7-4481-4941-BF70-86F81E61FDA1}" sibTransId="{53FE1D3A-CF8F-42B0-A83D-DF89063214F0}"/>
    <dgm:cxn modelId="{84603172-D633-47F5-B319-87AAA7CFFAA8}" srcId="{08342519-342B-4BC7-A1F5-71D2DFF96B2D}" destId="{AA1F7375-AE64-4E6E-AECB-A1DEDECC2069}" srcOrd="2" destOrd="0" parTransId="{38818C3A-39BA-4AC5-B6D2-FDA51BBCD10D}" sibTransId="{0BB05C1B-9512-4837-9D25-97B5E9A64131}"/>
    <dgm:cxn modelId="{3E38E889-3023-4A7F-B2FF-13EB0EF895FE}" type="presOf" srcId="{AA1F7375-AE64-4E6E-AECB-A1DEDECC2069}" destId="{32E80F07-33CD-4704-B877-93C89BF2B0E9}" srcOrd="0" destOrd="0" presId="urn:microsoft.com/office/officeart/2018/2/layout/IconVerticalSolidList"/>
    <dgm:cxn modelId="{5CA659A2-870D-450B-8BA9-54D6AB636DB4}" type="presOf" srcId="{92892B32-23A7-4B45-BD05-2A423BF43965}" destId="{7399E8CE-25F5-43EE-8850-FC6F5A9F2CDF}" srcOrd="0" destOrd="0" presId="urn:microsoft.com/office/officeart/2018/2/layout/IconVerticalSolidList"/>
    <dgm:cxn modelId="{493BE7C5-4FB6-4A6F-A1AC-72D5617DCA89}" type="presOf" srcId="{5B18BB6A-4F3A-4472-B73F-4DCCC69F81A4}" destId="{3FB346AF-BFC3-445C-944D-E850B1C00AD8}" srcOrd="0" destOrd="0" presId="urn:microsoft.com/office/officeart/2018/2/layout/IconVerticalSolidList"/>
    <dgm:cxn modelId="{FE6580DF-0F64-412E-B10C-3B9065EF70EF}" srcId="{08342519-342B-4BC7-A1F5-71D2DFF96B2D}" destId="{92892B32-23A7-4B45-BD05-2A423BF43965}" srcOrd="1" destOrd="0" parTransId="{8E1EA76D-F530-4395-A15A-35E2DC476BCD}" sibTransId="{7FC1166E-4B68-459D-BAC7-5CBEB9A9FDED}"/>
    <dgm:cxn modelId="{DB5A6584-DFB3-45F2-B0FC-9F773D429B16}" type="presParOf" srcId="{8D109B10-4178-482A-8572-58F3E9F22AD5}" destId="{1C09D77F-8F38-4398-B4F6-5FD588392C03}" srcOrd="0" destOrd="0" presId="urn:microsoft.com/office/officeart/2018/2/layout/IconVerticalSolidList"/>
    <dgm:cxn modelId="{D8F8E800-5B52-403C-8F55-244162F48971}" type="presParOf" srcId="{1C09D77F-8F38-4398-B4F6-5FD588392C03}" destId="{1BB1A7E7-C8FA-4D3F-A096-5C9B353EE342}" srcOrd="0" destOrd="0" presId="urn:microsoft.com/office/officeart/2018/2/layout/IconVerticalSolidList"/>
    <dgm:cxn modelId="{7E37462F-E5A3-4D47-B3D3-C65C17A451A8}" type="presParOf" srcId="{1C09D77F-8F38-4398-B4F6-5FD588392C03}" destId="{DBBA5D53-CF7F-4FD9-82D9-E875D221A990}" srcOrd="1" destOrd="0" presId="urn:microsoft.com/office/officeart/2018/2/layout/IconVerticalSolidList"/>
    <dgm:cxn modelId="{8679A2AA-1521-4616-937D-58C5B3A2B6E8}" type="presParOf" srcId="{1C09D77F-8F38-4398-B4F6-5FD588392C03}" destId="{37052DC0-39EE-467F-8B46-5413749C6820}" srcOrd="2" destOrd="0" presId="urn:microsoft.com/office/officeart/2018/2/layout/IconVerticalSolidList"/>
    <dgm:cxn modelId="{59CE036E-A5B7-4034-ACC6-EF711D53A78E}" type="presParOf" srcId="{1C09D77F-8F38-4398-B4F6-5FD588392C03}" destId="{3FB346AF-BFC3-445C-944D-E850B1C00AD8}" srcOrd="3" destOrd="0" presId="urn:microsoft.com/office/officeart/2018/2/layout/IconVerticalSolidList"/>
    <dgm:cxn modelId="{0C07C546-0E75-4178-9FF0-09364355F125}" type="presParOf" srcId="{8D109B10-4178-482A-8572-58F3E9F22AD5}" destId="{3552101B-DC6C-4927-AC3A-BC7D0D8C76F0}" srcOrd="1" destOrd="0" presId="urn:microsoft.com/office/officeart/2018/2/layout/IconVerticalSolidList"/>
    <dgm:cxn modelId="{A71D5C60-287A-4A83-9947-196ED3684852}" type="presParOf" srcId="{8D109B10-4178-482A-8572-58F3E9F22AD5}" destId="{69E64EDC-49E2-4171-B8EE-F726017ECF24}" srcOrd="2" destOrd="0" presId="urn:microsoft.com/office/officeart/2018/2/layout/IconVerticalSolidList"/>
    <dgm:cxn modelId="{B1534B82-41E9-44BC-84FB-1B080427EAAC}" type="presParOf" srcId="{69E64EDC-49E2-4171-B8EE-F726017ECF24}" destId="{8C157EB8-C3A1-426A-BAC0-8341F4EB7E29}" srcOrd="0" destOrd="0" presId="urn:microsoft.com/office/officeart/2018/2/layout/IconVerticalSolidList"/>
    <dgm:cxn modelId="{29374D9C-1570-4F10-B2A7-04C02A0516CC}" type="presParOf" srcId="{69E64EDC-49E2-4171-B8EE-F726017ECF24}" destId="{59D16764-138E-402F-B3B8-7E6EB1C334B1}" srcOrd="1" destOrd="0" presId="urn:microsoft.com/office/officeart/2018/2/layout/IconVerticalSolidList"/>
    <dgm:cxn modelId="{4BD53BFA-1FF2-41B2-A475-4D4B79A694A0}" type="presParOf" srcId="{69E64EDC-49E2-4171-B8EE-F726017ECF24}" destId="{A327FFB7-6572-4D6E-BEE7-E71F56154946}" srcOrd="2" destOrd="0" presId="urn:microsoft.com/office/officeart/2018/2/layout/IconVerticalSolidList"/>
    <dgm:cxn modelId="{86CED279-1533-496F-9DFB-8231B303098C}" type="presParOf" srcId="{69E64EDC-49E2-4171-B8EE-F726017ECF24}" destId="{7399E8CE-25F5-43EE-8850-FC6F5A9F2CDF}" srcOrd="3" destOrd="0" presId="urn:microsoft.com/office/officeart/2018/2/layout/IconVerticalSolidList"/>
    <dgm:cxn modelId="{0821655D-E7E0-4BF1-AAD3-B29410AA4D0C}" type="presParOf" srcId="{8D109B10-4178-482A-8572-58F3E9F22AD5}" destId="{F597A9D3-0C74-4549-B9CD-517FA07B258C}" srcOrd="3" destOrd="0" presId="urn:microsoft.com/office/officeart/2018/2/layout/IconVerticalSolidList"/>
    <dgm:cxn modelId="{863B03AE-1D75-443A-8A1F-5DC93DF52A93}" type="presParOf" srcId="{8D109B10-4178-482A-8572-58F3E9F22AD5}" destId="{50FDE67E-42FC-4EA3-9139-93082FB27C1C}" srcOrd="4" destOrd="0" presId="urn:microsoft.com/office/officeart/2018/2/layout/IconVerticalSolidList"/>
    <dgm:cxn modelId="{03733884-A245-4EA9-B17D-44A8FFEFBCBA}" type="presParOf" srcId="{50FDE67E-42FC-4EA3-9139-93082FB27C1C}" destId="{094B3A16-84AD-4E94-8D2D-134B5DFDE574}" srcOrd="0" destOrd="0" presId="urn:microsoft.com/office/officeart/2018/2/layout/IconVerticalSolidList"/>
    <dgm:cxn modelId="{3E56AFE8-2095-4A44-82A2-A411A21C389E}" type="presParOf" srcId="{50FDE67E-42FC-4EA3-9139-93082FB27C1C}" destId="{E37E6DCF-F724-45BF-9DF5-5927A1B53EA8}" srcOrd="1" destOrd="0" presId="urn:microsoft.com/office/officeart/2018/2/layout/IconVerticalSolidList"/>
    <dgm:cxn modelId="{D8A3D3BB-B20A-486D-B0B6-E1DB60E5FB74}" type="presParOf" srcId="{50FDE67E-42FC-4EA3-9139-93082FB27C1C}" destId="{E5CF7D88-3DDB-4CE4-A700-17AAA0777528}" srcOrd="2" destOrd="0" presId="urn:microsoft.com/office/officeart/2018/2/layout/IconVerticalSolidList"/>
    <dgm:cxn modelId="{8986691D-C7F5-4573-AA3F-F238FBB47D82}" type="presParOf" srcId="{50FDE67E-42FC-4EA3-9139-93082FB27C1C}" destId="{32E80F07-33CD-4704-B877-93C89BF2B0E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28B98A-6557-401A-85FB-2354BB014626}">
      <dsp:nvSpPr>
        <dsp:cNvPr id="0" name=""/>
        <dsp:cNvSpPr/>
      </dsp:nvSpPr>
      <dsp:spPr>
        <a:xfrm>
          <a:off x="0" y="358223"/>
          <a:ext cx="6391275" cy="1460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There is currently just over £935,000.00 in the WBC apprenticeship levy available for apprenticeship training.  </a:t>
          </a:r>
          <a:endParaRPr lang="en-US" sz="2600" kern="1200"/>
        </a:p>
      </dsp:txBody>
      <dsp:txXfrm>
        <a:off x="71279" y="429502"/>
        <a:ext cx="6248717" cy="1317602"/>
      </dsp:txXfrm>
    </dsp:sp>
    <dsp:sp modelId="{C0F22881-779F-45F8-9F42-EBFD8A0D5D90}">
      <dsp:nvSpPr>
        <dsp:cNvPr id="0" name=""/>
        <dsp:cNvSpPr/>
      </dsp:nvSpPr>
      <dsp:spPr>
        <a:xfrm>
          <a:off x="0" y="1893263"/>
          <a:ext cx="6391275" cy="1460160"/>
        </a:xfrm>
        <a:prstGeom prst="roundRect">
          <a:avLst/>
        </a:prstGeom>
        <a:solidFill>
          <a:schemeClr val="accent2">
            <a:hueOff val="-9882860"/>
            <a:satOff val="45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Since May 2017 83 staff members in schools have enrolled onto apprenticeship training.  </a:t>
          </a:r>
          <a:endParaRPr lang="en-US" sz="2600" kern="1200"/>
        </a:p>
      </dsp:txBody>
      <dsp:txXfrm>
        <a:off x="71279" y="1964542"/>
        <a:ext cx="6248717" cy="1317602"/>
      </dsp:txXfrm>
    </dsp:sp>
    <dsp:sp modelId="{2EB1890D-B278-4B42-BBF1-7858B6E7C9EF}">
      <dsp:nvSpPr>
        <dsp:cNvPr id="0" name=""/>
        <dsp:cNvSpPr/>
      </dsp:nvSpPr>
      <dsp:spPr>
        <a:xfrm>
          <a:off x="0" y="3428303"/>
          <a:ext cx="6391275" cy="1460160"/>
        </a:xfrm>
        <a:prstGeom prst="roundRect">
          <a:avLst/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44 have successfully completed their apprenticeships.  </a:t>
          </a:r>
          <a:endParaRPr lang="en-US" sz="2600" kern="1200"/>
        </a:p>
      </dsp:txBody>
      <dsp:txXfrm>
        <a:off x="71279" y="3499582"/>
        <a:ext cx="6248717" cy="13176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8C62DB-75E2-44E4-B371-28F396D23278}">
      <dsp:nvSpPr>
        <dsp:cNvPr id="0" name=""/>
        <dsp:cNvSpPr/>
      </dsp:nvSpPr>
      <dsp:spPr>
        <a:xfrm>
          <a:off x="0" y="417"/>
          <a:ext cx="8825659" cy="97584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03CF5D-6E8A-4B94-9C32-B59FF7C6F082}">
      <dsp:nvSpPr>
        <dsp:cNvPr id="0" name=""/>
        <dsp:cNvSpPr/>
      </dsp:nvSpPr>
      <dsp:spPr>
        <a:xfrm>
          <a:off x="295193" y="219982"/>
          <a:ext cx="536716" cy="53671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E1344-A1CB-43F1-8D79-F8A9EC3345EE}">
      <dsp:nvSpPr>
        <dsp:cNvPr id="0" name=""/>
        <dsp:cNvSpPr/>
      </dsp:nvSpPr>
      <dsp:spPr>
        <a:xfrm>
          <a:off x="1127103" y="417"/>
          <a:ext cx="7698555" cy="975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277" tIns="103277" rIns="103277" bIns="10327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In April 2024 Wokingham Borough Council adopted ‘Apprenticeships First’ for all grade 4-6 roles and for where possible to address training needs identified across the organisation.  </a:t>
          </a:r>
          <a:endParaRPr lang="en-US" sz="1600" kern="1200"/>
        </a:p>
      </dsp:txBody>
      <dsp:txXfrm>
        <a:off x="1127103" y="417"/>
        <a:ext cx="7698555" cy="975847"/>
      </dsp:txXfrm>
    </dsp:sp>
    <dsp:sp modelId="{592A2B57-7A81-4649-B0AD-1EF67F2E73F3}">
      <dsp:nvSpPr>
        <dsp:cNvPr id="0" name=""/>
        <dsp:cNvSpPr/>
      </dsp:nvSpPr>
      <dsp:spPr>
        <a:xfrm>
          <a:off x="0" y="1220226"/>
          <a:ext cx="8825659" cy="97584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2C4B98-43F1-49B4-A5AF-B4F7E7B2DE99}">
      <dsp:nvSpPr>
        <dsp:cNvPr id="0" name=""/>
        <dsp:cNvSpPr/>
      </dsp:nvSpPr>
      <dsp:spPr>
        <a:xfrm>
          <a:off x="295193" y="1439791"/>
          <a:ext cx="536716" cy="53671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D2E8BC-1141-4C89-8218-BE1C4C9F960F}">
      <dsp:nvSpPr>
        <dsp:cNvPr id="0" name=""/>
        <dsp:cNvSpPr/>
      </dsp:nvSpPr>
      <dsp:spPr>
        <a:xfrm>
          <a:off x="1127103" y="1220226"/>
          <a:ext cx="7698555" cy="975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277" tIns="103277" rIns="103277" bIns="10327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This will hopefully see a cost saving for salary costs for new roles and a reduction in the amount of unspent levy being returned.  </a:t>
          </a:r>
          <a:endParaRPr lang="en-US" sz="1600" kern="1200"/>
        </a:p>
      </dsp:txBody>
      <dsp:txXfrm>
        <a:off x="1127103" y="1220226"/>
        <a:ext cx="7698555" cy="975847"/>
      </dsp:txXfrm>
    </dsp:sp>
    <dsp:sp modelId="{3028F3CC-73CD-43D2-B826-8EBEE737261D}">
      <dsp:nvSpPr>
        <dsp:cNvPr id="0" name=""/>
        <dsp:cNvSpPr/>
      </dsp:nvSpPr>
      <dsp:spPr>
        <a:xfrm>
          <a:off x="0" y="2440035"/>
          <a:ext cx="8825659" cy="97584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71EE48-E97C-4732-953A-7A9B8E448418}">
      <dsp:nvSpPr>
        <dsp:cNvPr id="0" name=""/>
        <dsp:cNvSpPr/>
      </dsp:nvSpPr>
      <dsp:spPr>
        <a:xfrm>
          <a:off x="295193" y="2659601"/>
          <a:ext cx="536716" cy="53671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2D3EC7-312E-45F9-83CA-0F590BE66548}">
      <dsp:nvSpPr>
        <dsp:cNvPr id="0" name=""/>
        <dsp:cNvSpPr/>
      </dsp:nvSpPr>
      <dsp:spPr>
        <a:xfrm>
          <a:off x="1127103" y="2440035"/>
          <a:ext cx="7698555" cy="975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277" tIns="103277" rIns="103277" bIns="10327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‘Apprenticeships First’ for training will see learning embedded and ensure our workforce is equipped with the skills we need now and in the future.  </a:t>
          </a:r>
          <a:endParaRPr lang="en-US" sz="1600" kern="1200"/>
        </a:p>
      </dsp:txBody>
      <dsp:txXfrm>
        <a:off x="1127103" y="2440035"/>
        <a:ext cx="7698555" cy="9758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339829-219F-4965-B764-5B05EC9648DA}">
      <dsp:nvSpPr>
        <dsp:cNvPr id="0" name=""/>
        <dsp:cNvSpPr/>
      </dsp:nvSpPr>
      <dsp:spPr>
        <a:xfrm>
          <a:off x="0" y="417"/>
          <a:ext cx="8825659" cy="97584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286300-C828-45E5-8836-ECA1DBC33422}">
      <dsp:nvSpPr>
        <dsp:cNvPr id="0" name=""/>
        <dsp:cNvSpPr/>
      </dsp:nvSpPr>
      <dsp:spPr>
        <a:xfrm>
          <a:off x="295193" y="219982"/>
          <a:ext cx="536716" cy="53671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4A2CB9-79DD-4964-8A34-F27802DBF22E}">
      <dsp:nvSpPr>
        <dsp:cNvPr id="0" name=""/>
        <dsp:cNvSpPr/>
      </dsp:nvSpPr>
      <dsp:spPr>
        <a:xfrm>
          <a:off x="1127103" y="417"/>
          <a:ext cx="7698555" cy="975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277" tIns="103277" rIns="103277" bIns="103277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hlinkClick xmlns:r="http://schemas.openxmlformats.org/officeDocument/2006/relationships" r:id="rId3"/>
            </a:rPr>
            <a:t>School Leader Programme Level 5 Apprenticeship with NPQSL</a:t>
          </a:r>
          <a:endParaRPr lang="en-US" sz="2400" kern="1200"/>
        </a:p>
      </dsp:txBody>
      <dsp:txXfrm>
        <a:off x="1127103" y="417"/>
        <a:ext cx="7698555" cy="975847"/>
      </dsp:txXfrm>
    </dsp:sp>
    <dsp:sp modelId="{1FA3F682-4A9C-40EB-A7EA-43D6F294BC08}">
      <dsp:nvSpPr>
        <dsp:cNvPr id="0" name=""/>
        <dsp:cNvSpPr/>
      </dsp:nvSpPr>
      <dsp:spPr>
        <a:xfrm>
          <a:off x="0" y="1220226"/>
          <a:ext cx="8825659" cy="97584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412471-9ADD-4034-93FF-EED3FC7E63B3}">
      <dsp:nvSpPr>
        <dsp:cNvPr id="0" name=""/>
        <dsp:cNvSpPr/>
      </dsp:nvSpPr>
      <dsp:spPr>
        <a:xfrm>
          <a:off x="295193" y="1439791"/>
          <a:ext cx="536716" cy="536716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F1F305-A04C-4838-92A5-4AAB6403D9FC}">
      <dsp:nvSpPr>
        <dsp:cNvPr id="0" name=""/>
        <dsp:cNvSpPr/>
      </dsp:nvSpPr>
      <dsp:spPr>
        <a:xfrm>
          <a:off x="1127103" y="1220226"/>
          <a:ext cx="7698555" cy="975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277" tIns="103277" rIns="103277" bIns="103277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hlinkClick xmlns:r="http://schemas.openxmlformats.org/officeDocument/2006/relationships" r:id="rId6"/>
            </a:rPr>
            <a:t>Executive Leader Programme Level 7 Apprenticeship with NPQEL</a:t>
          </a:r>
          <a:endParaRPr lang="en-US" sz="2400" kern="1200"/>
        </a:p>
      </dsp:txBody>
      <dsp:txXfrm>
        <a:off x="1127103" y="1220226"/>
        <a:ext cx="7698555" cy="975847"/>
      </dsp:txXfrm>
    </dsp:sp>
    <dsp:sp modelId="{FC7A11A0-1669-4DC7-8BE8-3F19C8448BAA}">
      <dsp:nvSpPr>
        <dsp:cNvPr id="0" name=""/>
        <dsp:cNvSpPr/>
      </dsp:nvSpPr>
      <dsp:spPr>
        <a:xfrm>
          <a:off x="0" y="2440035"/>
          <a:ext cx="8825659" cy="97584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4DA735-3899-4262-BCDD-9D21075D6DBA}">
      <dsp:nvSpPr>
        <dsp:cNvPr id="0" name=""/>
        <dsp:cNvSpPr/>
      </dsp:nvSpPr>
      <dsp:spPr>
        <a:xfrm>
          <a:off x="295193" y="2659601"/>
          <a:ext cx="536716" cy="53671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177716-3026-45C0-9EBC-D8819ABE362C}">
      <dsp:nvSpPr>
        <dsp:cNvPr id="0" name=""/>
        <dsp:cNvSpPr/>
      </dsp:nvSpPr>
      <dsp:spPr>
        <a:xfrm>
          <a:off x="1127103" y="2440035"/>
          <a:ext cx="7698555" cy="975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277" tIns="103277" rIns="103277" bIns="103277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hlinkClick xmlns:r="http://schemas.openxmlformats.org/officeDocument/2006/relationships" r:id="rId9"/>
            </a:rPr>
            <a:t>Headteacher Programme Level 7 Apprenticeship with NPQH</a:t>
          </a:r>
          <a:endParaRPr lang="en-US" sz="2400" kern="1200"/>
        </a:p>
      </dsp:txBody>
      <dsp:txXfrm>
        <a:off x="1127103" y="2440035"/>
        <a:ext cx="7698555" cy="9758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26213D-1CFC-468B-AF94-DCA5F2D4ABA1}">
      <dsp:nvSpPr>
        <dsp:cNvPr id="0" name=""/>
        <dsp:cNvSpPr/>
      </dsp:nvSpPr>
      <dsp:spPr>
        <a:xfrm>
          <a:off x="0" y="32614"/>
          <a:ext cx="9625383" cy="72722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The government announced in February 2024 that there would be a new Teacher degree apprenticeship pathway for people who do not have a degree.  </a:t>
          </a:r>
          <a:endParaRPr lang="en-US" sz="1300" kern="1200"/>
        </a:p>
      </dsp:txBody>
      <dsp:txXfrm>
        <a:off x="35500" y="68114"/>
        <a:ext cx="9554383" cy="656228"/>
      </dsp:txXfrm>
    </dsp:sp>
    <dsp:sp modelId="{45BBE083-C21F-4711-BC61-FFE886D28147}">
      <dsp:nvSpPr>
        <dsp:cNvPr id="0" name=""/>
        <dsp:cNvSpPr/>
      </dsp:nvSpPr>
      <dsp:spPr>
        <a:xfrm>
          <a:off x="0" y="797282"/>
          <a:ext cx="9625383" cy="727228"/>
        </a:xfrm>
        <a:prstGeom prst="roundRect">
          <a:avLst/>
        </a:prstGeom>
        <a:gradFill rotWithShape="0">
          <a:gsLst>
            <a:gs pos="0">
              <a:schemeClr val="accent2">
                <a:hueOff val="-6588574"/>
                <a:satOff val="30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-6588574"/>
                <a:satOff val="30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This apprenticeship will be starting in September 2025 and will be 4 years long.  </a:t>
          </a:r>
          <a:endParaRPr lang="en-US" sz="1300" kern="1200"/>
        </a:p>
      </dsp:txBody>
      <dsp:txXfrm>
        <a:off x="35500" y="832782"/>
        <a:ext cx="9554383" cy="656228"/>
      </dsp:txXfrm>
    </dsp:sp>
    <dsp:sp modelId="{E4AB5C5A-8557-4C6C-86D4-7FDB48B72C12}">
      <dsp:nvSpPr>
        <dsp:cNvPr id="0" name=""/>
        <dsp:cNvSpPr/>
      </dsp:nvSpPr>
      <dsp:spPr>
        <a:xfrm>
          <a:off x="0" y="1561950"/>
          <a:ext cx="9625383" cy="727228"/>
        </a:xfrm>
        <a:prstGeom prst="roundRect">
          <a:avLst/>
        </a:prstGeom>
        <a:gradFill rotWithShape="0">
          <a:gsLst>
            <a:gs pos="0">
              <a:schemeClr val="accent2">
                <a:hueOff val="-13177148"/>
                <a:satOff val="601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-13177148"/>
                <a:satOff val="601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The entry requirements will be the same as the initial teacher training (ITT) set out by DFE – GCSE (or equivalent) English and Maths grade 4/C or above and for those who intend to train to teach 3–11-year-olds a 4/C or above in one Science subject.  </a:t>
          </a:r>
          <a:endParaRPr lang="en-US" sz="1300" kern="1200"/>
        </a:p>
      </dsp:txBody>
      <dsp:txXfrm>
        <a:off x="35500" y="1597450"/>
        <a:ext cx="9554383" cy="656228"/>
      </dsp:txXfrm>
    </dsp:sp>
    <dsp:sp modelId="{186006AC-8C0A-4CD7-976E-73AD2244CAF2}">
      <dsp:nvSpPr>
        <dsp:cNvPr id="0" name=""/>
        <dsp:cNvSpPr/>
      </dsp:nvSpPr>
      <dsp:spPr>
        <a:xfrm>
          <a:off x="0" y="2326618"/>
          <a:ext cx="9625383" cy="727228"/>
        </a:xfrm>
        <a:prstGeom prst="roundRect">
          <a:avLst/>
        </a:prstGeom>
        <a:gradFill rotWithShape="0">
          <a:gsLst>
            <a:gs pos="0">
              <a:schemeClr val="accent2">
                <a:hueOff val="-19765721"/>
                <a:satOff val="901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-19765721"/>
                <a:satOff val="901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For those who already have a degree the post-graduate 12-month pathway is being retained.  </a:t>
          </a:r>
          <a:endParaRPr lang="en-US" sz="1300" kern="1200"/>
        </a:p>
      </dsp:txBody>
      <dsp:txXfrm>
        <a:off x="35500" y="2362118"/>
        <a:ext cx="9554383" cy="6562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1C950C-8036-453C-9404-FEA744A56CF9}">
      <dsp:nvSpPr>
        <dsp:cNvPr id="0" name=""/>
        <dsp:cNvSpPr/>
      </dsp:nvSpPr>
      <dsp:spPr>
        <a:xfrm>
          <a:off x="0" y="173037"/>
          <a:ext cx="6391275" cy="78316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i="0" kern="1200"/>
            <a:t>Apprenticeships are a great way to attract new and diverse talent into schools.  </a:t>
          </a:r>
          <a:endParaRPr lang="en-US" sz="1400" kern="1200"/>
        </a:p>
      </dsp:txBody>
      <dsp:txXfrm>
        <a:off x="38231" y="211268"/>
        <a:ext cx="6314813" cy="706706"/>
      </dsp:txXfrm>
    </dsp:sp>
    <dsp:sp modelId="{D960A2E7-A340-4E43-98C1-98FBF265A48D}">
      <dsp:nvSpPr>
        <dsp:cNvPr id="0" name=""/>
        <dsp:cNvSpPr/>
      </dsp:nvSpPr>
      <dsp:spPr>
        <a:xfrm>
          <a:off x="0" y="996526"/>
          <a:ext cx="6391275" cy="783168"/>
        </a:xfrm>
        <a:prstGeom prst="roundRect">
          <a:avLst/>
        </a:prstGeom>
        <a:solidFill>
          <a:schemeClr val="accent2">
            <a:hueOff val="-3953144"/>
            <a:satOff val="18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i="0" kern="1200"/>
            <a:t>Consider ‘Apprenticeships First’ as way to recruit new roles e.g. Teaching Assistants. And, also to upskill existing staff.  </a:t>
          </a:r>
          <a:endParaRPr lang="en-US" sz="1400" kern="1200"/>
        </a:p>
      </dsp:txBody>
      <dsp:txXfrm>
        <a:off x="38231" y="1034757"/>
        <a:ext cx="6314813" cy="706706"/>
      </dsp:txXfrm>
    </dsp:sp>
    <dsp:sp modelId="{9330F414-FF09-4327-B4F1-477CD8D3B76E}">
      <dsp:nvSpPr>
        <dsp:cNvPr id="0" name=""/>
        <dsp:cNvSpPr/>
      </dsp:nvSpPr>
      <dsp:spPr>
        <a:xfrm>
          <a:off x="0" y="1820014"/>
          <a:ext cx="6391275" cy="783168"/>
        </a:xfrm>
        <a:prstGeom prst="roundRect">
          <a:avLst/>
        </a:prstGeom>
        <a:solidFill>
          <a:schemeClr val="accent2">
            <a:hueOff val="-7906288"/>
            <a:satOff val="36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i="0" kern="1200"/>
            <a:t>The duration of the apprenticeship can be extended for staff working part-time.  </a:t>
          </a:r>
          <a:endParaRPr lang="en-US" sz="1400" kern="1200"/>
        </a:p>
      </dsp:txBody>
      <dsp:txXfrm>
        <a:off x="38231" y="1858245"/>
        <a:ext cx="6314813" cy="706706"/>
      </dsp:txXfrm>
    </dsp:sp>
    <dsp:sp modelId="{998F6CD3-04A8-4AE7-92E2-99C944F0E70A}">
      <dsp:nvSpPr>
        <dsp:cNvPr id="0" name=""/>
        <dsp:cNvSpPr/>
      </dsp:nvSpPr>
      <dsp:spPr>
        <a:xfrm>
          <a:off x="0" y="2643503"/>
          <a:ext cx="6391275" cy="783168"/>
        </a:xfrm>
        <a:prstGeom prst="roundRect">
          <a:avLst/>
        </a:prstGeom>
        <a:solidFill>
          <a:schemeClr val="accent2">
            <a:hueOff val="-11859433"/>
            <a:satOff val="54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i="0" kern="1200"/>
            <a:t>The delivery of apprenticeships has changed, and ‘off-the-job’ learning no longer means losing a staff member for a day a week.  </a:t>
          </a:r>
          <a:endParaRPr lang="en-US" sz="1400" kern="1200"/>
        </a:p>
      </dsp:txBody>
      <dsp:txXfrm>
        <a:off x="38231" y="2681734"/>
        <a:ext cx="6314813" cy="706706"/>
      </dsp:txXfrm>
    </dsp:sp>
    <dsp:sp modelId="{3C94016A-8E1F-464B-AD7D-AF9E8C43E450}">
      <dsp:nvSpPr>
        <dsp:cNvPr id="0" name=""/>
        <dsp:cNvSpPr/>
      </dsp:nvSpPr>
      <dsp:spPr>
        <a:xfrm>
          <a:off x="0" y="3466992"/>
          <a:ext cx="6391275" cy="783168"/>
        </a:xfrm>
        <a:prstGeom prst="roundRect">
          <a:avLst/>
        </a:prstGeom>
        <a:solidFill>
          <a:schemeClr val="accent2">
            <a:hueOff val="-15812576"/>
            <a:satOff val="72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i="0" kern="1200"/>
            <a:t>The cost of apprenticeship training is covered by the apprenticeship levy for maintained and academy schools.  </a:t>
          </a:r>
          <a:endParaRPr lang="en-US" sz="1400" kern="1200"/>
        </a:p>
      </dsp:txBody>
      <dsp:txXfrm>
        <a:off x="38231" y="3505223"/>
        <a:ext cx="6314813" cy="706706"/>
      </dsp:txXfrm>
    </dsp:sp>
    <dsp:sp modelId="{F46299EC-82C1-48EA-9A4A-CA2B63921CAC}">
      <dsp:nvSpPr>
        <dsp:cNvPr id="0" name=""/>
        <dsp:cNvSpPr/>
      </dsp:nvSpPr>
      <dsp:spPr>
        <a:xfrm>
          <a:off x="0" y="4290481"/>
          <a:ext cx="6391275" cy="783168"/>
        </a:xfrm>
        <a:prstGeom prst="roundRect">
          <a:avLst/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i="0" kern="1200" dirty="0"/>
            <a:t>When planning for next year’s budget and looking at staffing requirements look at where you could use apprenticeship training to upskill and develop staff, or to recruit new staff members.  </a:t>
          </a:r>
          <a:endParaRPr lang="en-US" sz="1400" kern="1200" dirty="0"/>
        </a:p>
      </dsp:txBody>
      <dsp:txXfrm>
        <a:off x="38231" y="4328712"/>
        <a:ext cx="6314813" cy="7067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B1A7E7-C8FA-4D3F-A096-5C9B353EE342}">
      <dsp:nvSpPr>
        <dsp:cNvPr id="0" name=""/>
        <dsp:cNvSpPr/>
      </dsp:nvSpPr>
      <dsp:spPr>
        <a:xfrm>
          <a:off x="0" y="640"/>
          <a:ext cx="6391275" cy="149868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BA5D53-CF7F-4FD9-82D9-E875D221A990}">
      <dsp:nvSpPr>
        <dsp:cNvPr id="0" name=""/>
        <dsp:cNvSpPr/>
      </dsp:nvSpPr>
      <dsp:spPr>
        <a:xfrm>
          <a:off x="453352" y="337845"/>
          <a:ext cx="824278" cy="82427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B346AF-BFC3-445C-944D-E850B1C00AD8}">
      <dsp:nvSpPr>
        <dsp:cNvPr id="0" name=""/>
        <dsp:cNvSpPr/>
      </dsp:nvSpPr>
      <dsp:spPr>
        <a:xfrm>
          <a:off x="1730984" y="640"/>
          <a:ext cx="4660290" cy="1498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611" tIns="158611" rIns="158611" bIns="158611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i="0" kern="1200"/>
            <a:t>To find out more about the apprenticeships available and those in-development please look at the </a:t>
          </a:r>
          <a:r>
            <a:rPr lang="en-GB" sz="1600" b="0" i="0" kern="1200">
              <a:hlinkClick xmlns:r="http://schemas.openxmlformats.org/officeDocument/2006/relationships" r:id="rId3"/>
            </a:rPr>
            <a:t>Institute for Apprenticeships </a:t>
          </a:r>
          <a:r>
            <a:rPr lang="en-GB" sz="1600" b="0" i="0" kern="1200"/>
            <a:t>where you can search using key words.  </a:t>
          </a:r>
          <a:endParaRPr lang="en-US" sz="1600" kern="1200"/>
        </a:p>
      </dsp:txBody>
      <dsp:txXfrm>
        <a:off x="1730984" y="640"/>
        <a:ext cx="4660290" cy="1498687"/>
      </dsp:txXfrm>
    </dsp:sp>
    <dsp:sp modelId="{8C157EB8-C3A1-426A-BAC0-8341F4EB7E29}">
      <dsp:nvSpPr>
        <dsp:cNvPr id="0" name=""/>
        <dsp:cNvSpPr/>
      </dsp:nvSpPr>
      <dsp:spPr>
        <a:xfrm>
          <a:off x="0" y="1873999"/>
          <a:ext cx="6391275" cy="149868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D16764-138E-402F-B3B8-7E6EB1C334B1}">
      <dsp:nvSpPr>
        <dsp:cNvPr id="0" name=""/>
        <dsp:cNvSpPr/>
      </dsp:nvSpPr>
      <dsp:spPr>
        <a:xfrm>
          <a:off x="453352" y="2211204"/>
          <a:ext cx="824278" cy="824278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99E8CE-25F5-43EE-8850-FC6F5A9F2CDF}">
      <dsp:nvSpPr>
        <dsp:cNvPr id="0" name=""/>
        <dsp:cNvSpPr/>
      </dsp:nvSpPr>
      <dsp:spPr>
        <a:xfrm>
          <a:off x="1730984" y="1873999"/>
          <a:ext cx="4660290" cy="1498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611" tIns="158611" rIns="158611" bIns="158611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i="0" kern="1200"/>
            <a:t>Also, the </a:t>
          </a:r>
          <a:r>
            <a:rPr lang="en-GB" sz="1600" b="0" i="0" kern="1200">
              <a:hlinkClick xmlns:r="http://schemas.openxmlformats.org/officeDocument/2006/relationships" r:id="rId6"/>
            </a:rPr>
            <a:t>LGA mapping tool </a:t>
          </a:r>
          <a:r>
            <a:rPr lang="en-GB" sz="1600" b="0" i="0" kern="1200"/>
            <a:t>has mapped apprenticeships to commonly found roles in schools.  </a:t>
          </a:r>
          <a:endParaRPr lang="en-US" sz="1600" kern="1200"/>
        </a:p>
      </dsp:txBody>
      <dsp:txXfrm>
        <a:off x="1730984" y="1873999"/>
        <a:ext cx="4660290" cy="1498687"/>
      </dsp:txXfrm>
    </dsp:sp>
    <dsp:sp modelId="{094B3A16-84AD-4E94-8D2D-134B5DFDE574}">
      <dsp:nvSpPr>
        <dsp:cNvPr id="0" name=""/>
        <dsp:cNvSpPr/>
      </dsp:nvSpPr>
      <dsp:spPr>
        <a:xfrm>
          <a:off x="0" y="3747359"/>
          <a:ext cx="6391275" cy="149868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7E6DCF-F724-45BF-9DF5-5927A1B53EA8}">
      <dsp:nvSpPr>
        <dsp:cNvPr id="0" name=""/>
        <dsp:cNvSpPr/>
      </dsp:nvSpPr>
      <dsp:spPr>
        <a:xfrm>
          <a:off x="453352" y="4084563"/>
          <a:ext cx="824278" cy="82427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E80F07-33CD-4704-B877-93C89BF2B0E9}">
      <dsp:nvSpPr>
        <dsp:cNvPr id="0" name=""/>
        <dsp:cNvSpPr/>
      </dsp:nvSpPr>
      <dsp:spPr>
        <a:xfrm>
          <a:off x="1730984" y="3747359"/>
          <a:ext cx="4660290" cy="1498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611" tIns="158611" rIns="158611" bIns="158611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i="0" kern="1200"/>
            <a:t>Gemma Lenton – Workforce Development Specialist – </a:t>
          </a:r>
          <a:r>
            <a:rPr lang="en-GB" sz="1600" b="0" i="0" kern="1200">
              <a:hlinkClick xmlns:r="http://schemas.openxmlformats.org/officeDocument/2006/relationships" r:id="rId9"/>
            </a:rPr>
            <a:t>gemma.lenton@wokingham.gov.uk</a:t>
          </a:r>
          <a:r>
            <a:rPr lang="en-GB" sz="1600" b="0" i="0" kern="1200"/>
            <a:t> </a:t>
          </a:r>
          <a:endParaRPr lang="en-US" sz="1600" kern="1200"/>
        </a:p>
      </dsp:txBody>
      <dsp:txXfrm>
        <a:off x="1730984" y="3747359"/>
        <a:ext cx="4660290" cy="14986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B131FF5-8C8C-48EA-B134-62AAE56CC8BF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4C5A491-F7A0-41DA-81DA-ED6FDA94B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493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1FF5-8C8C-48EA-B134-62AAE56CC8BF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A491-F7A0-41DA-81DA-ED6FDA94B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127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1FF5-8C8C-48EA-B134-62AAE56CC8BF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A491-F7A0-41DA-81DA-ED6FDA94B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436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1FF5-8C8C-48EA-B134-62AAE56CC8BF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A491-F7A0-41DA-81DA-ED6FDA94B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754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1FF5-8C8C-48EA-B134-62AAE56CC8BF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A491-F7A0-41DA-81DA-ED6FDA94B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466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1FF5-8C8C-48EA-B134-62AAE56CC8BF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A491-F7A0-41DA-81DA-ED6FDA94B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244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1FF5-8C8C-48EA-B134-62AAE56CC8BF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A491-F7A0-41DA-81DA-ED6FDA94B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390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B131FF5-8C8C-48EA-B134-62AAE56CC8BF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A491-F7A0-41DA-81DA-ED6FDA94B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6546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B131FF5-8C8C-48EA-B134-62AAE56CC8BF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A491-F7A0-41DA-81DA-ED6FDA94B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64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1FF5-8C8C-48EA-B134-62AAE56CC8BF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A491-F7A0-41DA-81DA-ED6FDA94B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79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1FF5-8C8C-48EA-B134-62AAE56CC8BF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A491-F7A0-41DA-81DA-ED6FDA94B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42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1FF5-8C8C-48EA-B134-62AAE56CC8BF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A491-F7A0-41DA-81DA-ED6FDA94B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276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1FF5-8C8C-48EA-B134-62AAE56CC8BF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A491-F7A0-41DA-81DA-ED6FDA94B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619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1FF5-8C8C-48EA-B134-62AAE56CC8BF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A491-F7A0-41DA-81DA-ED6FDA94B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432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1FF5-8C8C-48EA-B134-62AAE56CC8BF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A491-F7A0-41DA-81DA-ED6FDA94B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039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1FF5-8C8C-48EA-B134-62AAE56CC8BF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A491-F7A0-41DA-81DA-ED6FDA94B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530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1FF5-8C8C-48EA-B134-62AAE56CC8BF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A491-F7A0-41DA-81DA-ED6FDA94B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62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B131FF5-8C8C-48EA-B134-62AAE56CC8BF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4C5A491-F7A0-41DA-81DA-ED6FDA94BD39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82FAB6-5164-6850-6222-56BBB43DA0C8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88328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Private: Information that contains a small amount of sensitive data which is essential to communicate with an individual but doesn’t require to be sent via secure methods.</a:t>
            </a:r>
          </a:p>
        </p:txBody>
      </p:sp>
    </p:spTree>
    <p:extLst>
      <p:ext uri="{BB962C8B-B14F-4D97-AF65-F5344CB8AC3E}">
        <p14:creationId xmlns:p14="http://schemas.microsoft.com/office/powerpoint/2010/main" val="22087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nstituteforapprenticeships.org/apprenticeship-standards/business-administrator-v1-0" TargetMode="External"/><Relationship Id="rId3" Type="http://schemas.openxmlformats.org/officeDocument/2006/relationships/hyperlink" Target="https://www.instituteforapprenticeships.org/apprenticeship-standards/early-years-lead-practitioner-v1-0" TargetMode="External"/><Relationship Id="rId7" Type="http://schemas.openxmlformats.org/officeDocument/2006/relationships/hyperlink" Target="https://www.instituteforapprenticeships.org/apprenticeship-standards/teacher-v1-0" TargetMode="External"/><Relationship Id="rId2" Type="http://schemas.openxmlformats.org/officeDocument/2006/relationships/hyperlink" Target="https://www.instituteforapprenticeships.org/apprenticeship-standards/early-years-practitioner-v1-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stituteforapprenticeships.org/apprenticeship-standards/teaching-assistant-v1-1" TargetMode="External"/><Relationship Id="rId5" Type="http://schemas.openxmlformats.org/officeDocument/2006/relationships/hyperlink" Target="https://www.instituteforapprenticeships.org/apprenticeship-standards/school-business-professional-v1-0" TargetMode="External"/><Relationship Id="rId4" Type="http://schemas.openxmlformats.org/officeDocument/2006/relationships/hyperlink" Target="https://www.instituteforapprenticeships.org/apprenticeship-standards/early-years-educator-v1-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FAE24-D66E-BE84-9DCC-71DF3FD40C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School Apprenticeships	 Update </a:t>
            </a:r>
            <a:br>
              <a:rPr lang="en-GB" dirty="0"/>
            </a:br>
            <a:r>
              <a:rPr lang="en-GB" dirty="0"/>
              <a:t>September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1DE85C-468E-0B89-6C39-9C91C2E223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Gemma Lenton </a:t>
            </a:r>
            <a:br>
              <a:rPr lang="en-GB" dirty="0"/>
            </a:br>
            <a:r>
              <a:rPr lang="en-GB" dirty="0"/>
              <a:t>Workforce development specialist </a:t>
            </a:r>
          </a:p>
        </p:txBody>
      </p:sp>
    </p:spTree>
    <p:extLst>
      <p:ext uri="{BB962C8B-B14F-4D97-AF65-F5344CB8AC3E}">
        <p14:creationId xmlns:p14="http://schemas.microsoft.com/office/powerpoint/2010/main" val="397111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D175814-D609-2101-6E40-214E376F8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n-GB" sz="2800">
                <a:solidFill>
                  <a:srgbClr val="EBEBEB"/>
                </a:solidFill>
              </a:rPr>
              <a:t>Apprenticeship Update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810029A-D071-088D-C0BC-38F1F9AF3C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5538579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23336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FAE24-D66E-BE84-9DCC-71DF3FD40C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Just over £990,000.00 has been returned to government in unspent levy!! </a:t>
            </a:r>
          </a:p>
        </p:txBody>
      </p:sp>
    </p:spTree>
    <p:extLst>
      <p:ext uri="{BB962C8B-B14F-4D97-AF65-F5344CB8AC3E}">
        <p14:creationId xmlns:p14="http://schemas.microsoft.com/office/powerpoint/2010/main" val="2306988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3BC55-7986-FE16-7738-CE370F771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Apprenticeships First </a:t>
            </a:r>
            <a:endParaRPr lang="en-GB" dirty="0"/>
          </a:p>
        </p:txBody>
      </p:sp>
      <p:graphicFrame>
        <p:nvGraphicFramePr>
          <p:cNvPr id="26" name="Content Placeholder 2">
            <a:extLst>
              <a:ext uri="{FF2B5EF4-FFF2-40B4-BE49-F238E27FC236}">
                <a16:creationId xmlns:a16="http://schemas.microsoft.com/office/drawing/2014/main" id="{200C58C2-5C9D-91AF-67B0-2D69FC3A13D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54954" y="2603500"/>
          <a:ext cx="8825659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8574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37744-31FE-1A9C-8FE3-3E1D399BA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Apprenticeship programmes for schools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AECFA-C0E1-BB29-4BE9-E3AF511B1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hlinkClick r:id="rId2"/>
              </a:rPr>
              <a:t>Early Years Practitioner Level 2</a:t>
            </a:r>
            <a:endParaRPr lang="en-GB" dirty="0"/>
          </a:p>
          <a:p>
            <a:r>
              <a:rPr lang="en-GB" dirty="0">
                <a:hlinkClick r:id="rId3"/>
              </a:rPr>
              <a:t>Early Years Lead Practitioner Level 5 </a:t>
            </a:r>
            <a:endParaRPr lang="en-GB" dirty="0"/>
          </a:p>
          <a:p>
            <a:r>
              <a:rPr lang="en-GB" dirty="0">
                <a:hlinkClick r:id="rId4"/>
              </a:rPr>
              <a:t>Early Years Educator Level 3 </a:t>
            </a:r>
            <a:endParaRPr lang="en-GB" dirty="0"/>
          </a:p>
          <a:p>
            <a:r>
              <a:rPr lang="en-GB" dirty="0">
                <a:hlinkClick r:id="rId5"/>
              </a:rPr>
              <a:t>School Business Professional Level 4</a:t>
            </a:r>
            <a:endParaRPr lang="en-GB" dirty="0"/>
          </a:p>
          <a:p>
            <a:r>
              <a:rPr lang="en-GB" dirty="0">
                <a:hlinkClick r:id="rId6"/>
              </a:rPr>
              <a:t>Teaching Assistant Level 3 </a:t>
            </a:r>
            <a:r>
              <a:rPr lang="en-GB" dirty="0"/>
              <a:t>– there are now pathways with sport/SEND/HLTA </a:t>
            </a:r>
          </a:p>
          <a:p>
            <a:r>
              <a:rPr lang="en-GB" dirty="0">
                <a:hlinkClick r:id="rId7"/>
              </a:rPr>
              <a:t>Teacher Level 6</a:t>
            </a:r>
            <a:r>
              <a:rPr lang="en-GB" dirty="0"/>
              <a:t> – this is being revised – updated information on the next slide</a:t>
            </a:r>
          </a:p>
          <a:p>
            <a:r>
              <a:rPr lang="en-GB" dirty="0">
                <a:hlinkClick r:id="rId8"/>
              </a:rPr>
              <a:t>Business Administrator Level 3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455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0234F-4FC7-750D-8E14-65D24ED8B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Apprenticeships for Leadership 	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447DDE4-F16E-6A5E-C4C8-180F0E99838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54954" y="2603500"/>
          <a:ext cx="8825659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6007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3B726-01C4-DAA4-74AB-4F35749E0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EBEBEB"/>
                </a:solidFill>
              </a:rPr>
              <a:t>New Teacher Degree Apprenticeship 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8A3FE862-D658-AAC5-4E63-797161FF05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748537"/>
              </p:ext>
            </p:extLst>
          </p:nvPr>
        </p:nvGraphicFramePr>
        <p:xfrm>
          <a:off x="1286934" y="2925232"/>
          <a:ext cx="9625383" cy="3086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5672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588547-7BE0-A1FA-83F9-0F985D189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n-GB" sz="2500">
                <a:solidFill>
                  <a:srgbClr val="EBEBEB"/>
                </a:solidFill>
              </a:rPr>
              <a:t>Apprenticeships and Budget Planning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BA7B89A-F7B1-A0A1-077B-8242C29B78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0982365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1690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06EA1C8-B0D7-038F-8277-B072ADEB0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EBEBEB"/>
                </a:solidFill>
              </a:rPr>
              <a:t>Useful Information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9738909-6626-8F45-B9A6-91206387B2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9600796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91806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570</TotalTime>
  <Words>541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Ion Boardroom</vt:lpstr>
      <vt:lpstr>School Apprenticeships  Update  September 2024</vt:lpstr>
      <vt:lpstr>Apprenticeship Update </vt:lpstr>
      <vt:lpstr>Just over £990,000.00 has been returned to government in unspent levy!! </vt:lpstr>
      <vt:lpstr>Apprenticeships First </vt:lpstr>
      <vt:lpstr>Apprenticeship programmes for schools</vt:lpstr>
      <vt:lpstr>Apprenticeships for Leadership  </vt:lpstr>
      <vt:lpstr>New Teacher Degree Apprenticeship </vt:lpstr>
      <vt:lpstr>Apprenticeships and Budget Planning </vt:lpstr>
      <vt:lpstr>Useful Information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Apprenticeships</dc:title>
  <dc:creator>Gemma Lenton</dc:creator>
  <cp:lastModifiedBy>Sue Watson</cp:lastModifiedBy>
  <cp:revision>4</cp:revision>
  <dcterms:created xsi:type="dcterms:W3CDTF">2024-02-08T16:42:22Z</dcterms:created>
  <dcterms:modified xsi:type="dcterms:W3CDTF">2024-09-19T08:49:10Z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28a9a6-133a-4796-ad7d-6b90f7583680_Enabled">
    <vt:lpwstr>true</vt:lpwstr>
  </property>
  <property fmtid="{D5CDD505-2E9C-101B-9397-08002B2CF9AE}" pid="3" name="MSIP_Label_2b28a9a6-133a-4796-ad7d-6b90f7583680_SetDate">
    <vt:lpwstr>2024-02-08T17:50:40Z</vt:lpwstr>
  </property>
  <property fmtid="{D5CDD505-2E9C-101B-9397-08002B2CF9AE}" pid="4" name="MSIP_Label_2b28a9a6-133a-4796-ad7d-6b90f7583680_Method">
    <vt:lpwstr>Standard</vt:lpwstr>
  </property>
  <property fmtid="{D5CDD505-2E9C-101B-9397-08002B2CF9AE}" pid="5" name="MSIP_Label_2b28a9a6-133a-4796-ad7d-6b90f7583680_Name">
    <vt:lpwstr>Private</vt:lpwstr>
  </property>
  <property fmtid="{D5CDD505-2E9C-101B-9397-08002B2CF9AE}" pid="6" name="MSIP_Label_2b28a9a6-133a-4796-ad7d-6b90f7583680_SiteId">
    <vt:lpwstr>996ee15c-0b3e-4a6f-8e65-120a9a51821a</vt:lpwstr>
  </property>
  <property fmtid="{D5CDD505-2E9C-101B-9397-08002B2CF9AE}" pid="7" name="MSIP_Label_2b28a9a6-133a-4796-ad7d-6b90f7583680_ActionId">
    <vt:lpwstr>c3ad78e7-d3f1-44bd-a1b5-b8ee4dfede88</vt:lpwstr>
  </property>
  <property fmtid="{D5CDD505-2E9C-101B-9397-08002B2CF9AE}" pid="8" name="MSIP_Label_2b28a9a6-133a-4796-ad7d-6b90f7583680_ContentBits">
    <vt:lpwstr>2</vt:lpwstr>
  </property>
  <property fmtid="{D5CDD505-2E9C-101B-9397-08002B2CF9AE}" pid="9" name="ClassificationContentMarkingFooterLocations">
    <vt:lpwstr>Ion Boardroom:10</vt:lpwstr>
  </property>
  <property fmtid="{D5CDD505-2E9C-101B-9397-08002B2CF9AE}" pid="10" name="ClassificationContentMarkingFooterText">
    <vt:lpwstr>Private: Information that contains a small amount of sensitive data which is essential to communicate with an individual but doesn’t require to be sent via secure methods.</vt:lpwstr>
  </property>
</Properties>
</file>