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  <p:sldMasterId id="2147483672" r:id="rId5"/>
  </p:sldMasterIdLst>
  <p:notesMasterIdLst>
    <p:notesMasterId r:id="rId13"/>
  </p:notesMasterIdLst>
  <p:sldIdLst>
    <p:sldId id="258" r:id="rId6"/>
    <p:sldId id="12474" r:id="rId7"/>
    <p:sldId id="12480" r:id="rId8"/>
    <p:sldId id="12477" r:id="rId9"/>
    <p:sldId id="12478" r:id="rId10"/>
    <p:sldId id="12479" r:id="rId11"/>
    <p:sldId id="12475" r:id="rId12"/>
  </p:sldIdLst>
  <p:sldSz cx="18288000" cy="10287000"/>
  <p:notesSz cx="6797675" cy="9926638"/>
  <p:embeddedFontLst>
    <p:embeddedFont>
      <p:font typeface="Libre Franklin Black" pitchFamily="2" charset="0"/>
      <p:bold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E2E02E-A40E-4C4F-938E-64A8038C1C50}">
          <p14:sldIdLst>
            <p14:sldId id="258"/>
            <p14:sldId id="12474"/>
            <p14:sldId id="12480"/>
            <p14:sldId id="12477"/>
            <p14:sldId id="12478"/>
            <p14:sldId id="12479"/>
            <p14:sldId id="124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CE7F9A-1E3A-EA64-9CB5-E1E15D15AE4A}" name="Lynne Samuel" initials="LS" userId="S::lynne.samuel@wokingham.gov.uk::342ab379-d9fd-4220-b667-2f56f4a3791c" providerId="AD"/>
  <p188:author id="{22EC44A9-605C-5F7E-5EAF-E62752BEF671}" name="Adam Walker" initials="AW" userId="S::adam.walker@peopletoo.co.uk::fee1d7b6-9f1b-4e06-81b2-567fbf9834ab" providerId="AD"/>
  <p188:author id="{33A944AA-4529-301D-246A-19F1E24E360C}" name="Jonathan Wilding" initials="JW" userId="S::Jonathan.Wilding@wokingham.gov.uk::4dbd5297-1fc4-4f95-adc0-db07adeb3205" providerId="AD"/>
  <p188:author id="{F10C59E0-1290-EC63-FEF2-3FE5C26A1152}" name="Mark Jupp" initials="MJ" userId="S::mark.jupp@peopletoo.co.uk::b0a37574-7590-4ba0-b046-aa08de0591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CADDFF"/>
    <a:srgbClr val="13538A"/>
    <a:srgbClr val="4F81BD"/>
    <a:srgbClr val="5479F7"/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08" autoAdjust="0"/>
  </p:normalViewPr>
  <p:slideViewPr>
    <p:cSldViewPr snapToGrid="0">
      <p:cViewPr varScale="1">
        <p:scale>
          <a:sx n="38" d="100"/>
          <a:sy n="38" d="100"/>
        </p:scale>
        <p:origin x="10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font" Target="fonts/font2.fntdata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07E26-87EA-4BC5-9B8B-E0F941B5DBA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4FB5C-4AC0-495F-AB49-BC7FCD3AF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82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4FB5C-4AC0-495F-AB49-BC7FCD3AFE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943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4FB5C-4AC0-495F-AB49-BC7FCD3AFEA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74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4FB5C-4AC0-495F-AB49-BC7FCD3AFEA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67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2F9CC-E8CD-EC60-2FEA-BF51559D5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1D20AA-C95B-E39F-9858-846141F092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F286BF-5B1D-EC2D-8F2D-74A6A91875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12F0-ADC0-5EAF-77AD-0108A45132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4FB5C-4AC0-495F-AB49-BC7FCD3AFEA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792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3CFE5-C31B-3B2A-884D-D51BF045E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8B0ED1-13E5-61E8-C83B-56A190C737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D89F2A-2CB3-0D35-48E8-28870FA08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9882B-A855-029B-A6F1-203CB057C9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4FB5C-4AC0-495F-AB49-BC7FCD3AFEA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732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2F9CC-E8CD-EC60-2FEA-BF51559D5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1D20AA-C95B-E39F-9858-846141F092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F286BF-5B1D-EC2D-8F2D-74A6A91875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12F0-ADC0-5EAF-77AD-0108A45132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E4FB5C-4AC0-495F-AB49-BC7FCD3AFE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16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4FB5C-4AC0-495F-AB49-BC7FCD3AFEA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01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25289"/>
          </a:solidFill>
        </p:spPr>
        <p:txBody>
          <a:bodyPr wrap="square" lIns="0" tIns="0" rIns="0" bIns="0" rtlCol="0"/>
          <a:lstStyle/>
          <a:p>
            <a:endParaRPr sz="270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46682" y="2259635"/>
            <a:ext cx="1619463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46682" y="5257991"/>
            <a:ext cx="1619463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568"/>
              </a:lnSpc>
            </a:pPr>
            <a:r>
              <a:rPr lang="en-GB" spc="-8"/>
              <a:t>Private:</a:t>
            </a:r>
            <a:r>
              <a:rPr lang="en-GB"/>
              <a:t> </a:t>
            </a:r>
            <a:r>
              <a:rPr lang="en-GB" spc="-8"/>
              <a:t>Information</a:t>
            </a:r>
            <a:r>
              <a:rPr lang="en-GB" spc="8"/>
              <a:t> </a:t>
            </a:r>
            <a:r>
              <a:rPr lang="en-GB" spc="-8"/>
              <a:t>that</a:t>
            </a:r>
            <a:r>
              <a:rPr lang="en-GB"/>
              <a:t> </a:t>
            </a:r>
            <a:r>
              <a:rPr lang="en-GB" spc="-8"/>
              <a:t>contains a</a:t>
            </a:r>
            <a:r>
              <a:rPr lang="en-GB" spc="8"/>
              <a:t> </a:t>
            </a:r>
            <a:r>
              <a:rPr lang="en-GB" spc="-8"/>
              <a:t>small</a:t>
            </a:r>
            <a:r>
              <a:rPr lang="en-GB" spc="15"/>
              <a:t> </a:t>
            </a:r>
            <a:r>
              <a:rPr lang="en-GB" spc="-8"/>
              <a:t>amount</a:t>
            </a:r>
            <a:r>
              <a:rPr lang="en-GB"/>
              <a:t> </a:t>
            </a:r>
            <a:r>
              <a:rPr lang="en-GB" spc="-8"/>
              <a:t>of </a:t>
            </a:r>
            <a:r>
              <a:rPr lang="en-GB" spc="-15"/>
              <a:t>sensitive</a:t>
            </a:r>
            <a:r>
              <a:rPr lang="en-GB" spc="23"/>
              <a:t> </a:t>
            </a:r>
            <a:r>
              <a:rPr lang="en-GB" spc="-8"/>
              <a:t>data</a:t>
            </a:r>
            <a:r>
              <a:rPr lang="en-GB"/>
              <a:t> </a:t>
            </a:r>
            <a:r>
              <a:rPr lang="en-GB" spc="-8"/>
              <a:t>which</a:t>
            </a:r>
            <a:r>
              <a:rPr lang="en-GB" spc="23"/>
              <a:t> </a:t>
            </a:r>
            <a:r>
              <a:rPr lang="en-GB" spc="-8"/>
              <a:t>is</a:t>
            </a:r>
            <a:r>
              <a:rPr lang="en-GB" spc="-23"/>
              <a:t> </a:t>
            </a:r>
            <a:r>
              <a:rPr lang="en-GB" spc="-8"/>
              <a:t>essential</a:t>
            </a:r>
            <a:r>
              <a:rPr lang="en-GB" spc="30"/>
              <a:t> </a:t>
            </a:r>
            <a:r>
              <a:rPr lang="en-GB" spc="-8"/>
              <a:t>to</a:t>
            </a:r>
            <a:r>
              <a:rPr lang="en-GB" spc="15"/>
              <a:t> </a:t>
            </a:r>
            <a:r>
              <a:rPr lang="en-GB" spc="-8"/>
              <a:t>communicate</a:t>
            </a:r>
            <a:r>
              <a:rPr lang="en-GB" spc="30"/>
              <a:t> </a:t>
            </a:r>
            <a:r>
              <a:rPr lang="en-GB" spc="-8"/>
              <a:t>with</a:t>
            </a:r>
            <a:r>
              <a:rPr lang="en-GB" spc="8"/>
              <a:t> </a:t>
            </a:r>
            <a:r>
              <a:rPr lang="en-GB"/>
              <a:t>an </a:t>
            </a:r>
            <a:r>
              <a:rPr lang="en-GB" spc="-8"/>
              <a:t>individual</a:t>
            </a:r>
            <a:r>
              <a:rPr lang="en-GB" spc="-15"/>
              <a:t> </a:t>
            </a:r>
            <a:r>
              <a:rPr lang="en-GB" spc="-8"/>
              <a:t>but</a:t>
            </a:r>
            <a:r>
              <a:rPr lang="en-GB" spc="45"/>
              <a:t> </a:t>
            </a:r>
            <a:r>
              <a:rPr lang="en-GB" spc="-8"/>
              <a:t>doesn’t</a:t>
            </a:r>
            <a:r>
              <a:rPr lang="en-GB" spc="8"/>
              <a:t> </a:t>
            </a:r>
            <a:r>
              <a:rPr lang="en-GB" spc="-8"/>
              <a:t>require</a:t>
            </a:r>
            <a:r>
              <a:rPr lang="en-GB" spc="23"/>
              <a:t> </a:t>
            </a:r>
            <a:r>
              <a:rPr lang="en-GB" spc="-8"/>
              <a:t>to</a:t>
            </a:r>
            <a:r>
              <a:rPr lang="en-GB"/>
              <a:t> </a:t>
            </a:r>
            <a:r>
              <a:rPr lang="en-GB" spc="-8"/>
              <a:t>be</a:t>
            </a:r>
            <a:r>
              <a:rPr lang="en-GB" spc="8"/>
              <a:t> </a:t>
            </a:r>
            <a:r>
              <a:rPr lang="en-GB" spc="-15"/>
              <a:t>sent</a:t>
            </a:r>
            <a:r>
              <a:rPr lang="en-GB" spc="30"/>
              <a:t> </a:t>
            </a:r>
            <a:r>
              <a:rPr lang="en-GB" spc="-8"/>
              <a:t>via</a:t>
            </a:r>
            <a:r>
              <a:rPr lang="en-GB" spc="15"/>
              <a:t> </a:t>
            </a:r>
            <a:r>
              <a:rPr lang="en-GB" spc="-8"/>
              <a:t>secure</a:t>
            </a:r>
            <a:r>
              <a:rPr lang="en-GB" spc="23"/>
              <a:t> </a:t>
            </a:r>
            <a:r>
              <a:rPr lang="en-GB" spc="-8"/>
              <a:t>methods.</a:t>
            </a:r>
            <a:endParaRPr lang="en-GB" spc="-8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2183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2511" y="330326"/>
            <a:ext cx="16222979" cy="923330"/>
          </a:xfrm>
        </p:spPr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568"/>
              </a:lnSpc>
            </a:pPr>
            <a:r>
              <a:rPr lang="en-GB" spc="-8"/>
              <a:t>Private:</a:t>
            </a:r>
            <a:r>
              <a:rPr lang="en-GB"/>
              <a:t> </a:t>
            </a:r>
            <a:r>
              <a:rPr lang="en-GB" spc="-8"/>
              <a:t>Information</a:t>
            </a:r>
            <a:r>
              <a:rPr lang="en-GB" spc="8"/>
              <a:t> </a:t>
            </a:r>
            <a:r>
              <a:rPr lang="en-GB" spc="-8"/>
              <a:t>that</a:t>
            </a:r>
            <a:r>
              <a:rPr lang="en-GB"/>
              <a:t> </a:t>
            </a:r>
            <a:r>
              <a:rPr lang="en-GB" spc="-8"/>
              <a:t>contains a</a:t>
            </a:r>
            <a:r>
              <a:rPr lang="en-GB" spc="8"/>
              <a:t> </a:t>
            </a:r>
            <a:r>
              <a:rPr lang="en-GB" spc="-8"/>
              <a:t>small</a:t>
            </a:r>
            <a:r>
              <a:rPr lang="en-GB" spc="15"/>
              <a:t> </a:t>
            </a:r>
            <a:r>
              <a:rPr lang="en-GB" spc="-8"/>
              <a:t>amount</a:t>
            </a:r>
            <a:r>
              <a:rPr lang="en-GB"/>
              <a:t> </a:t>
            </a:r>
            <a:r>
              <a:rPr lang="en-GB" spc="-8"/>
              <a:t>of </a:t>
            </a:r>
            <a:r>
              <a:rPr lang="en-GB" spc="-15"/>
              <a:t>sensitive</a:t>
            </a:r>
            <a:r>
              <a:rPr lang="en-GB" spc="23"/>
              <a:t> </a:t>
            </a:r>
            <a:r>
              <a:rPr lang="en-GB" spc="-8"/>
              <a:t>data</a:t>
            </a:r>
            <a:r>
              <a:rPr lang="en-GB"/>
              <a:t> </a:t>
            </a:r>
            <a:r>
              <a:rPr lang="en-GB" spc="-8"/>
              <a:t>which</a:t>
            </a:r>
            <a:r>
              <a:rPr lang="en-GB" spc="23"/>
              <a:t> </a:t>
            </a:r>
            <a:r>
              <a:rPr lang="en-GB" spc="-8"/>
              <a:t>is</a:t>
            </a:r>
            <a:r>
              <a:rPr lang="en-GB" spc="-23"/>
              <a:t> </a:t>
            </a:r>
            <a:r>
              <a:rPr lang="en-GB" spc="-8"/>
              <a:t>essential</a:t>
            </a:r>
            <a:r>
              <a:rPr lang="en-GB" spc="30"/>
              <a:t> </a:t>
            </a:r>
            <a:r>
              <a:rPr lang="en-GB" spc="-8"/>
              <a:t>to</a:t>
            </a:r>
            <a:r>
              <a:rPr lang="en-GB" spc="15"/>
              <a:t> </a:t>
            </a:r>
            <a:r>
              <a:rPr lang="en-GB" spc="-8"/>
              <a:t>communicate</a:t>
            </a:r>
            <a:r>
              <a:rPr lang="en-GB" spc="30"/>
              <a:t> </a:t>
            </a:r>
            <a:r>
              <a:rPr lang="en-GB" spc="-8"/>
              <a:t>with</a:t>
            </a:r>
            <a:r>
              <a:rPr lang="en-GB" spc="8"/>
              <a:t> </a:t>
            </a:r>
            <a:r>
              <a:rPr lang="en-GB"/>
              <a:t>an </a:t>
            </a:r>
            <a:r>
              <a:rPr lang="en-GB" spc="-8"/>
              <a:t>individual</a:t>
            </a:r>
            <a:r>
              <a:rPr lang="en-GB" spc="-15"/>
              <a:t> </a:t>
            </a:r>
            <a:r>
              <a:rPr lang="en-GB" spc="-8"/>
              <a:t>but</a:t>
            </a:r>
            <a:r>
              <a:rPr lang="en-GB" spc="45"/>
              <a:t> </a:t>
            </a:r>
            <a:r>
              <a:rPr lang="en-GB" spc="-8"/>
              <a:t>doesn’t</a:t>
            </a:r>
            <a:r>
              <a:rPr lang="en-GB" spc="8"/>
              <a:t> </a:t>
            </a:r>
            <a:r>
              <a:rPr lang="en-GB" spc="-8"/>
              <a:t>require</a:t>
            </a:r>
            <a:r>
              <a:rPr lang="en-GB" spc="23"/>
              <a:t> </a:t>
            </a:r>
            <a:r>
              <a:rPr lang="en-GB" spc="-8"/>
              <a:t>to</a:t>
            </a:r>
            <a:r>
              <a:rPr lang="en-GB"/>
              <a:t> </a:t>
            </a:r>
            <a:r>
              <a:rPr lang="en-GB" spc="-8"/>
              <a:t>be</a:t>
            </a:r>
            <a:r>
              <a:rPr lang="en-GB" spc="8"/>
              <a:t> </a:t>
            </a:r>
            <a:r>
              <a:rPr lang="en-GB" spc="-15"/>
              <a:t>sent</a:t>
            </a:r>
            <a:r>
              <a:rPr lang="en-GB" spc="30"/>
              <a:t> </a:t>
            </a:r>
            <a:r>
              <a:rPr lang="en-GB" spc="-8"/>
              <a:t>via</a:t>
            </a:r>
            <a:r>
              <a:rPr lang="en-GB" spc="15"/>
              <a:t> </a:t>
            </a:r>
            <a:r>
              <a:rPr lang="en-GB" spc="-8"/>
              <a:t>secure</a:t>
            </a:r>
            <a:r>
              <a:rPr lang="en-GB" spc="23"/>
              <a:t> </a:t>
            </a:r>
            <a:r>
              <a:rPr lang="en-GB" spc="-8"/>
              <a:t>methods.</a:t>
            </a:r>
            <a:endParaRPr lang="en-GB" spc="-8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2074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2511" y="330326"/>
            <a:ext cx="16222979" cy="923330"/>
          </a:xfrm>
        </p:spPr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568"/>
              </a:lnSpc>
            </a:pPr>
            <a:r>
              <a:rPr lang="en-GB" spc="-8"/>
              <a:t>Private:</a:t>
            </a:r>
            <a:r>
              <a:rPr lang="en-GB"/>
              <a:t> </a:t>
            </a:r>
            <a:r>
              <a:rPr lang="en-GB" spc="-8"/>
              <a:t>Information</a:t>
            </a:r>
            <a:r>
              <a:rPr lang="en-GB" spc="8"/>
              <a:t> </a:t>
            </a:r>
            <a:r>
              <a:rPr lang="en-GB" spc="-8"/>
              <a:t>that</a:t>
            </a:r>
            <a:r>
              <a:rPr lang="en-GB"/>
              <a:t> </a:t>
            </a:r>
            <a:r>
              <a:rPr lang="en-GB" spc="-8"/>
              <a:t>contains a</a:t>
            </a:r>
            <a:r>
              <a:rPr lang="en-GB" spc="8"/>
              <a:t> </a:t>
            </a:r>
            <a:r>
              <a:rPr lang="en-GB" spc="-8"/>
              <a:t>small</a:t>
            </a:r>
            <a:r>
              <a:rPr lang="en-GB" spc="15"/>
              <a:t> </a:t>
            </a:r>
            <a:r>
              <a:rPr lang="en-GB" spc="-8"/>
              <a:t>amount</a:t>
            </a:r>
            <a:r>
              <a:rPr lang="en-GB"/>
              <a:t> </a:t>
            </a:r>
            <a:r>
              <a:rPr lang="en-GB" spc="-8"/>
              <a:t>of </a:t>
            </a:r>
            <a:r>
              <a:rPr lang="en-GB" spc="-15"/>
              <a:t>sensitive</a:t>
            </a:r>
            <a:r>
              <a:rPr lang="en-GB" spc="23"/>
              <a:t> </a:t>
            </a:r>
            <a:r>
              <a:rPr lang="en-GB" spc="-8"/>
              <a:t>data</a:t>
            </a:r>
            <a:r>
              <a:rPr lang="en-GB"/>
              <a:t> </a:t>
            </a:r>
            <a:r>
              <a:rPr lang="en-GB" spc="-8"/>
              <a:t>which</a:t>
            </a:r>
            <a:r>
              <a:rPr lang="en-GB" spc="23"/>
              <a:t> </a:t>
            </a:r>
            <a:r>
              <a:rPr lang="en-GB" spc="-8"/>
              <a:t>is</a:t>
            </a:r>
            <a:r>
              <a:rPr lang="en-GB" spc="-23"/>
              <a:t> </a:t>
            </a:r>
            <a:r>
              <a:rPr lang="en-GB" spc="-8"/>
              <a:t>essential</a:t>
            </a:r>
            <a:r>
              <a:rPr lang="en-GB" spc="30"/>
              <a:t> </a:t>
            </a:r>
            <a:r>
              <a:rPr lang="en-GB" spc="-8"/>
              <a:t>to</a:t>
            </a:r>
            <a:r>
              <a:rPr lang="en-GB" spc="15"/>
              <a:t> </a:t>
            </a:r>
            <a:r>
              <a:rPr lang="en-GB" spc="-8"/>
              <a:t>communicate</a:t>
            </a:r>
            <a:r>
              <a:rPr lang="en-GB" spc="30"/>
              <a:t> </a:t>
            </a:r>
            <a:r>
              <a:rPr lang="en-GB" spc="-8"/>
              <a:t>with</a:t>
            </a:r>
            <a:r>
              <a:rPr lang="en-GB" spc="8"/>
              <a:t> </a:t>
            </a:r>
            <a:r>
              <a:rPr lang="en-GB"/>
              <a:t>an </a:t>
            </a:r>
            <a:r>
              <a:rPr lang="en-GB" spc="-8"/>
              <a:t>individual</a:t>
            </a:r>
            <a:r>
              <a:rPr lang="en-GB" spc="-15"/>
              <a:t> </a:t>
            </a:r>
            <a:r>
              <a:rPr lang="en-GB" spc="-8"/>
              <a:t>but</a:t>
            </a:r>
            <a:r>
              <a:rPr lang="en-GB" spc="45"/>
              <a:t> </a:t>
            </a:r>
            <a:r>
              <a:rPr lang="en-GB" spc="-8"/>
              <a:t>doesn’t</a:t>
            </a:r>
            <a:r>
              <a:rPr lang="en-GB" spc="8"/>
              <a:t> </a:t>
            </a:r>
            <a:r>
              <a:rPr lang="en-GB" spc="-8"/>
              <a:t>require</a:t>
            </a:r>
            <a:r>
              <a:rPr lang="en-GB" spc="23"/>
              <a:t> </a:t>
            </a:r>
            <a:r>
              <a:rPr lang="en-GB" spc="-8"/>
              <a:t>to</a:t>
            </a:r>
            <a:r>
              <a:rPr lang="en-GB"/>
              <a:t> </a:t>
            </a:r>
            <a:r>
              <a:rPr lang="en-GB" spc="-8"/>
              <a:t>be</a:t>
            </a:r>
            <a:r>
              <a:rPr lang="en-GB" spc="8"/>
              <a:t> </a:t>
            </a:r>
            <a:r>
              <a:rPr lang="en-GB" spc="-15"/>
              <a:t>sent</a:t>
            </a:r>
            <a:r>
              <a:rPr lang="en-GB" spc="30"/>
              <a:t> </a:t>
            </a:r>
            <a:r>
              <a:rPr lang="en-GB" spc="-8"/>
              <a:t>via</a:t>
            </a:r>
            <a:r>
              <a:rPr lang="en-GB" spc="15"/>
              <a:t> </a:t>
            </a:r>
            <a:r>
              <a:rPr lang="en-GB" spc="-8"/>
              <a:t>secure</a:t>
            </a:r>
            <a:r>
              <a:rPr lang="en-GB" spc="23"/>
              <a:t> </a:t>
            </a:r>
            <a:r>
              <a:rPr lang="en-GB" spc="-8"/>
              <a:t>methods.</a:t>
            </a:r>
            <a:endParaRPr lang="en-GB" spc="-8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12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2511" y="330326"/>
            <a:ext cx="16222979" cy="923330"/>
          </a:xfrm>
        </p:spPr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568"/>
              </a:lnSpc>
            </a:pPr>
            <a:r>
              <a:rPr lang="en-GB" spc="-8"/>
              <a:t>Private:</a:t>
            </a:r>
            <a:r>
              <a:rPr lang="en-GB"/>
              <a:t> </a:t>
            </a:r>
            <a:r>
              <a:rPr lang="en-GB" spc="-8"/>
              <a:t>Information</a:t>
            </a:r>
            <a:r>
              <a:rPr lang="en-GB" spc="8"/>
              <a:t> </a:t>
            </a:r>
            <a:r>
              <a:rPr lang="en-GB" spc="-8"/>
              <a:t>that</a:t>
            </a:r>
            <a:r>
              <a:rPr lang="en-GB"/>
              <a:t> </a:t>
            </a:r>
            <a:r>
              <a:rPr lang="en-GB" spc="-8"/>
              <a:t>contains a</a:t>
            </a:r>
            <a:r>
              <a:rPr lang="en-GB" spc="8"/>
              <a:t> </a:t>
            </a:r>
            <a:r>
              <a:rPr lang="en-GB" spc="-8"/>
              <a:t>small</a:t>
            </a:r>
            <a:r>
              <a:rPr lang="en-GB" spc="15"/>
              <a:t> </a:t>
            </a:r>
            <a:r>
              <a:rPr lang="en-GB" spc="-8"/>
              <a:t>amount</a:t>
            </a:r>
            <a:r>
              <a:rPr lang="en-GB"/>
              <a:t> </a:t>
            </a:r>
            <a:r>
              <a:rPr lang="en-GB" spc="-8"/>
              <a:t>of </a:t>
            </a:r>
            <a:r>
              <a:rPr lang="en-GB" spc="-15"/>
              <a:t>sensitive</a:t>
            </a:r>
            <a:r>
              <a:rPr lang="en-GB" spc="23"/>
              <a:t> </a:t>
            </a:r>
            <a:r>
              <a:rPr lang="en-GB" spc="-8"/>
              <a:t>data</a:t>
            </a:r>
            <a:r>
              <a:rPr lang="en-GB"/>
              <a:t> </a:t>
            </a:r>
            <a:r>
              <a:rPr lang="en-GB" spc="-8"/>
              <a:t>which</a:t>
            </a:r>
            <a:r>
              <a:rPr lang="en-GB" spc="23"/>
              <a:t> </a:t>
            </a:r>
            <a:r>
              <a:rPr lang="en-GB" spc="-8"/>
              <a:t>is</a:t>
            </a:r>
            <a:r>
              <a:rPr lang="en-GB" spc="-23"/>
              <a:t> </a:t>
            </a:r>
            <a:r>
              <a:rPr lang="en-GB" spc="-8"/>
              <a:t>essential</a:t>
            </a:r>
            <a:r>
              <a:rPr lang="en-GB" spc="30"/>
              <a:t> </a:t>
            </a:r>
            <a:r>
              <a:rPr lang="en-GB" spc="-8"/>
              <a:t>to</a:t>
            </a:r>
            <a:r>
              <a:rPr lang="en-GB" spc="15"/>
              <a:t> </a:t>
            </a:r>
            <a:r>
              <a:rPr lang="en-GB" spc="-8"/>
              <a:t>communicate</a:t>
            </a:r>
            <a:r>
              <a:rPr lang="en-GB" spc="30"/>
              <a:t> </a:t>
            </a:r>
            <a:r>
              <a:rPr lang="en-GB" spc="-8"/>
              <a:t>with</a:t>
            </a:r>
            <a:r>
              <a:rPr lang="en-GB" spc="8"/>
              <a:t> </a:t>
            </a:r>
            <a:r>
              <a:rPr lang="en-GB"/>
              <a:t>an </a:t>
            </a:r>
            <a:r>
              <a:rPr lang="en-GB" spc="-8"/>
              <a:t>individual</a:t>
            </a:r>
            <a:r>
              <a:rPr lang="en-GB" spc="-15"/>
              <a:t> </a:t>
            </a:r>
            <a:r>
              <a:rPr lang="en-GB" spc="-8"/>
              <a:t>but</a:t>
            </a:r>
            <a:r>
              <a:rPr lang="en-GB" spc="45"/>
              <a:t> </a:t>
            </a:r>
            <a:r>
              <a:rPr lang="en-GB" spc="-8"/>
              <a:t>doesn’t</a:t>
            </a:r>
            <a:r>
              <a:rPr lang="en-GB" spc="8"/>
              <a:t> </a:t>
            </a:r>
            <a:r>
              <a:rPr lang="en-GB" spc="-8"/>
              <a:t>require</a:t>
            </a:r>
            <a:r>
              <a:rPr lang="en-GB" spc="23"/>
              <a:t> </a:t>
            </a:r>
            <a:r>
              <a:rPr lang="en-GB" spc="-8"/>
              <a:t>to</a:t>
            </a:r>
            <a:r>
              <a:rPr lang="en-GB"/>
              <a:t> </a:t>
            </a:r>
            <a:r>
              <a:rPr lang="en-GB" spc="-8"/>
              <a:t>be</a:t>
            </a:r>
            <a:r>
              <a:rPr lang="en-GB" spc="8"/>
              <a:t> </a:t>
            </a:r>
            <a:r>
              <a:rPr lang="en-GB" spc="-15"/>
              <a:t>sent</a:t>
            </a:r>
            <a:r>
              <a:rPr lang="en-GB" spc="30"/>
              <a:t> </a:t>
            </a:r>
            <a:r>
              <a:rPr lang="en-GB" spc="-8"/>
              <a:t>via</a:t>
            </a:r>
            <a:r>
              <a:rPr lang="en-GB" spc="15"/>
              <a:t> </a:t>
            </a:r>
            <a:r>
              <a:rPr lang="en-GB" spc="-8"/>
              <a:t>secure</a:t>
            </a:r>
            <a:r>
              <a:rPr lang="en-GB" spc="23"/>
              <a:t> </a:t>
            </a:r>
            <a:r>
              <a:rPr lang="en-GB" spc="-8"/>
              <a:t>methods.</a:t>
            </a:r>
            <a:endParaRPr lang="en-GB" spc="-8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3539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568"/>
              </a:lnSpc>
            </a:pPr>
            <a:r>
              <a:rPr lang="en-GB" spc="-8"/>
              <a:t>Private:</a:t>
            </a:r>
            <a:r>
              <a:rPr lang="en-GB"/>
              <a:t> </a:t>
            </a:r>
            <a:r>
              <a:rPr lang="en-GB" spc="-8"/>
              <a:t>Information</a:t>
            </a:r>
            <a:r>
              <a:rPr lang="en-GB" spc="8"/>
              <a:t> </a:t>
            </a:r>
            <a:r>
              <a:rPr lang="en-GB" spc="-8"/>
              <a:t>that</a:t>
            </a:r>
            <a:r>
              <a:rPr lang="en-GB"/>
              <a:t> </a:t>
            </a:r>
            <a:r>
              <a:rPr lang="en-GB" spc="-8"/>
              <a:t>contains a</a:t>
            </a:r>
            <a:r>
              <a:rPr lang="en-GB" spc="8"/>
              <a:t> </a:t>
            </a:r>
            <a:r>
              <a:rPr lang="en-GB" spc="-8"/>
              <a:t>small</a:t>
            </a:r>
            <a:r>
              <a:rPr lang="en-GB" spc="15"/>
              <a:t> </a:t>
            </a:r>
            <a:r>
              <a:rPr lang="en-GB" spc="-8"/>
              <a:t>amount</a:t>
            </a:r>
            <a:r>
              <a:rPr lang="en-GB"/>
              <a:t> </a:t>
            </a:r>
            <a:r>
              <a:rPr lang="en-GB" spc="-8"/>
              <a:t>of </a:t>
            </a:r>
            <a:r>
              <a:rPr lang="en-GB" spc="-15"/>
              <a:t>sensitive</a:t>
            </a:r>
            <a:r>
              <a:rPr lang="en-GB" spc="23"/>
              <a:t> </a:t>
            </a:r>
            <a:r>
              <a:rPr lang="en-GB" spc="-8"/>
              <a:t>data</a:t>
            </a:r>
            <a:r>
              <a:rPr lang="en-GB"/>
              <a:t> </a:t>
            </a:r>
            <a:r>
              <a:rPr lang="en-GB" spc="-8"/>
              <a:t>which</a:t>
            </a:r>
            <a:r>
              <a:rPr lang="en-GB" spc="23"/>
              <a:t> </a:t>
            </a:r>
            <a:r>
              <a:rPr lang="en-GB" spc="-8"/>
              <a:t>is</a:t>
            </a:r>
            <a:r>
              <a:rPr lang="en-GB" spc="-23"/>
              <a:t> </a:t>
            </a:r>
            <a:r>
              <a:rPr lang="en-GB" spc="-8"/>
              <a:t>essential</a:t>
            </a:r>
            <a:r>
              <a:rPr lang="en-GB" spc="30"/>
              <a:t> </a:t>
            </a:r>
            <a:r>
              <a:rPr lang="en-GB" spc="-8"/>
              <a:t>to</a:t>
            </a:r>
            <a:r>
              <a:rPr lang="en-GB" spc="15"/>
              <a:t> </a:t>
            </a:r>
            <a:r>
              <a:rPr lang="en-GB" spc="-8"/>
              <a:t>communicate</a:t>
            </a:r>
            <a:r>
              <a:rPr lang="en-GB" spc="30"/>
              <a:t> </a:t>
            </a:r>
            <a:r>
              <a:rPr lang="en-GB" spc="-8"/>
              <a:t>with</a:t>
            </a:r>
            <a:r>
              <a:rPr lang="en-GB" spc="8"/>
              <a:t> </a:t>
            </a:r>
            <a:r>
              <a:rPr lang="en-GB"/>
              <a:t>an </a:t>
            </a:r>
            <a:r>
              <a:rPr lang="en-GB" spc="-8"/>
              <a:t>individual</a:t>
            </a:r>
            <a:r>
              <a:rPr lang="en-GB" spc="-15"/>
              <a:t> </a:t>
            </a:r>
            <a:r>
              <a:rPr lang="en-GB" spc="-8"/>
              <a:t>but</a:t>
            </a:r>
            <a:r>
              <a:rPr lang="en-GB" spc="45"/>
              <a:t> </a:t>
            </a:r>
            <a:r>
              <a:rPr lang="en-GB" spc="-8"/>
              <a:t>doesn’t</a:t>
            </a:r>
            <a:r>
              <a:rPr lang="en-GB" spc="8"/>
              <a:t> </a:t>
            </a:r>
            <a:r>
              <a:rPr lang="en-GB" spc="-8"/>
              <a:t>require</a:t>
            </a:r>
            <a:r>
              <a:rPr lang="en-GB" spc="23"/>
              <a:t> </a:t>
            </a:r>
            <a:r>
              <a:rPr lang="en-GB" spc="-8"/>
              <a:t>to</a:t>
            </a:r>
            <a:r>
              <a:rPr lang="en-GB"/>
              <a:t> </a:t>
            </a:r>
            <a:r>
              <a:rPr lang="en-GB" spc="-8"/>
              <a:t>be</a:t>
            </a:r>
            <a:r>
              <a:rPr lang="en-GB" spc="8"/>
              <a:t> </a:t>
            </a:r>
            <a:r>
              <a:rPr lang="en-GB" spc="-15"/>
              <a:t>sent</a:t>
            </a:r>
            <a:r>
              <a:rPr lang="en-GB" spc="30"/>
              <a:t> </a:t>
            </a:r>
            <a:r>
              <a:rPr lang="en-GB" spc="-8"/>
              <a:t>via</a:t>
            </a:r>
            <a:r>
              <a:rPr lang="en-GB" spc="15"/>
              <a:t> </a:t>
            </a:r>
            <a:r>
              <a:rPr lang="en-GB" spc="-8"/>
              <a:t>secure</a:t>
            </a:r>
            <a:r>
              <a:rPr lang="en-GB" spc="23"/>
              <a:t> </a:t>
            </a:r>
            <a:r>
              <a:rPr lang="en-GB" spc="-8"/>
              <a:t>methods.</a:t>
            </a:r>
            <a:endParaRPr lang="en-GB" spc="-8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127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SIPCMContentMarking" descr="{&quot;HashCode&quot;:-1638424311,&quot;Placement&quot;:&quot;Footer&quot;,&quot;Top&quot;:789.343,&quot;Left&quot;:0.0,&quot;SlideWidth&quot;:1440,&quot;SlideHeight&quot;:810}">
            <a:extLst>
              <a:ext uri="{FF2B5EF4-FFF2-40B4-BE49-F238E27FC236}">
                <a16:creationId xmlns:a16="http://schemas.microsoft.com/office/drawing/2014/main" id="{86C762C4-4265-0D25-7BCD-6582B51E1993}"/>
              </a:ext>
            </a:extLst>
          </p:cNvPr>
          <p:cNvSpPr txBox="1"/>
          <p:nvPr userDrawn="1"/>
        </p:nvSpPr>
        <p:spPr>
          <a:xfrm>
            <a:off x="0" y="10024656"/>
            <a:ext cx="9352000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2511" y="330326"/>
            <a:ext cx="16222979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6078" y="2008250"/>
            <a:ext cx="170558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048" y="9982542"/>
            <a:ext cx="13240703" cy="205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9050">
              <a:lnSpc>
                <a:spcPts val="1568"/>
              </a:lnSpc>
            </a:pPr>
            <a:r>
              <a:rPr lang="en-GB" spc="-8"/>
              <a:t>Private:</a:t>
            </a:r>
            <a:r>
              <a:rPr lang="en-GB"/>
              <a:t> </a:t>
            </a:r>
            <a:r>
              <a:rPr lang="en-GB" spc="-8"/>
              <a:t>Information</a:t>
            </a:r>
            <a:r>
              <a:rPr lang="en-GB" spc="8"/>
              <a:t> </a:t>
            </a:r>
            <a:r>
              <a:rPr lang="en-GB" spc="-8"/>
              <a:t>that</a:t>
            </a:r>
            <a:r>
              <a:rPr lang="en-GB"/>
              <a:t> </a:t>
            </a:r>
            <a:r>
              <a:rPr lang="en-GB" spc="-8"/>
              <a:t>contains a</a:t>
            </a:r>
            <a:r>
              <a:rPr lang="en-GB" spc="8"/>
              <a:t> </a:t>
            </a:r>
            <a:r>
              <a:rPr lang="en-GB" spc="-8"/>
              <a:t>small</a:t>
            </a:r>
            <a:r>
              <a:rPr lang="en-GB" spc="15"/>
              <a:t> </a:t>
            </a:r>
            <a:r>
              <a:rPr lang="en-GB" spc="-8"/>
              <a:t>amount</a:t>
            </a:r>
            <a:r>
              <a:rPr lang="en-GB"/>
              <a:t> </a:t>
            </a:r>
            <a:r>
              <a:rPr lang="en-GB" spc="-8"/>
              <a:t>of </a:t>
            </a:r>
            <a:r>
              <a:rPr lang="en-GB" spc="-15"/>
              <a:t>sensitive</a:t>
            </a:r>
            <a:r>
              <a:rPr lang="en-GB" spc="23"/>
              <a:t> </a:t>
            </a:r>
            <a:r>
              <a:rPr lang="en-GB" spc="-8"/>
              <a:t>data</a:t>
            </a:r>
            <a:r>
              <a:rPr lang="en-GB"/>
              <a:t> </a:t>
            </a:r>
            <a:r>
              <a:rPr lang="en-GB" spc="-8"/>
              <a:t>which</a:t>
            </a:r>
            <a:r>
              <a:rPr lang="en-GB" spc="23"/>
              <a:t> </a:t>
            </a:r>
            <a:r>
              <a:rPr lang="en-GB" spc="-8"/>
              <a:t>is</a:t>
            </a:r>
            <a:r>
              <a:rPr lang="en-GB" spc="-23"/>
              <a:t> </a:t>
            </a:r>
            <a:r>
              <a:rPr lang="en-GB" spc="-8"/>
              <a:t>essential</a:t>
            </a:r>
            <a:r>
              <a:rPr lang="en-GB" spc="30"/>
              <a:t> </a:t>
            </a:r>
            <a:r>
              <a:rPr lang="en-GB" spc="-8"/>
              <a:t>to</a:t>
            </a:r>
            <a:r>
              <a:rPr lang="en-GB" spc="15"/>
              <a:t> </a:t>
            </a:r>
            <a:r>
              <a:rPr lang="en-GB" spc="-8"/>
              <a:t>communicate</a:t>
            </a:r>
            <a:r>
              <a:rPr lang="en-GB" spc="30"/>
              <a:t> </a:t>
            </a:r>
            <a:r>
              <a:rPr lang="en-GB" spc="-8"/>
              <a:t>with</a:t>
            </a:r>
            <a:r>
              <a:rPr lang="en-GB" spc="8"/>
              <a:t> </a:t>
            </a:r>
            <a:r>
              <a:rPr lang="en-GB"/>
              <a:t>an </a:t>
            </a:r>
            <a:r>
              <a:rPr lang="en-GB" spc="-8"/>
              <a:t>individual</a:t>
            </a:r>
            <a:r>
              <a:rPr lang="en-GB" spc="-15"/>
              <a:t> </a:t>
            </a:r>
            <a:r>
              <a:rPr lang="en-GB" spc="-8"/>
              <a:t>but</a:t>
            </a:r>
            <a:r>
              <a:rPr lang="en-GB" spc="45"/>
              <a:t> </a:t>
            </a:r>
            <a:r>
              <a:rPr lang="en-GB" spc="-8"/>
              <a:t>doesn’t</a:t>
            </a:r>
            <a:r>
              <a:rPr lang="en-GB" spc="8"/>
              <a:t> </a:t>
            </a:r>
            <a:r>
              <a:rPr lang="en-GB" spc="-8"/>
              <a:t>require</a:t>
            </a:r>
            <a:r>
              <a:rPr lang="en-GB" spc="23"/>
              <a:t> </a:t>
            </a:r>
            <a:r>
              <a:rPr lang="en-GB" spc="-8"/>
              <a:t>to</a:t>
            </a:r>
            <a:r>
              <a:rPr lang="en-GB"/>
              <a:t> </a:t>
            </a:r>
            <a:r>
              <a:rPr lang="en-GB" spc="-8"/>
              <a:t>be</a:t>
            </a:r>
            <a:r>
              <a:rPr lang="en-GB" spc="8"/>
              <a:t> </a:t>
            </a:r>
            <a:r>
              <a:rPr lang="en-GB" spc="-15"/>
              <a:t>sent</a:t>
            </a:r>
            <a:r>
              <a:rPr lang="en-GB" spc="30"/>
              <a:t> </a:t>
            </a:r>
            <a:r>
              <a:rPr lang="en-GB" spc="-8"/>
              <a:t>via</a:t>
            </a:r>
            <a:r>
              <a:rPr lang="en-GB" spc="15"/>
              <a:t> </a:t>
            </a:r>
            <a:r>
              <a:rPr lang="en-GB" spc="-8"/>
              <a:t>secure</a:t>
            </a:r>
            <a:r>
              <a:rPr lang="en-GB" spc="23"/>
              <a:t> </a:t>
            </a:r>
            <a:r>
              <a:rPr lang="en-GB" spc="-8"/>
              <a:t>methods.</a:t>
            </a:r>
            <a:endParaRPr lang="en-GB" spc="-8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0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338345-68D6-0FBA-762C-1755572D3E8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95250" y="9963151"/>
            <a:ext cx="13249275" cy="230832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5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119657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85800">
        <a:defRPr>
          <a:latin typeface="+mn-lt"/>
          <a:ea typeface="+mn-ea"/>
          <a:cs typeface="+mn-cs"/>
        </a:defRPr>
      </a:lvl2pPr>
      <a:lvl3pPr marL="1371600">
        <a:defRPr>
          <a:latin typeface="+mn-lt"/>
          <a:ea typeface="+mn-ea"/>
          <a:cs typeface="+mn-cs"/>
        </a:defRPr>
      </a:lvl3pPr>
      <a:lvl4pPr marL="2057400">
        <a:defRPr>
          <a:latin typeface="+mn-lt"/>
          <a:ea typeface="+mn-ea"/>
          <a:cs typeface="+mn-cs"/>
        </a:defRPr>
      </a:lvl4pPr>
      <a:lvl5pPr marL="2743200">
        <a:defRPr>
          <a:latin typeface="+mn-lt"/>
          <a:ea typeface="+mn-ea"/>
          <a:cs typeface="+mn-cs"/>
        </a:defRPr>
      </a:lvl5pPr>
      <a:lvl6pPr marL="3429000">
        <a:defRPr>
          <a:latin typeface="+mn-lt"/>
          <a:ea typeface="+mn-ea"/>
          <a:cs typeface="+mn-cs"/>
        </a:defRPr>
      </a:lvl6pPr>
      <a:lvl7pPr marL="4114800">
        <a:defRPr>
          <a:latin typeface="+mn-lt"/>
          <a:ea typeface="+mn-ea"/>
          <a:cs typeface="+mn-cs"/>
        </a:defRPr>
      </a:lvl7pPr>
      <a:lvl8pPr marL="4800600">
        <a:defRPr>
          <a:latin typeface="+mn-lt"/>
          <a:ea typeface="+mn-ea"/>
          <a:cs typeface="+mn-cs"/>
        </a:defRPr>
      </a:lvl8pPr>
      <a:lvl9pPr marL="54864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85800">
        <a:defRPr>
          <a:latin typeface="+mn-lt"/>
          <a:ea typeface="+mn-ea"/>
          <a:cs typeface="+mn-cs"/>
        </a:defRPr>
      </a:lvl2pPr>
      <a:lvl3pPr marL="1371600">
        <a:defRPr>
          <a:latin typeface="+mn-lt"/>
          <a:ea typeface="+mn-ea"/>
          <a:cs typeface="+mn-cs"/>
        </a:defRPr>
      </a:lvl3pPr>
      <a:lvl4pPr marL="2057400">
        <a:defRPr>
          <a:latin typeface="+mn-lt"/>
          <a:ea typeface="+mn-ea"/>
          <a:cs typeface="+mn-cs"/>
        </a:defRPr>
      </a:lvl4pPr>
      <a:lvl5pPr marL="2743200">
        <a:defRPr>
          <a:latin typeface="+mn-lt"/>
          <a:ea typeface="+mn-ea"/>
          <a:cs typeface="+mn-cs"/>
        </a:defRPr>
      </a:lvl5pPr>
      <a:lvl6pPr marL="3429000">
        <a:defRPr>
          <a:latin typeface="+mn-lt"/>
          <a:ea typeface="+mn-ea"/>
          <a:cs typeface="+mn-cs"/>
        </a:defRPr>
      </a:lvl6pPr>
      <a:lvl7pPr marL="4114800">
        <a:defRPr>
          <a:latin typeface="+mn-lt"/>
          <a:ea typeface="+mn-ea"/>
          <a:cs typeface="+mn-cs"/>
        </a:defRPr>
      </a:lvl7pPr>
      <a:lvl8pPr marL="4800600">
        <a:defRPr>
          <a:latin typeface="+mn-lt"/>
          <a:ea typeface="+mn-ea"/>
          <a:cs typeface="+mn-cs"/>
        </a:defRPr>
      </a:lvl8pPr>
      <a:lvl9pPr marL="54864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53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4404191" y="7940842"/>
            <a:ext cx="3117362" cy="1605441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1908210" y="3578239"/>
            <a:ext cx="14471579" cy="51113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17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>
                <a:solidFill>
                  <a:srgbClr val="FFFFFF"/>
                </a:solidFill>
                <a:latin typeface="Libre Franklin Black"/>
              </a:rPr>
              <a:t>Wokingham School Places Planning</a:t>
            </a:r>
          </a:p>
          <a:p>
            <a:pPr marL="0" marR="0" lvl="0" indent="0" algn="l" defTabSz="914400" rtl="0" eaLnBrk="1" fontAlgn="auto" latinLnBrk="0" hangingPunct="1">
              <a:lnSpc>
                <a:spcPts val="1017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6600" dirty="0">
              <a:solidFill>
                <a:srgbClr val="FFFFFF"/>
              </a:solidFill>
              <a:latin typeface="Libre Franklin Black"/>
            </a:endParaRPr>
          </a:p>
          <a:p>
            <a:pPr marL="0" marR="0" lvl="0" indent="0" algn="l" defTabSz="914400" rtl="0" eaLnBrk="1" fontAlgn="auto" latinLnBrk="0" hangingPunct="1">
              <a:lnSpc>
                <a:spcPts val="1017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>
                <a:solidFill>
                  <a:srgbClr val="FFFFFF"/>
                </a:solidFill>
                <a:latin typeface="Libre Franklin Black"/>
              </a:rPr>
              <a:t>18 September </a:t>
            </a:r>
            <a:r>
              <a:rPr lang="en-US" sz="6600" dirty="0">
                <a:solidFill>
                  <a:srgbClr val="FFFFFF"/>
                </a:solidFill>
                <a:latin typeface="Libre Franklin Black"/>
              </a:rPr>
              <a:t>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098" y="10001592"/>
            <a:ext cx="13202603" cy="18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1371600">
              <a:lnSpc>
                <a:spcPts val="1416"/>
              </a:lnSpc>
            </a:pP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Private: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Information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that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contains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small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amount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sensitive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data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which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is</a:t>
            </a:r>
            <a:r>
              <a:rPr sz="1500" spc="-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essential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communicate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with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an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individual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but</a:t>
            </a:r>
            <a:r>
              <a:rPr sz="1500" spc="4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doesn’t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require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be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sent</a:t>
            </a:r>
            <a:r>
              <a:rPr sz="1500" spc="3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via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secure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methods.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288000" cy="1085850"/>
          </a:xfrm>
          <a:custGeom>
            <a:avLst/>
            <a:gdLst/>
            <a:ahLst/>
            <a:cxnLst/>
            <a:rect l="l" t="t" r="r" b="b"/>
            <a:pathLst>
              <a:path w="12192000" h="723900">
                <a:moveTo>
                  <a:pt x="12192000" y="0"/>
                </a:moveTo>
                <a:lnTo>
                  <a:pt x="0" y="0"/>
                </a:lnTo>
                <a:lnTo>
                  <a:pt x="0" y="723900"/>
                </a:lnTo>
                <a:lnTo>
                  <a:pt x="12192000" y="723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25289"/>
          </a:solidFill>
        </p:spPr>
        <p:txBody>
          <a:bodyPr wrap="square" lIns="0" tIns="0" rIns="0" bIns="0" rtlCol="0"/>
          <a:lstStyle/>
          <a:p>
            <a:pPr defTabSz="1371600"/>
            <a:endParaRPr sz="27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9258300"/>
            <a:ext cx="18288000" cy="1028700"/>
            <a:chOff x="0" y="6035040"/>
            <a:chExt cx="12192000" cy="822960"/>
          </a:xfrm>
        </p:grpSpPr>
        <p:sp>
          <p:nvSpPr>
            <p:cNvPr id="5" name="object 5"/>
            <p:cNvSpPr/>
            <p:nvPr/>
          </p:nvSpPr>
          <p:spPr>
            <a:xfrm>
              <a:off x="0" y="6035040"/>
              <a:ext cx="12192000" cy="822960"/>
            </a:xfrm>
            <a:custGeom>
              <a:avLst/>
              <a:gdLst/>
              <a:ahLst/>
              <a:cxnLst/>
              <a:rect l="l" t="t" r="r" b="b"/>
              <a:pathLst>
                <a:path w="12192000" h="822959">
                  <a:moveTo>
                    <a:pt x="12192000" y="0"/>
                  </a:moveTo>
                  <a:lnTo>
                    <a:pt x="0" y="0"/>
                  </a:lnTo>
                  <a:lnTo>
                    <a:pt x="0" y="822958"/>
                  </a:lnTo>
                  <a:lnTo>
                    <a:pt x="12192000" y="82295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25289"/>
            </a:solidFill>
          </p:spPr>
          <p:txBody>
            <a:bodyPr wrap="square" lIns="0" tIns="0" rIns="0" bIns="0" rtlCol="0"/>
            <a:lstStyle/>
            <a:p>
              <a:pPr defTabSz="1371600"/>
              <a:endParaRPr sz="270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6183" y="6152386"/>
              <a:ext cx="1220724" cy="62941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20192" y="147371"/>
            <a:ext cx="17510609" cy="633826"/>
          </a:xfrm>
          <a:prstGeom prst="rect">
            <a:avLst/>
          </a:prstGeom>
        </p:spPr>
        <p:txBody>
          <a:bodyPr vert="horz" wrap="square" lIns="0" tIns="21906" rIns="0" bIns="0" rtlCol="0">
            <a:spAutoFit/>
          </a:bodyPr>
          <a:lstStyle/>
          <a:p>
            <a:pPr marL="19050">
              <a:spcBef>
                <a:spcPts val="171"/>
              </a:spcBef>
            </a:pPr>
            <a:r>
              <a:rPr lang="en-US" sz="3975" spc="8" dirty="0">
                <a:latin typeface="Calibri"/>
                <a:cs typeface="Calibri"/>
              </a:rPr>
              <a:t>Primary Strategy</a:t>
            </a:r>
            <a:endParaRPr sz="3975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B0C78F-5225-BD66-3954-E844BD1DA619}"/>
              </a:ext>
            </a:extLst>
          </p:cNvPr>
          <p:cNvSpPr txBox="1"/>
          <p:nvPr/>
        </p:nvSpPr>
        <p:spPr>
          <a:xfrm>
            <a:off x="457196" y="1300678"/>
            <a:ext cx="4916909" cy="804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50" b="1" dirty="0"/>
              <a:t>Key Strategy 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50" dirty="0"/>
              <a:t>Overall figures mask variance within the Borough’s 7 planning areas.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b="1" dirty="0"/>
              <a:t>Type I – Surplus at KS1 and  deficit at KS2 </a:t>
            </a:r>
            <a:r>
              <a:rPr lang="en-GB" sz="2350" dirty="0"/>
              <a:t>– Earley; Wokingham Town East; and Woodley.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b="1" dirty="0"/>
              <a:t>Type II – Small surplus at KS1 and KS2 </a:t>
            </a:r>
            <a:r>
              <a:rPr lang="en-GB" sz="2350" dirty="0"/>
              <a:t>– North; South East; and Town West.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b="1" dirty="0"/>
              <a:t>Type III – Deficit across KS1 and KS2 </a:t>
            </a:r>
            <a:r>
              <a:rPr lang="en-GB" sz="2350" dirty="0"/>
              <a:t>– South West.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50" dirty="0"/>
              <a:t>Options: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b="1" dirty="0"/>
              <a:t>Type I </a:t>
            </a:r>
            <a:r>
              <a:rPr lang="en-GB" sz="2350" dirty="0"/>
              <a:t>– potential for opening a Year 6 class at St. Cecilia’s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b="1" dirty="0"/>
              <a:t>Type II </a:t>
            </a:r>
            <a:r>
              <a:rPr lang="en-GB" sz="2350" dirty="0"/>
              <a:t>– proposed PAN reduction at 11x schools (1,533 places) from September 2026. Still 7FE to lose to get us to </a:t>
            </a:r>
            <a:r>
              <a:rPr lang="en-GB" sz="2350"/>
              <a:t>sustainable position.</a:t>
            </a:r>
            <a:endParaRPr lang="en-GB" sz="235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b="1" dirty="0"/>
              <a:t>Type III </a:t>
            </a:r>
            <a:r>
              <a:rPr lang="en-GB" sz="2350" dirty="0"/>
              <a:t>– expansion of </a:t>
            </a:r>
            <a:r>
              <a:rPr lang="en-GB" sz="2350" dirty="0" err="1"/>
              <a:t>Shinfield</a:t>
            </a:r>
            <a:r>
              <a:rPr lang="en-GB" sz="2350" dirty="0"/>
              <a:t> primary school.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C3E6D60C-B762-5EFD-7613-64C9D4C7B8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620801"/>
              </p:ext>
            </p:extLst>
          </p:nvPr>
        </p:nvGraphicFramePr>
        <p:xfrm>
          <a:off x="5808133" y="1413736"/>
          <a:ext cx="11947230" cy="7212020"/>
        </p:xfrm>
        <a:graphic>
          <a:graphicData uri="http://schemas.openxmlformats.org/drawingml/2006/table">
            <a:tbl>
              <a:tblPr firstRow="1" bandRow="1"/>
              <a:tblGrid>
                <a:gridCol w="2389446">
                  <a:extLst>
                    <a:ext uri="{9D8B030D-6E8A-4147-A177-3AD203B41FA5}">
                      <a16:colId xmlns:a16="http://schemas.microsoft.com/office/drawing/2014/main" val="3798548102"/>
                    </a:ext>
                  </a:extLst>
                </a:gridCol>
                <a:gridCol w="2389446">
                  <a:extLst>
                    <a:ext uri="{9D8B030D-6E8A-4147-A177-3AD203B41FA5}">
                      <a16:colId xmlns:a16="http://schemas.microsoft.com/office/drawing/2014/main" val="2368757213"/>
                    </a:ext>
                  </a:extLst>
                </a:gridCol>
                <a:gridCol w="2389446">
                  <a:extLst>
                    <a:ext uri="{9D8B030D-6E8A-4147-A177-3AD203B41FA5}">
                      <a16:colId xmlns:a16="http://schemas.microsoft.com/office/drawing/2014/main" val="642640166"/>
                    </a:ext>
                  </a:extLst>
                </a:gridCol>
                <a:gridCol w="2389446">
                  <a:extLst>
                    <a:ext uri="{9D8B030D-6E8A-4147-A177-3AD203B41FA5}">
                      <a16:colId xmlns:a16="http://schemas.microsoft.com/office/drawing/2014/main" val="2964978082"/>
                    </a:ext>
                  </a:extLst>
                </a:gridCol>
                <a:gridCol w="2389446">
                  <a:extLst>
                    <a:ext uri="{9D8B030D-6E8A-4147-A177-3AD203B41FA5}">
                      <a16:colId xmlns:a16="http://schemas.microsoft.com/office/drawing/2014/main" val="308314170"/>
                    </a:ext>
                  </a:extLst>
                </a:gridCol>
              </a:tblGrid>
              <a:tr h="802557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Year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YR PAN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 err="1"/>
                        <a:t>NoR</a:t>
                      </a:r>
                      <a:r>
                        <a:rPr lang="en-GB" sz="2800" dirty="0"/>
                        <a:t> / Forecast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Surplus (No.)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Surplus (%)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143664"/>
                  </a:ext>
                </a:extLst>
              </a:tr>
              <a:tr h="8025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2023/24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2,355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2,014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341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14.5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119661"/>
                  </a:ext>
                </a:extLst>
              </a:tr>
              <a:tr h="8025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2024/25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2,346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1,953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393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16.8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678675"/>
                  </a:ext>
                </a:extLst>
              </a:tr>
              <a:tr h="8025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2025/26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2,346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1,955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391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16.7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046899"/>
                  </a:ext>
                </a:extLst>
              </a:tr>
              <a:tr h="8025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b="1" dirty="0"/>
                        <a:t>2026/27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b="1" dirty="0"/>
                        <a:t>2,202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b="1" dirty="0"/>
                        <a:t>1,937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b="1" dirty="0"/>
                        <a:t>265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b="1" dirty="0"/>
                        <a:t>12.0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174484"/>
                  </a:ext>
                </a:extLst>
              </a:tr>
              <a:tr h="8025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2027/28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2,202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1,797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405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18.4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531918"/>
                  </a:ext>
                </a:extLst>
              </a:tr>
              <a:tr h="8025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2028/29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2,202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1,790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412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18.7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223042"/>
                  </a:ext>
                </a:extLst>
              </a:tr>
              <a:tr h="79156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2029/30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2,202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1,799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403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18.3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004179"/>
                  </a:ext>
                </a:extLst>
              </a:tr>
              <a:tr h="8025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2030/31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2,202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1,814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388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17.6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35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93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098" y="10001592"/>
            <a:ext cx="13202603" cy="18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1371600">
              <a:lnSpc>
                <a:spcPts val="1416"/>
              </a:lnSpc>
            </a:pP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Private: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Information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that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contains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small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amount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sensitive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data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which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is</a:t>
            </a:r>
            <a:r>
              <a:rPr sz="1500" spc="-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essential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communicate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with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an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individual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but</a:t>
            </a:r>
            <a:r>
              <a:rPr sz="1500" spc="4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doesn’t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require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be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sent</a:t>
            </a:r>
            <a:r>
              <a:rPr sz="1500" spc="3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via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secure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methods.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288000" cy="1085850"/>
          </a:xfrm>
          <a:custGeom>
            <a:avLst/>
            <a:gdLst/>
            <a:ahLst/>
            <a:cxnLst/>
            <a:rect l="l" t="t" r="r" b="b"/>
            <a:pathLst>
              <a:path w="12192000" h="723900">
                <a:moveTo>
                  <a:pt x="12192000" y="0"/>
                </a:moveTo>
                <a:lnTo>
                  <a:pt x="0" y="0"/>
                </a:lnTo>
                <a:lnTo>
                  <a:pt x="0" y="723900"/>
                </a:lnTo>
                <a:lnTo>
                  <a:pt x="12192000" y="723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25289"/>
          </a:solidFill>
        </p:spPr>
        <p:txBody>
          <a:bodyPr wrap="square" lIns="0" tIns="0" rIns="0" bIns="0" rtlCol="0"/>
          <a:lstStyle/>
          <a:p>
            <a:pPr defTabSz="1371600"/>
            <a:endParaRPr sz="27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9258300"/>
            <a:ext cx="18288000" cy="1028700"/>
            <a:chOff x="0" y="6035040"/>
            <a:chExt cx="12192000" cy="822960"/>
          </a:xfrm>
        </p:grpSpPr>
        <p:sp>
          <p:nvSpPr>
            <p:cNvPr id="5" name="object 5"/>
            <p:cNvSpPr/>
            <p:nvPr/>
          </p:nvSpPr>
          <p:spPr>
            <a:xfrm>
              <a:off x="0" y="6035040"/>
              <a:ext cx="12192000" cy="822960"/>
            </a:xfrm>
            <a:custGeom>
              <a:avLst/>
              <a:gdLst/>
              <a:ahLst/>
              <a:cxnLst/>
              <a:rect l="l" t="t" r="r" b="b"/>
              <a:pathLst>
                <a:path w="12192000" h="822959">
                  <a:moveTo>
                    <a:pt x="12192000" y="0"/>
                  </a:moveTo>
                  <a:lnTo>
                    <a:pt x="0" y="0"/>
                  </a:lnTo>
                  <a:lnTo>
                    <a:pt x="0" y="822958"/>
                  </a:lnTo>
                  <a:lnTo>
                    <a:pt x="12192000" y="82295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25289"/>
            </a:solidFill>
          </p:spPr>
          <p:txBody>
            <a:bodyPr wrap="square" lIns="0" tIns="0" rIns="0" bIns="0" rtlCol="0"/>
            <a:lstStyle/>
            <a:p>
              <a:pPr defTabSz="1371600"/>
              <a:endParaRPr sz="270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6183" y="6152386"/>
              <a:ext cx="1220724" cy="62941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20192" y="147371"/>
            <a:ext cx="17510609" cy="633826"/>
          </a:xfrm>
          <a:prstGeom prst="rect">
            <a:avLst/>
          </a:prstGeom>
        </p:spPr>
        <p:txBody>
          <a:bodyPr vert="horz" wrap="square" lIns="0" tIns="21906" rIns="0" bIns="0" rtlCol="0">
            <a:spAutoFit/>
          </a:bodyPr>
          <a:lstStyle/>
          <a:p>
            <a:pPr marL="19050">
              <a:spcBef>
                <a:spcPts val="171"/>
              </a:spcBef>
            </a:pPr>
            <a:r>
              <a:rPr lang="en-US" sz="3975" spc="8" dirty="0">
                <a:latin typeface="Calibri"/>
                <a:cs typeface="Calibri"/>
              </a:rPr>
              <a:t>Primary Strategy – South West</a:t>
            </a:r>
            <a:endParaRPr sz="3975" dirty="0">
              <a:latin typeface="Calibri"/>
              <a:cs typeface="Calibri"/>
            </a:endParaRP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355E45AD-1872-A5D7-5617-17B0F47BE2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769347"/>
              </p:ext>
            </p:extLst>
          </p:nvPr>
        </p:nvGraphicFramePr>
        <p:xfrm>
          <a:off x="9144000" y="1829142"/>
          <a:ext cx="8686800" cy="6505744"/>
        </p:xfrm>
        <a:graphic>
          <a:graphicData uri="http://schemas.openxmlformats.org/drawingml/2006/table">
            <a:tbl>
              <a:tblPr firstRow="1" bandRow="1"/>
              <a:tblGrid>
                <a:gridCol w="1737360">
                  <a:extLst>
                    <a:ext uri="{9D8B030D-6E8A-4147-A177-3AD203B41FA5}">
                      <a16:colId xmlns:a16="http://schemas.microsoft.com/office/drawing/2014/main" val="2629700366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80709289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170915894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142202937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709977583"/>
                    </a:ext>
                  </a:extLst>
                </a:gridCol>
              </a:tblGrid>
              <a:tr h="911561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Year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YR PAN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 err="1"/>
                        <a:t>NoR</a:t>
                      </a:r>
                      <a:r>
                        <a:rPr lang="en-GB" sz="2800" dirty="0"/>
                        <a:t> / Forecast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Surplus (No.)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Surplus (%)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235291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2023/24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307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7.0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043607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2024/25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318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3.6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869993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2025/26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>
                          <a:solidFill>
                            <a:srgbClr val="FF0000"/>
                          </a:solidFill>
                        </a:rPr>
                        <a:t>-9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>
                          <a:solidFill>
                            <a:srgbClr val="FF0000"/>
                          </a:solidFill>
                        </a:rPr>
                        <a:t>-2.7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292880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2026/27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328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0.6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21269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2027/28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291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11.8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520746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2028/29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289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41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12.4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726427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2029/30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293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47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14.2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44724"/>
                  </a:ext>
                </a:extLst>
              </a:tr>
              <a:tr h="69510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2030/32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300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800" dirty="0"/>
                        <a:t>9.1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711710"/>
                  </a:ext>
                </a:extLst>
              </a:tr>
            </a:tbl>
          </a:graphicData>
        </a:graphic>
      </p:graphicFrame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56C8D4C8-57FC-5630-6D27-9A4DB4C245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840430"/>
              </p:ext>
            </p:extLst>
          </p:nvPr>
        </p:nvGraphicFramePr>
        <p:xfrm>
          <a:off x="457200" y="1829141"/>
          <a:ext cx="8229600" cy="5688080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151806364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422270412"/>
                    </a:ext>
                  </a:extLst>
                </a:gridCol>
              </a:tblGrid>
              <a:tr h="466988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>
                          <a:solidFill>
                            <a:schemeClr val="bg1"/>
                          </a:solidFill>
                          <a:effectLst/>
                        </a:rPr>
                        <a:t>Key Milestone</a:t>
                      </a:r>
                      <a:endParaRPr lang="en-GB" sz="28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32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90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8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8006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6400">
                        <a:defRPr b="1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875487"/>
                  </a:ext>
                </a:extLst>
              </a:tr>
              <a:tr h="559772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 err="1">
                          <a:effectLst/>
                        </a:rPr>
                        <a:t>Spencers</a:t>
                      </a:r>
                      <a:r>
                        <a:rPr lang="en-GB" sz="2800" dirty="0">
                          <a:effectLst/>
                        </a:rPr>
                        <a:t> Wood Planning Application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effectLst/>
                        </a:rPr>
                        <a:t>July 2024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436948"/>
                  </a:ext>
                </a:extLst>
              </a:tr>
              <a:tr h="559772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effectLst/>
                        </a:rPr>
                        <a:t>1FE Bulge Class excess demand trigger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effectLst/>
                        </a:rPr>
                        <a:t>Q2 2025 (anticipated)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773388"/>
                  </a:ext>
                </a:extLst>
              </a:tr>
              <a:tr h="559772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effectLst/>
                        </a:rPr>
                        <a:t>1FE Expansion Specification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effectLst/>
                        </a:rPr>
                        <a:t>May 2025 – June 2025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980677"/>
                  </a:ext>
                </a:extLst>
              </a:tr>
              <a:tr h="559772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>
                          <a:effectLst/>
                        </a:rPr>
                        <a:t>Expansion Procurement</a:t>
                      </a:r>
                      <a:endParaRPr lang="en-GB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effectLst/>
                        </a:rPr>
                        <a:t>July 2025 – September 2025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888061"/>
                  </a:ext>
                </a:extLst>
              </a:tr>
              <a:tr h="559772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>
                          <a:effectLst/>
                        </a:rPr>
                        <a:t>Expansion Delivery Start</a:t>
                      </a:r>
                      <a:endParaRPr lang="en-GB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>
                          <a:effectLst/>
                        </a:rPr>
                        <a:t>October 2025</a:t>
                      </a:r>
                      <a:endParaRPr lang="en-GB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501746"/>
                  </a:ext>
                </a:extLst>
              </a:tr>
              <a:tr h="559772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>
                          <a:effectLst/>
                        </a:rPr>
                        <a:t>1FE Expansion Opens</a:t>
                      </a:r>
                      <a:endParaRPr lang="en-GB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>
                          <a:effectLst/>
                        </a:rPr>
                        <a:t>September 2026</a:t>
                      </a:r>
                      <a:endParaRPr lang="en-GB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615334"/>
                  </a:ext>
                </a:extLst>
              </a:tr>
              <a:tr h="559772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>
                          <a:effectLst/>
                        </a:rPr>
                        <a:t>1FE Expansion Complete</a:t>
                      </a:r>
                      <a:endParaRPr lang="en-GB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32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90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8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8006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6400">
                        <a:defRPr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</a:pPr>
                      <a:r>
                        <a:rPr lang="en-GB" sz="2800" dirty="0">
                          <a:effectLst/>
                        </a:rPr>
                        <a:t>January 2027</a:t>
                      </a:r>
                      <a:endParaRPr lang="en-GB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73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59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B36FD7-8F6F-BAB4-2F23-E38E585BA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60053CD-11E4-8022-D098-5D390C544015}"/>
              </a:ext>
            </a:extLst>
          </p:cNvPr>
          <p:cNvSpPr txBox="1"/>
          <p:nvPr/>
        </p:nvSpPr>
        <p:spPr>
          <a:xfrm>
            <a:off x="95098" y="10001592"/>
            <a:ext cx="13202603" cy="18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1371600">
              <a:lnSpc>
                <a:spcPts val="1416"/>
              </a:lnSpc>
            </a:pP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Private: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Information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that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contains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small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amount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sensitive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data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which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is</a:t>
            </a:r>
            <a:r>
              <a:rPr sz="1500" spc="-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essential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communicate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with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an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individual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but</a:t>
            </a:r>
            <a:r>
              <a:rPr sz="1500" spc="4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doesn’t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require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be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sent</a:t>
            </a:r>
            <a:r>
              <a:rPr sz="1500" spc="3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via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secure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methods.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D84B362-AAD8-C1F4-F24C-0F3498EDEB16}"/>
              </a:ext>
            </a:extLst>
          </p:cNvPr>
          <p:cNvSpPr/>
          <p:nvPr/>
        </p:nvSpPr>
        <p:spPr>
          <a:xfrm>
            <a:off x="0" y="0"/>
            <a:ext cx="18288000" cy="1085850"/>
          </a:xfrm>
          <a:custGeom>
            <a:avLst/>
            <a:gdLst/>
            <a:ahLst/>
            <a:cxnLst/>
            <a:rect l="l" t="t" r="r" b="b"/>
            <a:pathLst>
              <a:path w="12192000" h="723900">
                <a:moveTo>
                  <a:pt x="12192000" y="0"/>
                </a:moveTo>
                <a:lnTo>
                  <a:pt x="0" y="0"/>
                </a:lnTo>
                <a:lnTo>
                  <a:pt x="0" y="723900"/>
                </a:lnTo>
                <a:lnTo>
                  <a:pt x="12192000" y="723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25289"/>
          </a:solidFill>
        </p:spPr>
        <p:txBody>
          <a:bodyPr wrap="square" lIns="0" tIns="0" rIns="0" bIns="0" rtlCol="0"/>
          <a:lstStyle/>
          <a:p>
            <a:pPr defTabSz="1371600"/>
            <a:endParaRPr sz="27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object 4">
            <a:extLst>
              <a:ext uri="{FF2B5EF4-FFF2-40B4-BE49-F238E27FC236}">
                <a16:creationId xmlns:a16="http://schemas.microsoft.com/office/drawing/2014/main" id="{AA670F08-B368-042D-FCAB-C54031569A97}"/>
              </a:ext>
            </a:extLst>
          </p:cNvPr>
          <p:cNvGrpSpPr/>
          <p:nvPr/>
        </p:nvGrpSpPr>
        <p:grpSpPr>
          <a:xfrm>
            <a:off x="0" y="9258300"/>
            <a:ext cx="18288000" cy="1028700"/>
            <a:chOff x="0" y="6035040"/>
            <a:chExt cx="12192000" cy="822960"/>
          </a:xfrm>
        </p:grpSpPr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CF0AAD1C-A9A0-506F-C839-779D63D09823}"/>
                </a:ext>
              </a:extLst>
            </p:cNvPr>
            <p:cNvSpPr/>
            <p:nvPr/>
          </p:nvSpPr>
          <p:spPr>
            <a:xfrm>
              <a:off x="0" y="6035040"/>
              <a:ext cx="12192000" cy="822960"/>
            </a:xfrm>
            <a:custGeom>
              <a:avLst/>
              <a:gdLst/>
              <a:ahLst/>
              <a:cxnLst/>
              <a:rect l="l" t="t" r="r" b="b"/>
              <a:pathLst>
                <a:path w="12192000" h="822959">
                  <a:moveTo>
                    <a:pt x="12192000" y="0"/>
                  </a:moveTo>
                  <a:lnTo>
                    <a:pt x="0" y="0"/>
                  </a:lnTo>
                  <a:lnTo>
                    <a:pt x="0" y="822958"/>
                  </a:lnTo>
                  <a:lnTo>
                    <a:pt x="12192000" y="82295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25289"/>
            </a:solidFill>
          </p:spPr>
          <p:txBody>
            <a:bodyPr wrap="square" lIns="0" tIns="0" rIns="0" bIns="0" rtlCol="0"/>
            <a:lstStyle/>
            <a:p>
              <a:pPr defTabSz="1371600"/>
              <a:endParaRPr sz="270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" name="object 6">
              <a:extLst>
                <a:ext uri="{FF2B5EF4-FFF2-40B4-BE49-F238E27FC236}">
                  <a16:creationId xmlns:a16="http://schemas.microsoft.com/office/drawing/2014/main" id="{8705E403-8E38-8538-1AB1-F741CD0EFBB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6183" y="6152386"/>
              <a:ext cx="1220724" cy="629410"/>
            </a:xfrm>
            <a:prstGeom prst="rect">
              <a:avLst/>
            </a:prstGeom>
          </p:spPr>
        </p:pic>
      </p:grpSp>
      <p:sp>
        <p:nvSpPr>
          <p:cNvPr id="7" name="object 7">
            <a:extLst>
              <a:ext uri="{FF2B5EF4-FFF2-40B4-BE49-F238E27FC236}">
                <a16:creationId xmlns:a16="http://schemas.microsoft.com/office/drawing/2014/main" id="{7CC1D4B6-B0DA-4F43-723C-4CC66ACCD3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0192" y="147371"/>
            <a:ext cx="17510609" cy="633826"/>
          </a:xfrm>
          <a:prstGeom prst="rect">
            <a:avLst/>
          </a:prstGeom>
        </p:spPr>
        <p:txBody>
          <a:bodyPr vert="horz" wrap="square" lIns="0" tIns="21906" rIns="0" bIns="0" rtlCol="0">
            <a:spAutoFit/>
          </a:bodyPr>
          <a:lstStyle/>
          <a:p>
            <a:pPr marL="19050">
              <a:spcBef>
                <a:spcPts val="171"/>
              </a:spcBef>
            </a:pPr>
            <a:r>
              <a:rPr lang="en-US" sz="3975" spc="8" dirty="0">
                <a:latin typeface="Calibri"/>
                <a:cs typeface="Calibri"/>
              </a:rPr>
              <a:t>Secondary Strategy</a:t>
            </a:r>
            <a:endParaRPr sz="3975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075D79-911A-B2B2-0959-C68366C8E7B9}"/>
              </a:ext>
            </a:extLst>
          </p:cNvPr>
          <p:cNvSpPr txBox="1"/>
          <p:nvPr/>
        </p:nvSpPr>
        <p:spPr>
          <a:xfrm>
            <a:off x="457196" y="1300678"/>
            <a:ext cx="4916909" cy="804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50" b="1" dirty="0"/>
              <a:t>Key Strategy Components: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50" dirty="0"/>
              <a:t>Substantial 9FE shortfall forecast to 2028/29.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50" dirty="0"/>
              <a:t>Anticipated that this will subsequently fall, in line with primary rolls.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50" dirty="0"/>
              <a:t>Proposals: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dirty="0"/>
              <a:t>Funded expansion of 5 schools, to create c. 8FE worth of additional capacity.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dirty="0"/>
              <a:t>Small level of excess demand forecast in 2027/28 and 2028/29, could be mitigated by reduced migration, or else by a 1FE bulge.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dirty="0"/>
              <a:t>Critical to ensure that places are not oversupplied, in view of the long-term forecast.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50" dirty="0"/>
              <a:t>We were in a position to make an offer to all secondary applicants on 2024 National Offer Day.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FD1DAF-7E9A-8359-1FF6-1146949E0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745118"/>
              </p:ext>
            </p:extLst>
          </p:nvPr>
        </p:nvGraphicFramePr>
        <p:xfrm>
          <a:off x="5839325" y="1284635"/>
          <a:ext cx="11991472" cy="7753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422">
                  <a:extLst>
                    <a:ext uri="{9D8B030D-6E8A-4147-A177-3AD203B41FA5}">
                      <a16:colId xmlns:a16="http://schemas.microsoft.com/office/drawing/2014/main" val="1451461864"/>
                    </a:ext>
                  </a:extLst>
                </a:gridCol>
                <a:gridCol w="1427748">
                  <a:extLst>
                    <a:ext uri="{9D8B030D-6E8A-4147-A177-3AD203B41FA5}">
                      <a16:colId xmlns:a16="http://schemas.microsoft.com/office/drawing/2014/main" val="3476938518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2898770705"/>
                    </a:ext>
                  </a:extLst>
                </a:gridCol>
                <a:gridCol w="1443790">
                  <a:extLst>
                    <a:ext uri="{9D8B030D-6E8A-4147-A177-3AD203B41FA5}">
                      <a16:colId xmlns:a16="http://schemas.microsoft.com/office/drawing/2014/main" val="521022414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747144434"/>
                    </a:ext>
                  </a:extLst>
                </a:gridCol>
                <a:gridCol w="1451834">
                  <a:extLst>
                    <a:ext uri="{9D8B030D-6E8A-4147-A177-3AD203B41FA5}">
                      <a16:colId xmlns:a16="http://schemas.microsoft.com/office/drawing/2014/main" val="145321386"/>
                    </a:ext>
                  </a:extLst>
                </a:gridCol>
                <a:gridCol w="1482562">
                  <a:extLst>
                    <a:ext uri="{9D8B030D-6E8A-4147-A177-3AD203B41FA5}">
                      <a16:colId xmlns:a16="http://schemas.microsoft.com/office/drawing/2014/main" val="505742138"/>
                    </a:ext>
                  </a:extLst>
                </a:gridCol>
                <a:gridCol w="1613538">
                  <a:extLst>
                    <a:ext uri="{9D8B030D-6E8A-4147-A177-3AD203B41FA5}">
                      <a16:colId xmlns:a16="http://schemas.microsoft.com/office/drawing/2014/main" val="1562085194"/>
                    </a:ext>
                  </a:extLst>
                </a:gridCol>
              </a:tblGrid>
              <a:tr h="577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2024/25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2025/26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2026/27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2027/28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2028/29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2029/30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2030/31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4175854"/>
                  </a:ext>
                </a:extLst>
              </a:tr>
              <a:tr h="5771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Y7 Shortfall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-177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-162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-182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-256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-268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-204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-140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2396397"/>
                  </a:ext>
                </a:extLst>
              </a:tr>
              <a:tr h="577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 Crispins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5188416"/>
                  </a:ext>
                </a:extLst>
              </a:tr>
              <a:tr h="577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Emmbrook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30 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54530"/>
                  </a:ext>
                </a:extLst>
              </a:tr>
              <a:tr h="577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Piggott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5716546"/>
                  </a:ext>
                </a:extLst>
              </a:tr>
              <a:tr h="577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Bohunt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4525799"/>
                  </a:ext>
                </a:extLst>
              </a:tr>
              <a:tr h="577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Oakbank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5596301"/>
                  </a:ext>
                </a:extLst>
              </a:tr>
              <a:tr h="504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Waingels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1993264"/>
                  </a:ext>
                </a:extLst>
              </a:tr>
              <a:tr h="504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Holt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9093553"/>
                  </a:ext>
                </a:extLst>
              </a:tr>
              <a:tr h="504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Forest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882831"/>
                  </a:ext>
                </a:extLst>
              </a:tr>
              <a:tr h="553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Maiden Erlegh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7885522"/>
                  </a:ext>
                </a:extLst>
              </a:tr>
              <a:tr h="504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Bulmershe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4757503"/>
                  </a:ext>
                </a:extLst>
              </a:tr>
              <a:tr h="553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Extra Places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274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340042"/>
                  </a:ext>
                </a:extLst>
              </a:tr>
              <a:tr h="504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Balance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i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92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35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0820B4-7CCB-3BFC-5807-D789C7BBB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961D235-21BD-CDF7-27C5-DE2CB8631F97}"/>
              </a:ext>
            </a:extLst>
          </p:cNvPr>
          <p:cNvSpPr txBox="1"/>
          <p:nvPr/>
        </p:nvSpPr>
        <p:spPr>
          <a:xfrm>
            <a:off x="95098" y="10001592"/>
            <a:ext cx="13202603" cy="18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1371600">
              <a:lnSpc>
                <a:spcPts val="1416"/>
              </a:lnSpc>
            </a:pP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Private: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Information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that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contains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small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amount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sensitive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data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which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is</a:t>
            </a:r>
            <a:r>
              <a:rPr sz="1500" spc="-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essential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communicate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with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an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individual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but</a:t>
            </a:r>
            <a:r>
              <a:rPr sz="1500" spc="4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doesn’t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require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be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sent</a:t>
            </a:r>
            <a:r>
              <a:rPr sz="1500" spc="3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via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secure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methods.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DA4B642-C726-1109-5699-A0B4E8A0CF0A}"/>
              </a:ext>
            </a:extLst>
          </p:cNvPr>
          <p:cNvSpPr/>
          <p:nvPr/>
        </p:nvSpPr>
        <p:spPr>
          <a:xfrm>
            <a:off x="0" y="0"/>
            <a:ext cx="18288000" cy="1085850"/>
          </a:xfrm>
          <a:custGeom>
            <a:avLst/>
            <a:gdLst/>
            <a:ahLst/>
            <a:cxnLst/>
            <a:rect l="l" t="t" r="r" b="b"/>
            <a:pathLst>
              <a:path w="12192000" h="723900">
                <a:moveTo>
                  <a:pt x="12192000" y="0"/>
                </a:moveTo>
                <a:lnTo>
                  <a:pt x="0" y="0"/>
                </a:lnTo>
                <a:lnTo>
                  <a:pt x="0" y="723900"/>
                </a:lnTo>
                <a:lnTo>
                  <a:pt x="12192000" y="723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25289"/>
          </a:solidFill>
        </p:spPr>
        <p:txBody>
          <a:bodyPr wrap="square" lIns="0" tIns="0" rIns="0" bIns="0" rtlCol="0"/>
          <a:lstStyle/>
          <a:p>
            <a:pPr defTabSz="1371600"/>
            <a:endParaRPr sz="27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object 4">
            <a:extLst>
              <a:ext uri="{FF2B5EF4-FFF2-40B4-BE49-F238E27FC236}">
                <a16:creationId xmlns:a16="http://schemas.microsoft.com/office/drawing/2014/main" id="{DE656919-7BBC-B2F1-8155-C999B5F52122}"/>
              </a:ext>
            </a:extLst>
          </p:cNvPr>
          <p:cNvGrpSpPr/>
          <p:nvPr/>
        </p:nvGrpSpPr>
        <p:grpSpPr>
          <a:xfrm>
            <a:off x="0" y="9258300"/>
            <a:ext cx="18288000" cy="1028700"/>
            <a:chOff x="0" y="6035040"/>
            <a:chExt cx="12192000" cy="822960"/>
          </a:xfrm>
        </p:grpSpPr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3ABF639A-85A6-8808-3E89-D32DAD30F2B9}"/>
                </a:ext>
              </a:extLst>
            </p:cNvPr>
            <p:cNvSpPr/>
            <p:nvPr/>
          </p:nvSpPr>
          <p:spPr>
            <a:xfrm>
              <a:off x="0" y="6035040"/>
              <a:ext cx="12192000" cy="822960"/>
            </a:xfrm>
            <a:custGeom>
              <a:avLst/>
              <a:gdLst/>
              <a:ahLst/>
              <a:cxnLst/>
              <a:rect l="l" t="t" r="r" b="b"/>
              <a:pathLst>
                <a:path w="12192000" h="822959">
                  <a:moveTo>
                    <a:pt x="12192000" y="0"/>
                  </a:moveTo>
                  <a:lnTo>
                    <a:pt x="0" y="0"/>
                  </a:lnTo>
                  <a:lnTo>
                    <a:pt x="0" y="822958"/>
                  </a:lnTo>
                  <a:lnTo>
                    <a:pt x="12192000" y="82295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25289"/>
            </a:solidFill>
          </p:spPr>
          <p:txBody>
            <a:bodyPr wrap="square" lIns="0" tIns="0" rIns="0" bIns="0" rtlCol="0"/>
            <a:lstStyle/>
            <a:p>
              <a:pPr defTabSz="1371600"/>
              <a:endParaRPr sz="270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" name="object 6">
              <a:extLst>
                <a:ext uri="{FF2B5EF4-FFF2-40B4-BE49-F238E27FC236}">
                  <a16:creationId xmlns:a16="http://schemas.microsoft.com/office/drawing/2014/main" id="{EA408E25-BEAF-05E2-D902-76E24FAC93A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6183" y="6152386"/>
              <a:ext cx="1220724" cy="629410"/>
            </a:xfrm>
            <a:prstGeom prst="rect">
              <a:avLst/>
            </a:prstGeom>
          </p:spPr>
        </p:pic>
      </p:grpSp>
      <p:sp>
        <p:nvSpPr>
          <p:cNvPr id="7" name="object 7">
            <a:extLst>
              <a:ext uri="{FF2B5EF4-FFF2-40B4-BE49-F238E27FC236}">
                <a16:creationId xmlns:a16="http://schemas.microsoft.com/office/drawing/2014/main" id="{C5DC30DB-9B14-DD78-453B-B84B9CBAAC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0192" y="147371"/>
            <a:ext cx="17510609" cy="633826"/>
          </a:xfrm>
          <a:prstGeom prst="rect">
            <a:avLst/>
          </a:prstGeom>
        </p:spPr>
        <p:txBody>
          <a:bodyPr vert="horz" wrap="square" lIns="0" tIns="21906" rIns="0" bIns="0" rtlCol="0">
            <a:spAutoFit/>
          </a:bodyPr>
          <a:lstStyle/>
          <a:p>
            <a:pPr marL="19050">
              <a:spcBef>
                <a:spcPts val="171"/>
              </a:spcBef>
            </a:pPr>
            <a:r>
              <a:rPr lang="en-US" sz="3975" spc="8" dirty="0">
                <a:latin typeface="Calibri"/>
                <a:cs typeface="Calibri"/>
              </a:rPr>
              <a:t>Post-16 Strategy</a:t>
            </a:r>
            <a:endParaRPr sz="3975" dirty="0">
              <a:latin typeface="Calibri"/>
              <a:cs typeface="Calibri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079763B-FF61-7157-5602-FB2C28009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045323"/>
              </p:ext>
            </p:extLst>
          </p:nvPr>
        </p:nvGraphicFramePr>
        <p:xfrm>
          <a:off x="2101515" y="1829141"/>
          <a:ext cx="14437896" cy="6031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737">
                  <a:extLst>
                    <a:ext uri="{9D8B030D-6E8A-4147-A177-3AD203B41FA5}">
                      <a16:colId xmlns:a16="http://schemas.microsoft.com/office/drawing/2014/main" val="2891042004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1388671688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2264776112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120374551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2113315844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747461724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2263825589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2174976964"/>
                    </a:ext>
                  </a:extLst>
                </a:gridCol>
              </a:tblGrid>
              <a:tr h="6724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Year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places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Standard Roll Projection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Surplus / Deficit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Restricted to ex WBC Year 11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Surplus / Deficit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Alt. place calculation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Surplus / Deficit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6308365"/>
                  </a:ext>
                </a:extLst>
              </a:tr>
              <a:tr h="768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2024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2,286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2,141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145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2,151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135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2,542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391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2854753"/>
                  </a:ext>
                </a:extLst>
              </a:tr>
              <a:tr h="768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2,286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2,319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  33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2,318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  32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2,602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284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6106649"/>
                  </a:ext>
                </a:extLst>
              </a:tr>
              <a:tr h="768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2,436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2,547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111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2,536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100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2,752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216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2455064"/>
                  </a:ext>
                </a:extLst>
              </a:tr>
              <a:tr h="768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2027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2,586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2,814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228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2,775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189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2,902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127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1362327"/>
                  </a:ext>
                </a:extLst>
              </a:tr>
              <a:tr h="758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2028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2,586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3,013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427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2,918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332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2,902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  16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6024305"/>
                  </a:ext>
                </a:extLst>
              </a:tr>
              <a:tr h="758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2029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2,586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3,141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555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3,009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423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2,902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107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5266571"/>
                  </a:ext>
                </a:extLst>
              </a:tr>
              <a:tr h="768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2030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2,586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3,174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588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3,033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447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2,902 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0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 131 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369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81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B36FD7-8F6F-BAB4-2F23-E38E585BA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60053CD-11E4-8022-D098-5D390C544015}"/>
              </a:ext>
            </a:extLst>
          </p:cNvPr>
          <p:cNvSpPr txBox="1"/>
          <p:nvPr/>
        </p:nvSpPr>
        <p:spPr>
          <a:xfrm>
            <a:off x="95098" y="10001592"/>
            <a:ext cx="13202603" cy="18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1371600" rtl="0" eaLnBrk="1" fontAlgn="auto" latinLnBrk="0" hangingPunct="1">
              <a:lnSpc>
                <a:spcPts val="141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Private: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Information</a:t>
            </a:r>
            <a:r>
              <a:rPr kumimoji="0" sz="1500" b="0" i="0" u="none" strike="noStrike" kern="1200" cap="none" spc="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contains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sz="1500" b="0" i="0" u="none" strike="noStrike" kern="1200" cap="none" spc="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small</a:t>
            </a:r>
            <a:r>
              <a:rPr kumimoji="0" sz="1500" b="0" i="0" u="none" strike="noStrike" kern="1200" cap="none" spc="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amount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sensitive</a:t>
            </a:r>
            <a:r>
              <a:rPr kumimoji="0" sz="1500" b="0" i="0" u="none" strike="noStrike" kern="1200" cap="none" spc="2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which</a:t>
            </a:r>
            <a:r>
              <a:rPr kumimoji="0" sz="1500" b="0" i="0" u="none" strike="noStrike" kern="1200" cap="none" spc="2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</a:t>
            </a:r>
            <a:r>
              <a:rPr kumimoji="0" sz="1500" b="0" i="0" u="none" strike="noStrike" kern="1200" cap="none" spc="-2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essential</a:t>
            </a:r>
            <a:r>
              <a:rPr kumimoji="0" sz="1500" b="0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sz="15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communicate</a:t>
            </a:r>
            <a:r>
              <a:rPr kumimoji="0" sz="1500" b="0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</a:t>
            </a:r>
            <a:r>
              <a:rPr kumimoji="0" sz="15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individual</a:t>
            </a:r>
            <a:r>
              <a:rPr kumimoji="0" sz="15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but</a:t>
            </a:r>
            <a:r>
              <a:rPr kumimoji="0" sz="1500" b="0" i="0" u="none" strike="noStrike" kern="1200" cap="none" spc="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doesn’t</a:t>
            </a:r>
            <a:r>
              <a:rPr kumimoji="0" sz="1500" b="0" i="0" u="none" strike="noStrike" kern="1200" cap="none" spc="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require</a:t>
            </a:r>
            <a:r>
              <a:rPr kumimoji="0" sz="1500" b="0" i="0" u="none" strike="noStrike" kern="1200" cap="none" spc="2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</a:t>
            </a:r>
            <a:r>
              <a:rPr kumimoji="0" sz="1500" b="0" i="0" u="none" strike="noStrike" kern="1200" cap="none" spc="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sent</a:t>
            </a:r>
            <a:r>
              <a:rPr kumimoji="0" sz="1500" b="0" i="0" u="none" strike="noStrike" kern="1200" cap="none" spc="3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via</a:t>
            </a:r>
            <a:r>
              <a:rPr kumimoji="0" sz="15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secure</a:t>
            </a:r>
            <a:r>
              <a:rPr kumimoji="0" sz="1500" b="0" i="0" u="none" strike="noStrike" kern="1200" cap="none" spc="2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500" b="0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methods.</a:t>
            </a:r>
            <a:endParaRPr kumimoji="0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D84B362-AAD8-C1F4-F24C-0F3498EDEB16}"/>
              </a:ext>
            </a:extLst>
          </p:cNvPr>
          <p:cNvSpPr/>
          <p:nvPr/>
        </p:nvSpPr>
        <p:spPr>
          <a:xfrm>
            <a:off x="0" y="0"/>
            <a:ext cx="18288000" cy="1085850"/>
          </a:xfrm>
          <a:custGeom>
            <a:avLst/>
            <a:gdLst/>
            <a:ahLst/>
            <a:cxnLst/>
            <a:rect l="l" t="t" r="r" b="b"/>
            <a:pathLst>
              <a:path w="12192000" h="723900">
                <a:moveTo>
                  <a:pt x="12192000" y="0"/>
                </a:moveTo>
                <a:lnTo>
                  <a:pt x="0" y="0"/>
                </a:lnTo>
                <a:lnTo>
                  <a:pt x="0" y="723900"/>
                </a:lnTo>
                <a:lnTo>
                  <a:pt x="12192000" y="723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25289"/>
          </a:solidFill>
        </p:spPr>
        <p:txBody>
          <a:bodyPr wrap="square" lIns="0" tIns="0" rIns="0" bIns="0" rtlCol="0"/>
          <a:lstStyle/>
          <a:p>
            <a:pPr marL="0" marR="0" lvl="0" indent="0" algn="l" defTabSz="1371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" name="object 4">
            <a:extLst>
              <a:ext uri="{FF2B5EF4-FFF2-40B4-BE49-F238E27FC236}">
                <a16:creationId xmlns:a16="http://schemas.microsoft.com/office/drawing/2014/main" id="{AA670F08-B368-042D-FCAB-C54031569A97}"/>
              </a:ext>
            </a:extLst>
          </p:cNvPr>
          <p:cNvGrpSpPr/>
          <p:nvPr/>
        </p:nvGrpSpPr>
        <p:grpSpPr>
          <a:xfrm>
            <a:off x="0" y="9258300"/>
            <a:ext cx="18288000" cy="1028700"/>
            <a:chOff x="0" y="6035040"/>
            <a:chExt cx="12192000" cy="822960"/>
          </a:xfrm>
        </p:grpSpPr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CF0AAD1C-A9A0-506F-C839-779D63D09823}"/>
                </a:ext>
              </a:extLst>
            </p:cNvPr>
            <p:cNvSpPr/>
            <p:nvPr/>
          </p:nvSpPr>
          <p:spPr>
            <a:xfrm>
              <a:off x="0" y="6035040"/>
              <a:ext cx="12192000" cy="822960"/>
            </a:xfrm>
            <a:custGeom>
              <a:avLst/>
              <a:gdLst/>
              <a:ahLst/>
              <a:cxnLst/>
              <a:rect l="l" t="t" r="r" b="b"/>
              <a:pathLst>
                <a:path w="12192000" h="822959">
                  <a:moveTo>
                    <a:pt x="12192000" y="0"/>
                  </a:moveTo>
                  <a:lnTo>
                    <a:pt x="0" y="0"/>
                  </a:lnTo>
                  <a:lnTo>
                    <a:pt x="0" y="822958"/>
                  </a:lnTo>
                  <a:lnTo>
                    <a:pt x="12192000" y="82295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25289"/>
            </a:solidFill>
          </p:spPr>
          <p:txBody>
            <a:bodyPr wrap="square" lIns="0" tIns="0" rIns="0" bIns="0" rtlCol="0"/>
            <a:lstStyle/>
            <a:p>
              <a:pPr marL="0" marR="0" lvl="0" indent="0" algn="l" defTabSz="1371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6" name="object 6">
              <a:extLst>
                <a:ext uri="{FF2B5EF4-FFF2-40B4-BE49-F238E27FC236}">
                  <a16:creationId xmlns:a16="http://schemas.microsoft.com/office/drawing/2014/main" id="{8705E403-8E38-8538-1AB1-F741CD0EFBB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6183" y="6152386"/>
              <a:ext cx="1220724" cy="629410"/>
            </a:xfrm>
            <a:prstGeom prst="rect">
              <a:avLst/>
            </a:prstGeom>
          </p:spPr>
        </p:pic>
      </p:grpSp>
      <p:sp>
        <p:nvSpPr>
          <p:cNvPr id="7" name="object 7">
            <a:extLst>
              <a:ext uri="{FF2B5EF4-FFF2-40B4-BE49-F238E27FC236}">
                <a16:creationId xmlns:a16="http://schemas.microsoft.com/office/drawing/2014/main" id="{7CC1D4B6-B0DA-4F43-723C-4CC66ACCD3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0192" y="147371"/>
            <a:ext cx="17510609" cy="633826"/>
          </a:xfrm>
          <a:prstGeom prst="rect">
            <a:avLst/>
          </a:prstGeom>
        </p:spPr>
        <p:txBody>
          <a:bodyPr vert="horz" wrap="square" lIns="0" tIns="21906" rIns="0" bIns="0" rtlCol="0">
            <a:spAutoFit/>
          </a:bodyPr>
          <a:lstStyle/>
          <a:p>
            <a:pPr marL="19050">
              <a:spcBef>
                <a:spcPts val="171"/>
              </a:spcBef>
            </a:pPr>
            <a:r>
              <a:rPr lang="en-US" sz="3975" spc="8" dirty="0">
                <a:latin typeface="Calibri"/>
                <a:cs typeface="Calibri"/>
              </a:rPr>
              <a:t>SEND Strategy</a:t>
            </a:r>
            <a:endParaRPr sz="3975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075D79-911A-B2B2-0959-C68366C8E7B9}"/>
              </a:ext>
            </a:extLst>
          </p:cNvPr>
          <p:cNvSpPr txBox="1"/>
          <p:nvPr/>
        </p:nvSpPr>
        <p:spPr>
          <a:xfrm>
            <a:off x="457196" y="1300678"/>
            <a:ext cx="4916909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Key </a:t>
            </a:r>
            <a:r>
              <a:rPr lang="en-GB" sz="2350" b="1" dirty="0">
                <a:solidFill>
                  <a:prstClr val="black"/>
                </a:solidFill>
                <a:latin typeface="Calibri"/>
              </a:rPr>
              <a:t>Considerations</a:t>
            </a:r>
            <a:r>
              <a:rPr kumimoji="0" lang="en-GB" sz="2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Substantial 507-place (</a:t>
            </a:r>
            <a:r>
              <a:rPr lang="en-GB" sz="2350" dirty="0">
                <a:solidFill>
                  <a:prstClr val="black"/>
                </a:solidFill>
                <a:latin typeface="Calibri"/>
              </a:rPr>
              <a:t>&gt;30% )EHCP increase from 2023 benchmark (1,685).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350" dirty="0">
                <a:solidFill>
                  <a:prstClr val="black"/>
                </a:solidFill>
                <a:latin typeface="Calibri"/>
              </a:rPr>
              <a:t>Two new schools (240 places total) planned for 2027.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350" dirty="0">
                <a:solidFill>
                  <a:prstClr val="black"/>
                </a:solidFill>
                <a:latin typeface="Calibri"/>
              </a:rPr>
              <a:t>Resource Bases at mainstream schools to provide c. 120 places over five-year period.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350" dirty="0">
                <a:solidFill>
                  <a:prstClr val="black"/>
                </a:solidFill>
                <a:latin typeface="Calibri"/>
              </a:rPr>
              <a:t>Capacity shortfall doesn’t factor in LPU.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350" dirty="0">
                <a:solidFill>
                  <a:prstClr val="black"/>
                </a:solidFill>
                <a:latin typeface="Calibri"/>
              </a:rPr>
              <a:t>Need for new sites, including a Post-16 Hub and Early Intervention Centre.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350" dirty="0">
                <a:solidFill>
                  <a:prstClr val="black"/>
                </a:solidFill>
                <a:latin typeface="Calibri"/>
              </a:rPr>
              <a:t>Positive market management with independent providers.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350" dirty="0">
                <a:solidFill>
                  <a:prstClr val="black"/>
                </a:solidFill>
                <a:latin typeface="Calibri"/>
              </a:rPr>
              <a:t>Need to build SEND provision robustly into new school development.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D53B3E9-D3AE-E846-BDC2-4284C8B5C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819630"/>
              </p:ext>
            </p:extLst>
          </p:nvPr>
        </p:nvGraphicFramePr>
        <p:xfrm>
          <a:off x="5374105" y="1346622"/>
          <a:ext cx="11823031" cy="7650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456">
                  <a:extLst>
                    <a:ext uri="{9D8B030D-6E8A-4147-A177-3AD203B41FA5}">
                      <a16:colId xmlns:a16="http://schemas.microsoft.com/office/drawing/2014/main" val="3990950603"/>
                    </a:ext>
                  </a:extLst>
                </a:gridCol>
                <a:gridCol w="1863255">
                  <a:extLst>
                    <a:ext uri="{9D8B030D-6E8A-4147-A177-3AD203B41FA5}">
                      <a16:colId xmlns:a16="http://schemas.microsoft.com/office/drawing/2014/main" val="93415709"/>
                    </a:ext>
                  </a:extLst>
                </a:gridCol>
                <a:gridCol w="1962830">
                  <a:extLst>
                    <a:ext uri="{9D8B030D-6E8A-4147-A177-3AD203B41FA5}">
                      <a16:colId xmlns:a16="http://schemas.microsoft.com/office/drawing/2014/main" val="2213075742"/>
                    </a:ext>
                  </a:extLst>
                </a:gridCol>
                <a:gridCol w="1962830">
                  <a:extLst>
                    <a:ext uri="{9D8B030D-6E8A-4147-A177-3AD203B41FA5}">
                      <a16:colId xmlns:a16="http://schemas.microsoft.com/office/drawing/2014/main" val="3963614563"/>
                    </a:ext>
                  </a:extLst>
                </a:gridCol>
                <a:gridCol w="1962830">
                  <a:extLst>
                    <a:ext uri="{9D8B030D-6E8A-4147-A177-3AD203B41FA5}">
                      <a16:colId xmlns:a16="http://schemas.microsoft.com/office/drawing/2014/main" val="3790213685"/>
                    </a:ext>
                  </a:extLst>
                </a:gridCol>
                <a:gridCol w="1962830">
                  <a:extLst>
                    <a:ext uri="{9D8B030D-6E8A-4147-A177-3AD203B41FA5}">
                      <a16:colId xmlns:a16="http://schemas.microsoft.com/office/drawing/2014/main" val="283588898"/>
                    </a:ext>
                  </a:extLst>
                </a:gridCol>
              </a:tblGrid>
              <a:tr h="886255"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latin typeface="+mn-lt"/>
                        </a:rPr>
                        <a:t>Primary Need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0374245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5471144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22398160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MLD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2000254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MSI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4582840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3742048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PMLD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35304036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9459036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SLCN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9814983"/>
                  </a:ext>
                </a:extLst>
              </a:tr>
              <a:tr h="494292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SLD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7345744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SpLD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55002686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268011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5081947"/>
                  </a:ext>
                </a:extLst>
              </a:tr>
              <a:tr h="886255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2,192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0870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8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098" y="10001592"/>
            <a:ext cx="13202603" cy="18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1371600">
              <a:lnSpc>
                <a:spcPts val="1416"/>
              </a:lnSpc>
            </a:pP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Private: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Information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that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contains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small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amount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sensitive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data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which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is</a:t>
            </a:r>
            <a:r>
              <a:rPr sz="1500" spc="-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essential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communicate</a:t>
            </a:r>
            <a:r>
              <a:rPr sz="1500" spc="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with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an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individual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but</a:t>
            </a:r>
            <a:r>
              <a:rPr sz="1500" spc="4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doesn’t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require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to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be</a:t>
            </a:r>
            <a:r>
              <a:rPr sz="1500" spc="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prstClr val="black"/>
                </a:solidFill>
                <a:latin typeface="Calibri"/>
                <a:cs typeface="Calibri"/>
              </a:rPr>
              <a:t>sent</a:t>
            </a:r>
            <a:r>
              <a:rPr sz="1500" spc="3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via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secure</a:t>
            </a:r>
            <a:r>
              <a:rPr sz="1500" spc="2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"/>
                <a:cs typeface="Calibri"/>
              </a:rPr>
              <a:t>methods.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288000" cy="1085850"/>
          </a:xfrm>
          <a:custGeom>
            <a:avLst/>
            <a:gdLst/>
            <a:ahLst/>
            <a:cxnLst/>
            <a:rect l="l" t="t" r="r" b="b"/>
            <a:pathLst>
              <a:path w="12192000" h="723900">
                <a:moveTo>
                  <a:pt x="12192000" y="0"/>
                </a:moveTo>
                <a:lnTo>
                  <a:pt x="0" y="0"/>
                </a:lnTo>
                <a:lnTo>
                  <a:pt x="0" y="723900"/>
                </a:lnTo>
                <a:lnTo>
                  <a:pt x="12192000" y="723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25289"/>
          </a:solidFill>
        </p:spPr>
        <p:txBody>
          <a:bodyPr wrap="square" lIns="0" tIns="0" rIns="0" bIns="0" rtlCol="0"/>
          <a:lstStyle/>
          <a:p>
            <a:pPr defTabSz="1371600"/>
            <a:endParaRPr sz="27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9258300"/>
            <a:ext cx="18288000" cy="1028700"/>
            <a:chOff x="0" y="6035040"/>
            <a:chExt cx="12192000" cy="822960"/>
          </a:xfrm>
        </p:grpSpPr>
        <p:sp>
          <p:nvSpPr>
            <p:cNvPr id="5" name="object 5"/>
            <p:cNvSpPr/>
            <p:nvPr/>
          </p:nvSpPr>
          <p:spPr>
            <a:xfrm>
              <a:off x="0" y="6035040"/>
              <a:ext cx="12192000" cy="822960"/>
            </a:xfrm>
            <a:custGeom>
              <a:avLst/>
              <a:gdLst/>
              <a:ahLst/>
              <a:cxnLst/>
              <a:rect l="l" t="t" r="r" b="b"/>
              <a:pathLst>
                <a:path w="12192000" h="822959">
                  <a:moveTo>
                    <a:pt x="12192000" y="0"/>
                  </a:moveTo>
                  <a:lnTo>
                    <a:pt x="0" y="0"/>
                  </a:lnTo>
                  <a:lnTo>
                    <a:pt x="0" y="822958"/>
                  </a:lnTo>
                  <a:lnTo>
                    <a:pt x="12192000" y="82295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25289"/>
            </a:solidFill>
          </p:spPr>
          <p:txBody>
            <a:bodyPr wrap="square" lIns="0" tIns="0" rIns="0" bIns="0" rtlCol="0"/>
            <a:lstStyle/>
            <a:p>
              <a:pPr defTabSz="1371600"/>
              <a:endParaRPr sz="270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6183" y="6152386"/>
              <a:ext cx="1220724" cy="62941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20192" y="147371"/>
            <a:ext cx="17435169" cy="633826"/>
          </a:xfrm>
          <a:prstGeom prst="rect">
            <a:avLst/>
          </a:prstGeom>
        </p:spPr>
        <p:txBody>
          <a:bodyPr vert="horz" wrap="square" lIns="0" tIns="21906" rIns="0" bIns="0" rtlCol="0">
            <a:spAutoFit/>
          </a:bodyPr>
          <a:lstStyle/>
          <a:p>
            <a:pPr marL="19050">
              <a:spcBef>
                <a:spcPts val="171"/>
              </a:spcBef>
            </a:pPr>
            <a:r>
              <a:rPr lang="en-US" sz="3975" spc="8" dirty="0">
                <a:latin typeface="Calibri"/>
                <a:cs typeface="Calibri"/>
              </a:rPr>
              <a:t>School Places Strategy Next Steps</a:t>
            </a:r>
            <a:endParaRPr sz="3975" dirty="0">
              <a:latin typeface="Calibri"/>
              <a:cs typeface="Calibri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1CC5C4F-6E0C-4A20-CCFA-41BFCC5E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06410"/>
              </p:ext>
            </p:extLst>
          </p:nvPr>
        </p:nvGraphicFramePr>
        <p:xfrm>
          <a:off x="600399" y="2069772"/>
          <a:ext cx="12192000" cy="518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570594655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095702522"/>
                    </a:ext>
                  </a:extLst>
                </a:gridCol>
              </a:tblGrid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829176"/>
                  </a:ext>
                </a:extLst>
              </a:tr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Rebuild Forecasting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April – 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318207"/>
                  </a:ext>
                </a:extLst>
              </a:tr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New Forecasts Produced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September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197964"/>
                  </a:ext>
                </a:extLst>
              </a:tr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Revise Options Appraisal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September – December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381186"/>
                  </a:ext>
                </a:extLst>
              </a:tr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Stakeholder Engagement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October – November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005129"/>
                  </a:ext>
                </a:extLst>
              </a:tr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Draft 2025-2030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December 2024 – January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533236"/>
                  </a:ext>
                </a:extLst>
              </a:tr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Stakeholder Engagement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February – March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337410"/>
                  </a:ext>
                </a:extLst>
              </a:tr>
              <a:tr h="648067">
                <a:tc>
                  <a:txBody>
                    <a:bodyPr/>
                    <a:lstStyle/>
                    <a:p>
                      <a:r>
                        <a:rPr lang="en-GB" sz="2800" dirty="0"/>
                        <a:t>Final 2025-2030 Strategy to Executive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April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54666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6895937-52D4-4925-264F-66C101380FFF}"/>
              </a:ext>
            </a:extLst>
          </p:cNvPr>
          <p:cNvSpPr txBox="1"/>
          <p:nvPr/>
        </p:nvSpPr>
        <p:spPr>
          <a:xfrm>
            <a:off x="13074315" y="2069772"/>
            <a:ext cx="50532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Funding Mix: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Basic Need / HNPCA – £14.6 million (2023-26) / £2.8 million (2023-25)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S106 / CIL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Borrowing</a:t>
            </a:r>
          </a:p>
        </p:txBody>
      </p:sp>
    </p:spTree>
    <p:extLst>
      <p:ext uri="{BB962C8B-B14F-4D97-AF65-F5344CB8AC3E}">
        <p14:creationId xmlns:p14="http://schemas.microsoft.com/office/powerpoint/2010/main" val="360583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E4D6360DAD234E9BB1AE6B76B4A172" ma:contentTypeVersion="5" ma:contentTypeDescription="Create a new document." ma:contentTypeScope="" ma:versionID="3e2b114ec9e016c3f7ce75dcd092b839">
  <xsd:schema xmlns:xsd="http://www.w3.org/2001/XMLSchema" xmlns:xs="http://www.w3.org/2001/XMLSchema" xmlns:p="http://schemas.microsoft.com/office/2006/metadata/properties" xmlns:ns2="a05ccc2d-08a1-45c5-9852-fecd413e15eb" xmlns:ns3="838b1547-936d-4400-8069-eb0237780232" targetNamespace="http://schemas.microsoft.com/office/2006/metadata/properties" ma:root="true" ma:fieldsID="ba383fe8a1bfded9272eb67fb8d37164" ns2:_="" ns3:_="">
    <xsd:import namespace="a05ccc2d-08a1-45c5-9852-fecd413e15eb"/>
    <xsd:import namespace="838b1547-936d-4400-8069-eb02377802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ccc2d-08a1-45c5-9852-fecd413e1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8b1547-936d-4400-8069-eb02377802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CBDE1A-7584-4EC4-8D96-D3ECA1807139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838b1547-936d-4400-8069-eb0237780232"/>
    <ds:schemaRef ds:uri="a05ccc2d-08a1-45c5-9852-fecd413e15eb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1FDF0F3-D2B3-4A44-9194-47956927DD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ccc2d-08a1-45c5-9852-fecd413e15eb"/>
    <ds:schemaRef ds:uri="838b1547-936d-4400-8069-eb02377802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C46366-C953-4D95-A7D4-67A27C07D6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10400</TotalTime>
  <Words>1071</Words>
  <Application>Microsoft Office PowerPoint</Application>
  <PresentationFormat>Custom</PresentationFormat>
  <Paragraphs>433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 Light</vt:lpstr>
      <vt:lpstr>Libre Franklin Black</vt:lpstr>
      <vt:lpstr>Calibri</vt:lpstr>
      <vt:lpstr>Office Theme</vt:lpstr>
      <vt:lpstr>2_Office Theme</vt:lpstr>
      <vt:lpstr>PowerPoint Presentation</vt:lpstr>
      <vt:lpstr>Primary Strategy</vt:lpstr>
      <vt:lpstr>Primary Strategy – South West</vt:lpstr>
      <vt:lpstr>Secondary Strategy</vt:lpstr>
      <vt:lpstr>Post-16 Strategy</vt:lpstr>
      <vt:lpstr>SEND Strategy</vt:lpstr>
      <vt:lpstr>School Places Strategy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DfE support programme for councils who have overspent DSG</dc:title>
  <dc:creator>Freya Donohue-Hall</dc:creator>
  <cp:lastModifiedBy>Sue Watson</cp:lastModifiedBy>
  <cp:revision>33</cp:revision>
  <cp:lastPrinted>2022-12-05T11:55:29Z</cp:lastPrinted>
  <dcterms:created xsi:type="dcterms:W3CDTF">2006-08-16T00:00:00Z</dcterms:created>
  <dcterms:modified xsi:type="dcterms:W3CDTF">2024-09-19T08:47:31Z</dcterms:modified>
  <dc:identifier>DAFPkZxJQfU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0x010100EEE4D6360DAD234E9BB1AE6B76B4A172</vt:lpwstr>
  </property>
  <property fmtid="{D5CDD505-2E9C-101B-9397-08002B2CF9AE}" pid="3" name="MSIP_Label_2b28a9a6-133a-4796-ad7d-6b90f7583680_Enabled">
    <vt:lpwstr>true</vt:lpwstr>
  </property>
  <property fmtid="{D5CDD505-2E9C-101B-9397-08002B2CF9AE}" pid="4" name="MSIP_Label_2b28a9a6-133a-4796-ad7d-6b90f7583680_SetDate">
    <vt:lpwstr>2023-01-19T13:06:44Z</vt:lpwstr>
  </property>
  <property fmtid="{D5CDD505-2E9C-101B-9397-08002B2CF9AE}" pid="5" name="MSIP_Label_2b28a9a6-133a-4796-ad7d-6b90f7583680_Method">
    <vt:lpwstr>Standard</vt:lpwstr>
  </property>
  <property fmtid="{D5CDD505-2E9C-101B-9397-08002B2CF9AE}" pid="6" name="MSIP_Label_2b28a9a6-133a-4796-ad7d-6b90f7583680_Name">
    <vt:lpwstr>Private</vt:lpwstr>
  </property>
  <property fmtid="{D5CDD505-2E9C-101B-9397-08002B2CF9AE}" pid="7" name="MSIP_Label_2b28a9a6-133a-4796-ad7d-6b90f7583680_SiteId">
    <vt:lpwstr>996ee15c-0b3e-4a6f-8e65-120a9a51821a</vt:lpwstr>
  </property>
  <property fmtid="{D5CDD505-2E9C-101B-9397-08002B2CF9AE}" pid="8" name="MSIP_Label_2b28a9a6-133a-4796-ad7d-6b90f7583680_ActionId">
    <vt:lpwstr>22f69e46-1709-4db0-bdae-dcb3aecd7313</vt:lpwstr>
  </property>
  <property fmtid="{D5CDD505-2E9C-101B-9397-08002B2CF9AE}" pid="9" name="MSIP_Label_2b28a9a6-133a-4796-ad7d-6b90f7583680_ContentBits">
    <vt:lpwstr>2</vt:lpwstr>
  </property>
</Properties>
</file>