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7" r:id="rId5"/>
    <p:sldId id="287" r:id="rId6"/>
    <p:sldId id="258" r:id="rId7"/>
    <p:sldId id="281" r:id="rId8"/>
    <p:sldId id="283" r:id="rId9"/>
    <p:sldId id="276" r:id="rId10"/>
    <p:sldId id="271" r:id="rId11"/>
    <p:sldId id="279" r:id="rId12"/>
    <p:sldId id="280" r:id="rId13"/>
    <p:sldId id="290" r:id="rId14"/>
    <p:sldId id="285" r:id="rId15"/>
    <p:sldId id="288" r:id="rId16"/>
    <p:sldId id="289" r:id="rId17"/>
    <p:sldId id="282" r:id="rId18"/>
    <p:sldId id="291" r:id="rId19"/>
    <p:sldId id="293" r:id="rId20"/>
    <p:sldId id="294" r:id="rId21"/>
    <p:sldId id="295" r:id="rId22"/>
    <p:sldId id="264" r:id="rId23"/>
    <p:sldId id="265" r:id="rId24"/>
    <p:sldId id="27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196" autoAdjust="0"/>
  </p:normalViewPr>
  <p:slideViewPr>
    <p:cSldViewPr snapToGrid="0">
      <p:cViewPr varScale="1">
        <p:scale>
          <a:sx n="53" d="100"/>
          <a:sy n="53" d="100"/>
        </p:scale>
        <p:origin x="11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72581-5326-43DD-B186-E1A373000DE3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EBA6EB4-167D-4F05-8321-C0F28006EDAE}">
      <dgm:prSet/>
      <dgm:spPr/>
      <dgm:t>
        <a:bodyPr/>
        <a:lstStyle/>
        <a:p>
          <a:r>
            <a:rPr lang="en-GB" b="1" dirty="0"/>
            <a:t>Recovery Premium</a:t>
          </a:r>
          <a:endParaRPr lang="en-US" dirty="0"/>
        </a:p>
      </dgm:t>
    </dgm:pt>
    <dgm:pt modelId="{4C5AFBC5-F977-4FC9-9270-9A5E0B57D592}" type="parTrans" cxnId="{7C442878-F541-4746-B4F7-D06F2556A3C9}">
      <dgm:prSet/>
      <dgm:spPr/>
      <dgm:t>
        <a:bodyPr/>
        <a:lstStyle/>
        <a:p>
          <a:endParaRPr lang="en-US"/>
        </a:p>
      </dgm:t>
    </dgm:pt>
    <dgm:pt modelId="{181D11A7-DF93-4D7E-95B6-40D56B9D217D}" type="sibTrans" cxnId="{7C442878-F541-4746-B4F7-D06F2556A3C9}">
      <dgm:prSet/>
      <dgm:spPr/>
      <dgm:t>
        <a:bodyPr/>
        <a:lstStyle/>
        <a:p>
          <a:endParaRPr lang="en-US"/>
        </a:p>
      </dgm:t>
    </dgm:pt>
    <dgm:pt modelId="{97FCECF2-849C-43D5-BFB3-201647AE6543}">
      <dgm:prSet/>
      <dgm:spPr/>
      <dgm:t>
        <a:bodyPr/>
        <a:lstStyle/>
        <a:p>
          <a:r>
            <a:rPr lang="en-GB" b="1" dirty="0"/>
            <a:t>NTP – School led tutoring</a:t>
          </a:r>
          <a:endParaRPr lang="en-US" dirty="0"/>
        </a:p>
      </dgm:t>
    </dgm:pt>
    <dgm:pt modelId="{0664F627-1600-48EA-B1F4-2246C54CD500}" type="parTrans" cxnId="{8FE643A1-6B03-4733-B0A1-7281A7D532C0}">
      <dgm:prSet/>
      <dgm:spPr/>
      <dgm:t>
        <a:bodyPr/>
        <a:lstStyle/>
        <a:p>
          <a:endParaRPr lang="en-US"/>
        </a:p>
      </dgm:t>
    </dgm:pt>
    <dgm:pt modelId="{C5372491-0866-4AB6-9BDB-50D758F13894}" type="sibTrans" cxnId="{8FE643A1-6B03-4733-B0A1-7281A7D532C0}">
      <dgm:prSet/>
      <dgm:spPr/>
      <dgm:t>
        <a:bodyPr/>
        <a:lstStyle/>
        <a:p>
          <a:endParaRPr lang="en-US"/>
        </a:p>
      </dgm:t>
    </dgm:pt>
    <dgm:pt modelId="{2A68A70D-8244-4A71-AC12-51F0DB2E5197}">
      <dgm:prSet/>
      <dgm:spPr/>
      <dgm:t>
        <a:bodyPr/>
        <a:lstStyle/>
        <a:p>
          <a:r>
            <a:rPr lang="en-GB" b="1" dirty="0"/>
            <a:t>MSAG</a:t>
          </a:r>
          <a:endParaRPr lang="en-US" dirty="0"/>
        </a:p>
      </dgm:t>
    </dgm:pt>
    <dgm:pt modelId="{36D30B67-1B29-400A-9F7B-FB98FAA02AC5}" type="parTrans" cxnId="{79E17AD8-B02C-4AB4-89E8-E7DBBC065DE7}">
      <dgm:prSet/>
      <dgm:spPr/>
      <dgm:t>
        <a:bodyPr/>
        <a:lstStyle/>
        <a:p>
          <a:endParaRPr lang="en-US"/>
        </a:p>
      </dgm:t>
    </dgm:pt>
    <dgm:pt modelId="{AFA1A810-9FBA-4703-9195-EB7B98E133CA}" type="sibTrans" cxnId="{79E17AD8-B02C-4AB4-89E8-E7DBBC065DE7}">
      <dgm:prSet/>
      <dgm:spPr/>
      <dgm:t>
        <a:bodyPr/>
        <a:lstStyle/>
        <a:p>
          <a:endParaRPr lang="en-US"/>
        </a:p>
      </dgm:t>
    </dgm:pt>
    <dgm:pt modelId="{98B94892-BDA4-42AD-B6E3-AD521BD531DB}">
      <dgm:prSet/>
      <dgm:spPr/>
      <dgm:t>
        <a:bodyPr/>
        <a:lstStyle/>
        <a:p>
          <a:r>
            <a:rPr lang="en-US" dirty="0"/>
            <a:t>EYSG</a:t>
          </a:r>
        </a:p>
      </dgm:t>
    </dgm:pt>
    <dgm:pt modelId="{127429B0-AAC3-45AD-A1F6-D5E527F1398E}" type="parTrans" cxnId="{1D4333B5-415E-4FDC-ADE0-B34D342BF9B3}">
      <dgm:prSet/>
      <dgm:spPr/>
      <dgm:t>
        <a:bodyPr/>
        <a:lstStyle/>
        <a:p>
          <a:endParaRPr lang="en-US"/>
        </a:p>
      </dgm:t>
    </dgm:pt>
    <dgm:pt modelId="{F16D845D-8277-43CF-9957-6B0B0B9B0350}" type="sibTrans" cxnId="{1D4333B5-415E-4FDC-ADE0-B34D342BF9B3}">
      <dgm:prSet/>
      <dgm:spPr/>
      <dgm:t>
        <a:bodyPr/>
        <a:lstStyle/>
        <a:p>
          <a:endParaRPr lang="en-US"/>
        </a:p>
      </dgm:t>
    </dgm:pt>
    <dgm:pt modelId="{CE661696-FED1-4556-B708-2718ADEB438E}">
      <dgm:prSet/>
      <dgm:spPr/>
      <dgm:t>
        <a:bodyPr/>
        <a:lstStyle/>
        <a:p>
          <a:r>
            <a:rPr lang="en-US" dirty="0"/>
            <a:t>Covid/attainment related grants</a:t>
          </a:r>
        </a:p>
      </dgm:t>
    </dgm:pt>
    <dgm:pt modelId="{9E29470D-05B7-40BA-9808-A40148F88DBD}" type="parTrans" cxnId="{89E3696A-57F2-4D3B-B806-8523C19A2AC6}">
      <dgm:prSet/>
      <dgm:spPr/>
      <dgm:t>
        <a:bodyPr/>
        <a:lstStyle/>
        <a:p>
          <a:endParaRPr lang="en-US"/>
        </a:p>
      </dgm:t>
    </dgm:pt>
    <dgm:pt modelId="{EA09D5D3-6DB3-4D72-ABEF-03EA94E1F576}" type="sibTrans" cxnId="{89E3696A-57F2-4D3B-B806-8523C19A2AC6}">
      <dgm:prSet/>
      <dgm:spPr/>
      <dgm:t>
        <a:bodyPr/>
        <a:lstStyle/>
        <a:p>
          <a:endParaRPr lang="en-US"/>
        </a:p>
      </dgm:t>
    </dgm:pt>
    <dgm:pt modelId="{281B3374-8BB6-40CA-A865-CF57070A84B9}">
      <dgm:prSet/>
      <dgm:spPr/>
      <dgm:t>
        <a:bodyPr/>
        <a:lstStyle/>
        <a:p>
          <a:endParaRPr lang="en-US" dirty="0"/>
        </a:p>
      </dgm:t>
    </dgm:pt>
    <dgm:pt modelId="{96C74790-7671-4E7E-8E0E-7D60D2BB019B}" type="parTrans" cxnId="{CB848CA4-46A3-4935-A891-A54F03A1D7DA}">
      <dgm:prSet/>
      <dgm:spPr/>
      <dgm:t>
        <a:bodyPr/>
        <a:lstStyle/>
        <a:p>
          <a:endParaRPr lang="en-US"/>
        </a:p>
      </dgm:t>
    </dgm:pt>
    <dgm:pt modelId="{51919F37-14AF-4A0B-B225-21629A68ADDF}" type="sibTrans" cxnId="{CB848CA4-46A3-4935-A891-A54F03A1D7DA}">
      <dgm:prSet/>
      <dgm:spPr/>
      <dgm:t>
        <a:bodyPr/>
        <a:lstStyle/>
        <a:p>
          <a:endParaRPr lang="en-US"/>
        </a:p>
      </dgm:t>
    </dgm:pt>
    <dgm:pt modelId="{A16A3E17-164B-440B-9376-76B9338D2540}">
      <dgm:prSet/>
      <dgm:spPr/>
    </dgm:pt>
    <dgm:pt modelId="{FB363480-0F50-4AC2-9F69-8CC84D9E9656}" type="parTrans" cxnId="{7DED007D-E07D-4514-B7AF-08E343DA0415}">
      <dgm:prSet/>
      <dgm:spPr/>
      <dgm:t>
        <a:bodyPr/>
        <a:lstStyle/>
        <a:p>
          <a:endParaRPr lang="en-GB"/>
        </a:p>
      </dgm:t>
    </dgm:pt>
    <dgm:pt modelId="{E029F240-2AA1-4035-9430-CF0E50C3FE1F}" type="sibTrans" cxnId="{7DED007D-E07D-4514-B7AF-08E343DA0415}">
      <dgm:prSet/>
      <dgm:spPr/>
      <dgm:t>
        <a:bodyPr/>
        <a:lstStyle/>
        <a:p>
          <a:endParaRPr lang="en-GB"/>
        </a:p>
      </dgm:t>
    </dgm:pt>
    <dgm:pt modelId="{607668BB-BD4D-4F47-8208-DA36B7DCDE67}" type="pres">
      <dgm:prSet presAssocID="{96D72581-5326-43DD-B186-E1A373000DE3}" presName="outerComposite" presStyleCnt="0">
        <dgm:presLayoutVars>
          <dgm:chMax val="5"/>
          <dgm:dir/>
          <dgm:resizeHandles val="exact"/>
        </dgm:presLayoutVars>
      </dgm:prSet>
      <dgm:spPr/>
    </dgm:pt>
    <dgm:pt modelId="{FEB8308C-C140-4513-990D-A3F7B5AE8C4A}" type="pres">
      <dgm:prSet presAssocID="{96D72581-5326-43DD-B186-E1A373000DE3}" presName="dummyMaxCanvas" presStyleCnt="0">
        <dgm:presLayoutVars/>
      </dgm:prSet>
      <dgm:spPr/>
    </dgm:pt>
    <dgm:pt modelId="{41124931-60EC-4ADE-81DF-B870182D9662}" type="pres">
      <dgm:prSet presAssocID="{96D72581-5326-43DD-B186-E1A373000DE3}" presName="FiveNodes_1" presStyleLbl="node1" presStyleIdx="0" presStyleCnt="5" custLinFactY="35713" custLinFactNeighborX="8789" custLinFactNeighborY="100000">
        <dgm:presLayoutVars>
          <dgm:bulletEnabled val="1"/>
        </dgm:presLayoutVars>
      </dgm:prSet>
      <dgm:spPr/>
    </dgm:pt>
    <dgm:pt modelId="{808AEBF3-187D-4CFC-AFDD-5BEC67B0AEE3}" type="pres">
      <dgm:prSet presAssocID="{96D72581-5326-43DD-B186-E1A373000DE3}" presName="FiveNodes_2" presStyleLbl="node1" presStyleIdx="1" presStyleCnt="5" custLinFactY="33531" custLinFactNeighborX="5284" custLinFactNeighborY="100000">
        <dgm:presLayoutVars>
          <dgm:bulletEnabled val="1"/>
        </dgm:presLayoutVars>
      </dgm:prSet>
      <dgm:spPr/>
    </dgm:pt>
    <dgm:pt modelId="{CFCCEF66-AE93-4575-9876-9AAA1F5B3637}" type="pres">
      <dgm:prSet presAssocID="{96D72581-5326-43DD-B186-E1A373000DE3}" presName="FiveNodes_3" presStyleLbl="node1" presStyleIdx="2" presStyleCnt="5" custLinFactY="18119" custLinFactNeighborX="3627" custLinFactNeighborY="100000">
        <dgm:presLayoutVars>
          <dgm:bulletEnabled val="1"/>
        </dgm:presLayoutVars>
      </dgm:prSet>
      <dgm:spPr/>
    </dgm:pt>
    <dgm:pt modelId="{882C5B39-5043-4819-BD54-55CF2E85B6C2}" type="pres">
      <dgm:prSet presAssocID="{96D72581-5326-43DD-B186-E1A373000DE3}" presName="FiveNodes_4" presStyleLbl="node1" presStyleIdx="3" presStyleCnt="5" custLinFactY="18220" custLinFactNeighborX="768" custLinFactNeighborY="100000">
        <dgm:presLayoutVars>
          <dgm:bulletEnabled val="1"/>
        </dgm:presLayoutVars>
      </dgm:prSet>
      <dgm:spPr/>
    </dgm:pt>
    <dgm:pt modelId="{B7C65483-88AA-44BE-AC92-6F531FB66E22}" type="pres">
      <dgm:prSet presAssocID="{96D72581-5326-43DD-B186-E1A373000DE3}" presName="FiveNodes_5" presStyleLbl="node1" presStyleIdx="4" presStyleCnt="5" custLinFactY="-200000" custLinFactNeighborX="-26345" custLinFactNeighborY="-242517">
        <dgm:presLayoutVars>
          <dgm:bulletEnabled val="1"/>
        </dgm:presLayoutVars>
      </dgm:prSet>
      <dgm:spPr/>
    </dgm:pt>
    <dgm:pt modelId="{16244765-2D83-4F17-A47A-52B21F2681CD}" type="pres">
      <dgm:prSet presAssocID="{96D72581-5326-43DD-B186-E1A373000DE3}" presName="FiveConn_1-2" presStyleLbl="fgAccFollowNode1" presStyleIdx="0" presStyleCnt="4">
        <dgm:presLayoutVars>
          <dgm:bulletEnabled val="1"/>
        </dgm:presLayoutVars>
      </dgm:prSet>
      <dgm:spPr/>
    </dgm:pt>
    <dgm:pt modelId="{57781727-873E-4F45-B296-D34A56E30CC7}" type="pres">
      <dgm:prSet presAssocID="{96D72581-5326-43DD-B186-E1A373000DE3}" presName="FiveConn_2-3" presStyleLbl="fgAccFollowNode1" presStyleIdx="1" presStyleCnt="4">
        <dgm:presLayoutVars>
          <dgm:bulletEnabled val="1"/>
        </dgm:presLayoutVars>
      </dgm:prSet>
      <dgm:spPr/>
    </dgm:pt>
    <dgm:pt modelId="{1B408128-0016-4DA3-BE1C-9BB266E561CB}" type="pres">
      <dgm:prSet presAssocID="{96D72581-5326-43DD-B186-E1A373000DE3}" presName="FiveConn_3-4" presStyleLbl="fgAccFollowNode1" presStyleIdx="2" presStyleCnt="4">
        <dgm:presLayoutVars>
          <dgm:bulletEnabled val="1"/>
        </dgm:presLayoutVars>
      </dgm:prSet>
      <dgm:spPr/>
    </dgm:pt>
    <dgm:pt modelId="{D2B5F150-1A90-41C8-92E7-C225FBB33CC4}" type="pres">
      <dgm:prSet presAssocID="{96D72581-5326-43DD-B186-E1A373000DE3}" presName="FiveConn_4-5" presStyleLbl="fgAccFollowNode1" presStyleIdx="3" presStyleCnt="4">
        <dgm:presLayoutVars>
          <dgm:bulletEnabled val="1"/>
        </dgm:presLayoutVars>
      </dgm:prSet>
      <dgm:spPr/>
    </dgm:pt>
    <dgm:pt modelId="{971C3AA6-0EF1-4530-A720-929F2DDD1B0E}" type="pres">
      <dgm:prSet presAssocID="{96D72581-5326-43DD-B186-E1A373000DE3}" presName="FiveNodes_1_text" presStyleLbl="node1" presStyleIdx="4" presStyleCnt="5">
        <dgm:presLayoutVars>
          <dgm:bulletEnabled val="1"/>
        </dgm:presLayoutVars>
      </dgm:prSet>
      <dgm:spPr/>
    </dgm:pt>
    <dgm:pt modelId="{106D9EAA-C73E-4E6C-82DC-36DADBE90542}" type="pres">
      <dgm:prSet presAssocID="{96D72581-5326-43DD-B186-E1A373000DE3}" presName="FiveNodes_2_text" presStyleLbl="node1" presStyleIdx="4" presStyleCnt="5">
        <dgm:presLayoutVars>
          <dgm:bulletEnabled val="1"/>
        </dgm:presLayoutVars>
      </dgm:prSet>
      <dgm:spPr/>
    </dgm:pt>
    <dgm:pt modelId="{43575418-0531-4FA7-BEB7-4FC3A99A4A06}" type="pres">
      <dgm:prSet presAssocID="{96D72581-5326-43DD-B186-E1A373000DE3}" presName="FiveNodes_3_text" presStyleLbl="node1" presStyleIdx="4" presStyleCnt="5">
        <dgm:presLayoutVars>
          <dgm:bulletEnabled val="1"/>
        </dgm:presLayoutVars>
      </dgm:prSet>
      <dgm:spPr/>
    </dgm:pt>
    <dgm:pt modelId="{04ECFD4C-31EB-4A49-B955-B2DD5DE95119}" type="pres">
      <dgm:prSet presAssocID="{96D72581-5326-43DD-B186-E1A373000DE3}" presName="FiveNodes_4_text" presStyleLbl="node1" presStyleIdx="4" presStyleCnt="5">
        <dgm:presLayoutVars>
          <dgm:bulletEnabled val="1"/>
        </dgm:presLayoutVars>
      </dgm:prSet>
      <dgm:spPr/>
    </dgm:pt>
    <dgm:pt modelId="{35AC0A16-522F-419C-8F1B-E48EAD651B42}" type="pres">
      <dgm:prSet presAssocID="{96D72581-5326-43DD-B186-E1A373000DE3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CF72AB04-3087-418F-B1EC-BEA46C4B3279}" type="presOf" srcId="{4EBA6EB4-167D-4F05-8321-C0F28006EDAE}" destId="{41124931-60EC-4ADE-81DF-B870182D9662}" srcOrd="0" destOrd="0" presId="urn:microsoft.com/office/officeart/2005/8/layout/vProcess5"/>
    <dgm:cxn modelId="{76CAB80B-6933-40EF-AE9D-C8703BE5172C}" type="presOf" srcId="{4EBA6EB4-167D-4F05-8321-C0F28006EDAE}" destId="{971C3AA6-0EF1-4530-A720-929F2DDD1B0E}" srcOrd="1" destOrd="0" presId="urn:microsoft.com/office/officeart/2005/8/layout/vProcess5"/>
    <dgm:cxn modelId="{7001A90D-09A7-4E8F-9124-F66C69A7FB62}" type="presOf" srcId="{2A68A70D-8244-4A71-AC12-51F0DB2E5197}" destId="{43575418-0531-4FA7-BEB7-4FC3A99A4A06}" srcOrd="1" destOrd="0" presId="urn:microsoft.com/office/officeart/2005/8/layout/vProcess5"/>
    <dgm:cxn modelId="{68B4CC12-2A5F-4E90-A4F3-38549E92A857}" type="presOf" srcId="{98B94892-BDA4-42AD-B6E3-AD521BD531DB}" destId="{882C5B39-5043-4819-BD54-55CF2E85B6C2}" srcOrd="0" destOrd="0" presId="urn:microsoft.com/office/officeart/2005/8/layout/vProcess5"/>
    <dgm:cxn modelId="{A31CFE2A-ED57-4C70-96D7-773757A80FE0}" type="presOf" srcId="{97FCECF2-849C-43D5-BFB3-201647AE6543}" destId="{106D9EAA-C73E-4E6C-82DC-36DADBE90542}" srcOrd="1" destOrd="0" presId="urn:microsoft.com/office/officeart/2005/8/layout/vProcess5"/>
    <dgm:cxn modelId="{3FD8662D-2048-4EA0-BED8-2123A8984C21}" type="presOf" srcId="{CE661696-FED1-4556-B708-2718ADEB438E}" destId="{B7C65483-88AA-44BE-AC92-6F531FB66E22}" srcOrd="0" destOrd="0" presId="urn:microsoft.com/office/officeart/2005/8/layout/vProcess5"/>
    <dgm:cxn modelId="{5E090239-CA97-4179-826E-9F27652C0240}" type="presOf" srcId="{C5372491-0866-4AB6-9BDB-50D758F13894}" destId="{57781727-873E-4F45-B296-D34A56E30CC7}" srcOrd="0" destOrd="0" presId="urn:microsoft.com/office/officeart/2005/8/layout/vProcess5"/>
    <dgm:cxn modelId="{F4D56439-4ED5-422E-8CF3-32EFD53579B7}" type="presOf" srcId="{2A68A70D-8244-4A71-AC12-51F0DB2E5197}" destId="{CFCCEF66-AE93-4575-9876-9AAA1F5B3637}" srcOrd="0" destOrd="0" presId="urn:microsoft.com/office/officeart/2005/8/layout/vProcess5"/>
    <dgm:cxn modelId="{89E3696A-57F2-4D3B-B806-8523C19A2AC6}" srcId="{96D72581-5326-43DD-B186-E1A373000DE3}" destId="{CE661696-FED1-4556-B708-2718ADEB438E}" srcOrd="4" destOrd="0" parTransId="{9E29470D-05B7-40BA-9808-A40148F88DBD}" sibTransId="{EA09D5D3-6DB3-4D72-ABEF-03EA94E1F576}"/>
    <dgm:cxn modelId="{2314B46A-9212-4EC5-A62B-5E8D3B724640}" type="presOf" srcId="{97FCECF2-849C-43D5-BFB3-201647AE6543}" destId="{808AEBF3-187D-4CFC-AFDD-5BEC67B0AEE3}" srcOrd="0" destOrd="0" presId="urn:microsoft.com/office/officeart/2005/8/layout/vProcess5"/>
    <dgm:cxn modelId="{0D591075-44D7-4CB0-95F0-5B4D726E210B}" type="presOf" srcId="{CE661696-FED1-4556-B708-2718ADEB438E}" destId="{35AC0A16-522F-419C-8F1B-E48EAD651B42}" srcOrd="1" destOrd="0" presId="urn:microsoft.com/office/officeart/2005/8/layout/vProcess5"/>
    <dgm:cxn modelId="{7C442878-F541-4746-B4F7-D06F2556A3C9}" srcId="{96D72581-5326-43DD-B186-E1A373000DE3}" destId="{4EBA6EB4-167D-4F05-8321-C0F28006EDAE}" srcOrd="0" destOrd="0" parTransId="{4C5AFBC5-F977-4FC9-9270-9A5E0B57D592}" sibTransId="{181D11A7-DF93-4D7E-95B6-40D56B9D217D}"/>
    <dgm:cxn modelId="{7DED007D-E07D-4514-B7AF-08E343DA0415}" srcId="{96D72581-5326-43DD-B186-E1A373000DE3}" destId="{A16A3E17-164B-440B-9376-76B9338D2540}" srcOrd="5" destOrd="0" parTransId="{FB363480-0F50-4AC2-9F69-8CC84D9E9656}" sibTransId="{E029F240-2AA1-4035-9430-CF0E50C3FE1F}"/>
    <dgm:cxn modelId="{8FE643A1-6B03-4733-B0A1-7281A7D532C0}" srcId="{96D72581-5326-43DD-B186-E1A373000DE3}" destId="{97FCECF2-849C-43D5-BFB3-201647AE6543}" srcOrd="1" destOrd="0" parTransId="{0664F627-1600-48EA-B1F4-2246C54CD500}" sibTransId="{C5372491-0866-4AB6-9BDB-50D758F13894}"/>
    <dgm:cxn modelId="{CB848CA4-46A3-4935-A891-A54F03A1D7DA}" srcId="{96D72581-5326-43DD-B186-E1A373000DE3}" destId="{281B3374-8BB6-40CA-A865-CF57070A84B9}" srcOrd="6" destOrd="0" parTransId="{96C74790-7671-4E7E-8E0E-7D60D2BB019B}" sibTransId="{51919F37-14AF-4A0B-B225-21629A68ADDF}"/>
    <dgm:cxn modelId="{1D4333B5-415E-4FDC-ADE0-B34D342BF9B3}" srcId="{96D72581-5326-43DD-B186-E1A373000DE3}" destId="{98B94892-BDA4-42AD-B6E3-AD521BD531DB}" srcOrd="3" destOrd="0" parTransId="{127429B0-AAC3-45AD-A1F6-D5E527F1398E}" sibTransId="{F16D845D-8277-43CF-9957-6B0B0B9B0350}"/>
    <dgm:cxn modelId="{D67AB8B6-5803-4894-A843-21FE56FB1B7A}" type="presOf" srcId="{96D72581-5326-43DD-B186-E1A373000DE3}" destId="{607668BB-BD4D-4F47-8208-DA36B7DCDE67}" srcOrd="0" destOrd="0" presId="urn:microsoft.com/office/officeart/2005/8/layout/vProcess5"/>
    <dgm:cxn modelId="{79E17AD8-B02C-4AB4-89E8-E7DBBC065DE7}" srcId="{96D72581-5326-43DD-B186-E1A373000DE3}" destId="{2A68A70D-8244-4A71-AC12-51F0DB2E5197}" srcOrd="2" destOrd="0" parTransId="{36D30B67-1B29-400A-9F7B-FB98FAA02AC5}" sibTransId="{AFA1A810-9FBA-4703-9195-EB7B98E133CA}"/>
    <dgm:cxn modelId="{8596E8E1-8D89-4D2B-9674-5BA2D2491945}" type="presOf" srcId="{AFA1A810-9FBA-4703-9195-EB7B98E133CA}" destId="{1B408128-0016-4DA3-BE1C-9BB266E561CB}" srcOrd="0" destOrd="0" presId="urn:microsoft.com/office/officeart/2005/8/layout/vProcess5"/>
    <dgm:cxn modelId="{D8F50DE8-BC7E-4313-8FCE-AD7B69BA381D}" type="presOf" srcId="{98B94892-BDA4-42AD-B6E3-AD521BD531DB}" destId="{04ECFD4C-31EB-4A49-B955-B2DD5DE95119}" srcOrd="1" destOrd="0" presId="urn:microsoft.com/office/officeart/2005/8/layout/vProcess5"/>
    <dgm:cxn modelId="{10FF3AEF-C35D-4B0D-8CE9-43DC16BBCCDA}" type="presOf" srcId="{181D11A7-DF93-4D7E-95B6-40D56B9D217D}" destId="{16244765-2D83-4F17-A47A-52B21F2681CD}" srcOrd="0" destOrd="0" presId="urn:microsoft.com/office/officeart/2005/8/layout/vProcess5"/>
    <dgm:cxn modelId="{291601FA-5C6B-41D9-955C-0A78982AEF72}" type="presOf" srcId="{F16D845D-8277-43CF-9957-6B0B0B9B0350}" destId="{D2B5F150-1A90-41C8-92E7-C225FBB33CC4}" srcOrd="0" destOrd="0" presId="urn:microsoft.com/office/officeart/2005/8/layout/vProcess5"/>
    <dgm:cxn modelId="{E5C3914E-CD09-4BF1-A634-02EEAB6AC0A6}" type="presParOf" srcId="{607668BB-BD4D-4F47-8208-DA36B7DCDE67}" destId="{FEB8308C-C140-4513-990D-A3F7B5AE8C4A}" srcOrd="0" destOrd="0" presId="urn:microsoft.com/office/officeart/2005/8/layout/vProcess5"/>
    <dgm:cxn modelId="{A36D9563-2B1C-419D-A100-2010A2F202D6}" type="presParOf" srcId="{607668BB-BD4D-4F47-8208-DA36B7DCDE67}" destId="{41124931-60EC-4ADE-81DF-B870182D9662}" srcOrd="1" destOrd="0" presId="urn:microsoft.com/office/officeart/2005/8/layout/vProcess5"/>
    <dgm:cxn modelId="{5642200A-93F2-452F-BC90-6AA9D143F7FA}" type="presParOf" srcId="{607668BB-BD4D-4F47-8208-DA36B7DCDE67}" destId="{808AEBF3-187D-4CFC-AFDD-5BEC67B0AEE3}" srcOrd="2" destOrd="0" presId="urn:microsoft.com/office/officeart/2005/8/layout/vProcess5"/>
    <dgm:cxn modelId="{EA6F42E8-6E08-41CF-BCD0-729F76B00EB2}" type="presParOf" srcId="{607668BB-BD4D-4F47-8208-DA36B7DCDE67}" destId="{CFCCEF66-AE93-4575-9876-9AAA1F5B3637}" srcOrd="3" destOrd="0" presId="urn:microsoft.com/office/officeart/2005/8/layout/vProcess5"/>
    <dgm:cxn modelId="{4F39C43E-B38F-4F7A-8C42-846EFB41BCBE}" type="presParOf" srcId="{607668BB-BD4D-4F47-8208-DA36B7DCDE67}" destId="{882C5B39-5043-4819-BD54-55CF2E85B6C2}" srcOrd="4" destOrd="0" presId="urn:microsoft.com/office/officeart/2005/8/layout/vProcess5"/>
    <dgm:cxn modelId="{0CB72001-7368-4847-A40B-1508CB908FEC}" type="presParOf" srcId="{607668BB-BD4D-4F47-8208-DA36B7DCDE67}" destId="{B7C65483-88AA-44BE-AC92-6F531FB66E22}" srcOrd="5" destOrd="0" presId="urn:microsoft.com/office/officeart/2005/8/layout/vProcess5"/>
    <dgm:cxn modelId="{A6C13DFE-8728-48E1-8676-80426BC1DCB2}" type="presParOf" srcId="{607668BB-BD4D-4F47-8208-DA36B7DCDE67}" destId="{16244765-2D83-4F17-A47A-52B21F2681CD}" srcOrd="6" destOrd="0" presId="urn:microsoft.com/office/officeart/2005/8/layout/vProcess5"/>
    <dgm:cxn modelId="{E0329A7E-3EC0-4C8E-8731-8BBA8D767C8B}" type="presParOf" srcId="{607668BB-BD4D-4F47-8208-DA36B7DCDE67}" destId="{57781727-873E-4F45-B296-D34A56E30CC7}" srcOrd="7" destOrd="0" presId="urn:microsoft.com/office/officeart/2005/8/layout/vProcess5"/>
    <dgm:cxn modelId="{63029F17-945B-44C3-9825-EE4AD2A66780}" type="presParOf" srcId="{607668BB-BD4D-4F47-8208-DA36B7DCDE67}" destId="{1B408128-0016-4DA3-BE1C-9BB266E561CB}" srcOrd="8" destOrd="0" presId="urn:microsoft.com/office/officeart/2005/8/layout/vProcess5"/>
    <dgm:cxn modelId="{FB6E4A25-C906-44F2-ADBA-55DBE56073F7}" type="presParOf" srcId="{607668BB-BD4D-4F47-8208-DA36B7DCDE67}" destId="{D2B5F150-1A90-41C8-92E7-C225FBB33CC4}" srcOrd="9" destOrd="0" presId="urn:microsoft.com/office/officeart/2005/8/layout/vProcess5"/>
    <dgm:cxn modelId="{791A75CC-F71D-4A7E-B7BA-EFDD95B1367F}" type="presParOf" srcId="{607668BB-BD4D-4F47-8208-DA36B7DCDE67}" destId="{971C3AA6-0EF1-4530-A720-929F2DDD1B0E}" srcOrd="10" destOrd="0" presId="urn:microsoft.com/office/officeart/2005/8/layout/vProcess5"/>
    <dgm:cxn modelId="{83FA435D-A34E-4734-B172-E660308C49D0}" type="presParOf" srcId="{607668BB-BD4D-4F47-8208-DA36B7DCDE67}" destId="{106D9EAA-C73E-4E6C-82DC-36DADBE90542}" srcOrd="11" destOrd="0" presId="urn:microsoft.com/office/officeart/2005/8/layout/vProcess5"/>
    <dgm:cxn modelId="{6ECE72C7-CDEF-47DD-8A1A-67E72D686057}" type="presParOf" srcId="{607668BB-BD4D-4F47-8208-DA36B7DCDE67}" destId="{43575418-0531-4FA7-BEB7-4FC3A99A4A06}" srcOrd="12" destOrd="0" presId="urn:microsoft.com/office/officeart/2005/8/layout/vProcess5"/>
    <dgm:cxn modelId="{99F381A8-EAE9-4B0F-BED0-A22C8F0CD2B9}" type="presParOf" srcId="{607668BB-BD4D-4F47-8208-DA36B7DCDE67}" destId="{04ECFD4C-31EB-4A49-B955-B2DD5DE95119}" srcOrd="13" destOrd="0" presId="urn:microsoft.com/office/officeart/2005/8/layout/vProcess5"/>
    <dgm:cxn modelId="{563441FB-1AD0-403F-A361-A05C30D0A92D}" type="presParOf" srcId="{607668BB-BD4D-4F47-8208-DA36B7DCDE67}" destId="{35AC0A16-522F-419C-8F1B-E48EAD651B4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D72581-5326-43DD-B186-E1A373000DE3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EBA6EB4-167D-4F05-8321-C0F28006EDAE}">
      <dgm:prSet/>
      <dgm:spPr/>
      <dgm:t>
        <a:bodyPr/>
        <a:lstStyle/>
        <a:p>
          <a:r>
            <a:rPr lang="en-GB" b="1" dirty="0"/>
            <a:t>Pupil Premium</a:t>
          </a:r>
          <a:endParaRPr lang="en-US" dirty="0"/>
        </a:p>
      </dgm:t>
    </dgm:pt>
    <dgm:pt modelId="{4C5AFBC5-F977-4FC9-9270-9A5E0B57D592}" type="parTrans" cxnId="{7C442878-F541-4746-B4F7-D06F2556A3C9}">
      <dgm:prSet/>
      <dgm:spPr/>
      <dgm:t>
        <a:bodyPr/>
        <a:lstStyle/>
        <a:p>
          <a:endParaRPr lang="en-US"/>
        </a:p>
      </dgm:t>
    </dgm:pt>
    <dgm:pt modelId="{181D11A7-DF93-4D7E-95B6-40D56B9D217D}" type="sibTrans" cxnId="{7C442878-F541-4746-B4F7-D06F2556A3C9}">
      <dgm:prSet/>
      <dgm:spPr/>
      <dgm:t>
        <a:bodyPr/>
        <a:lstStyle/>
        <a:p>
          <a:endParaRPr lang="en-US"/>
        </a:p>
      </dgm:t>
    </dgm:pt>
    <dgm:pt modelId="{97FCECF2-849C-43D5-BFB3-201647AE6543}">
      <dgm:prSet/>
      <dgm:spPr/>
      <dgm:t>
        <a:bodyPr/>
        <a:lstStyle/>
        <a:p>
          <a:r>
            <a:rPr lang="en-GB" b="1" dirty="0"/>
            <a:t>TPAG</a:t>
          </a:r>
          <a:endParaRPr lang="en-US" dirty="0"/>
        </a:p>
      </dgm:t>
    </dgm:pt>
    <dgm:pt modelId="{0664F627-1600-48EA-B1F4-2246C54CD500}" type="parTrans" cxnId="{8FE643A1-6B03-4733-B0A1-7281A7D532C0}">
      <dgm:prSet/>
      <dgm:spPr/>
      <dgm:t>
        <a:bodyPr/>
        <a:lstStyle/>
        <a:p>
          <a:endParaRPr lang="en-US"/>
        </a:p>
      </dgm:t>
    </dgm:pt>
    <dgm:pt modelId="{C5372491-0866-4AB6-9BDB-50D758F13894}" type="sibTrans" cxnId="{8FE643A1-6B03-4733-B0A1-7281A7D532C0}">
      <dgm:prSet/>
      <dgm:spPr/>
      <dgm:t>
        <a:bodyPr/>
        <a:lstStyle/>
        <a:p>
          <a:endParaRPr lang="en-US"/>
        </a:p>
      </dgm:t>
    </dgm:pt>
    <dgm:pt modelId="{2A68A70D-8244-4A71-AC12-51F0DB2E5197}">
      <dgm:prSet/>
      <dgm:spPr/>
      <dgm:t>
        <a:bodyPr/>
        <a:lstStyle/>
        <a:p>
          <a:r>
            <a:rPr lang="en-GB" b="1"/>
            <a:t>UIFSM </a:t>
          </a:r>
          <a:endParaRPr lang="en-US"/>
        </a:p>
      </dgm:t>
    </dgm:pt>
    <dgm:pt modelId="{36D30B67-1B29-400A-9F7B-FB98FAA02AC5}" type="parTrans" cxnId="{79E17AD8-B02C-4AB4-89E8-E7DBBC065DE7}">
      <dgm:prSet/>
      <dgm:spPr/>
      <dgm:t>
        <a:bodyPr/>
        <a:lstStyle/>
        <a:p>
          <a:endParaRPr lang="en-US"/>
        </a:p>
      </dgm:t>
    </dgm:pt>
    <dgm:pt modelId="{AFA1A810-9FBA-4703-9195-EB7B98E133CA}" type="sibTrans" cxnId="{79E17AD8-B02C-4AB4-89E8-E7DBBC065DE7}">
      <dgm:prSet/>
      <dgm:spPr/>
      <dgm:t>
        <a:bodyPr/>
        <a:lstStyle/>
        <a:p>
          <a:endParaRPr lang="en-US"/>
        </a:p>
      </dgm:t>
    </dgm:pt>
    <dgm:pt modelId="{98B94892-BDA4-42AD-B6E3-AD521BD531DB}">
      <dgm:prSet/>
      <dgm:spPr/>
      <dgm:t>
        <a:bodyPr/>
        <a:lstStyle/>
        <a:p>
          <a:r>
            <a:rPr lang="en-GB" b="1" dirty="0"/>
            <a:t>Senior Mental Health</a:t>
          </a:r>
          <a:endParaRPr lang="en-US" dirty="0"/>
        </a:p>
      </dgm:t>
    </dgm:pt>
    <dgm:pt modelId="{127429B0-AAC3-45AD-A1F6-D5E527F1398E}" type="parTrans" cxnId="{1D4333B5-415E-4FDC-ADE0-B34D342BF9B3}">
      <dgm:prSet/>
      <dgm:spPr/>
      <dgm:t>
        <a:bodyPr/>
        <a:lstStyle/>
        <a:p>
          <a:endParaRPr lang="en-US"/>
        </a:p>
      </dgm:t>
    </dgm:pt>
    <dgm:pt modelId="{F16D845D-8277-43CF-9957-6B0B0B9B0350}" type="sibTrans" cxnId="{1D4333B5-415E-4FDC-ADE0-B34D342BF9B3}">
      <dgm:prSet/>
      <dgm:spPr/>
      <dgm:t>
        <a:bodyPr/>
        <a:lstStyle/>
        <a:p>
          <a:endParaRPr lang="en-US"/>
        </a:p>
      </dgm:t>
    </dgm:pt>
    <dgm:pt modelId="{CE661696-FED1-4556-B708-2718ADEB438E}">
      <dgm:prSet/>
      <dgm:spPr/>
      <dgm:t>
        <a:bodyPr/>
        <a:lstStyle/>
        <a:p>
          <a:r>
            <a:rPr lang="en-GB" b="1" dirty="0"/>
            <a:t>Core School Budget Grant - CSBG</a:t>
          </a:r>
          <a:endParaRPr lang="en-US" dirty="0"/>
        </a:p>
      </dgm:t>
    </dgm:pt>
    <dgm:pt modelId="{9E29470D-05B7-40BA-9808-A40148F88DBD}" type="parTrans" cxnId="{89E3696A-57F2-4D3B-B806-8523C19A2AC6}">
      <dgm:prSet/>
      <dgm:spPr/>
      <dgm:t>
        <a:bodyPr/>
        <a:lstStyle/>
        <a:p>
          <a:endParaRPr lang="en-US"/>
        </a:p>
      </dgm:t>
    </dgm:pt>
    <dgm:pt modelId="{EA09D5D3-6DB3-4D72-ABEF-03EA94E1F576}" type="sibTrans" cxnId="{89E3696A-57F2-4D3B-B806-8523C19A2AC6}">
      <dgm:prSet/>
      <dgm:spPr/>
      <dgm:t>
        <a:bodyPr/>
        <a:lstStyle/>
        <a:p>
          <a:endParaRPr lang="en-US"/>
        </a:p>
      </dgm:t>
    </dgm:pt>
    <dgm:pt modelId="{281B3374-8BB6-40CA-A865-CF57070A84B9}">
      <dgm:prSet/>
      <dgm:spPr/>
      <dgm:t>
        <a:bodyPr/>
        <a:lstStyle/>
        <a:p>
          <a:r>
            <a:rPr lang="en-GB" b="1" dirty="0"/>
            <a:t>PE and Sport</a:t>
          </a:r>
          <a:r>
            <a:rPr lang="en-GB" dirty="0"/>
            <a:t> </a:t>
          </a:r>
          <a:endParaRPr lang="en-US" dirty="0"/>
        </a:p>
      </dgm:t>
    </dgm:pt>
    <dgm:pt modelId="{96C74790-7671-4E7E-8E0E-7D60D2BB019B}" type="parTrans" cxnId="{CB848CA4-46A3-4935-A891-A54F03A1D7DA}">
      <dgm:prSet/>
      <dgm:spPr/>
      <dgm:t>
        <a:bodyPr/>
        <a:lstStyle/>
        <a:p>
          <a:endParaRPr lang="en-US"/>
        </a:p>
      </dgm:t>
    </dgm:pt>
    <dgm:pt modelId="{51919F37-14AF-4A0B-B225-21629A68ADDF}" type="sibTrans" cxnId="{CB848CA4-46A3-4935-A891-A54F03A1D7DA}">
      <dgm:prSet/>
      <dgm:spPr/>
      <dgm:t>
        <a:bodyPr/>
        <a:lstStyle/>
        <a:p>
          <a:endParaRPr lang="en-US"/>
        </a:p>
      </dgm:t>
    </dgm:pt>
    <dgm:pt modelId="{68BE1359-0D54-4FAA-A15A-BFDE432F3876}" type="pres">
      <dgm:prSet presAssocID="{96D72581-5326-43DD-B186-E1A373000DE3}" presName="linear" presStyleCnt="0">
        <dgm:presLayoutVars>
          <dgm:animLvl val="lvl"/>
          <dgm:resizeHandles val="exact"/>
        </dgm:presLayoutVars>
      </dgm:prSet>
      <dgm:spPr/>
    </dgm:pt>
    <dgm:pt modelId="{DCC10DAD-03C8-48B6-8B61-AA0343BEC801}" type="pres">
      <dgm:prSet presAssocID="{4EBA6EB4-167D-4F05-8321-C0F28006EDA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DF1AB0A-084C-47B4-B0DE-9AEB3CB72E46}" type="pres">
      <dgm:prSet presAssocID="{181D11A7-DF93-4D7E-95B6-40D56B9D217D}" presName="spacer" presStyleCnt="0"/>
      <dgm:spPr/>
    </dgm:pt>
    <dgm:pt modelId="{0424B286-7E68-40A9-9F05-35FB92630D20}" type="pres">
      <dgm:prSet presAssocID="{97FCECF2-849C-43D5-BFB3-201647AE654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DEAD171-9A43-4A4F-BCF2-88D929262489}" type="pres">
      <dgm:prSet presAssocID="{C5372491-0866-4AB6-9BDB-50D758F13894}" presName="spacer" presStyleCnt="0"/>
      <dgm:spPr/>
    </dgm:pt>
    <dgm:pt modelId="{7A865541-245F-471E-8F39-21A51DE941DF}" type="pres">
      <dgm:prSet presAssocID="{2A68A70D-8244-4A71-AC12-51F0DB2E519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2A90F10-0E6C-4D50-A79F-DD24DD799D55}" type="pres">
      <dgm:prSet presAssocID="{AFA1A810-9FBA-4703-9195-EB7B98E133CA}" presName="spacer" presStyleCnt="0"/>
      <dgm:spPr/>
    </dgm:pt>
    <dgm:pt modelId="{F1D9737A-F4CB-4B90-BE84-51DD026334FA}" type="pres">
      <dgm:prSet presAssocID="{98B94892-BDA4-42AD-B6E3-AD521BD531D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25A7FD0-13F8-44ED-A438-7CCEFBA0DD20}" type="pres">
      <dgm:prSet presAssocID="{F16D845D-8277-43CF-9957-6B0B0B9B0350}" presName="spacer" presStyleCnt="0"/>
      <dgm:spPr/>
    </dgm:pt>
    <dgm:pt modelId="{361C0AD7-0124-4215-A7CE-48AA769A0FA0}" type="pres">
      <dgm:prSet presAssocID="{CE661696-FED1-4556-B708-2718ADEB438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20B740D-97E9-4601-9520-7C1658CF60EB}" type="pres">
      <dgm:prSet presAssocID="{EA09D5D3-6DB3-4D72-ABEF-03EA94E1F576}" presName="spacer" presStyleCnt="0"/>
      <dgm:spPr/>
    </dgm:pt>
    <dgm:pt modelId="{4098960D-1578-4288-B0F7-0F1EB70DE3EA}" type="pres">
      <dgm:prSet presAssocID="{281B3374-8BB6-40CA-A865-CF57070A84B9}" presName="parentText" presStyleLbl="node1" presStyleIdx="5" presStyleCnt="6" custLinFactNeighborY="10492">
        <dgm:presLayoutVars>
          <dgm:chMax val="0"/>
          <dgm:bulletEnabled val="1"/>
        </dgm:presLayoutVars>
      </dgm:prSet>
      <dgm:spPr/>
    </dgm:pt>
  </dgm:ptLst>
  <dgm:cxnLst>
    <dgm:cxn modelId="{0F580F09-038E-423F-8FF6-8F3E74DF992A}" type="presOf" srcId="{96D72581-5326-43DD-B186-E1A373000DE3}" destId="{68BE1359-0D54-4FAA-A15A-BFDE432F3876}" srcOrd="0" destOrd="0" presId="urn:microsoft.com/office/officeart/2005/8/layout/vList2"/>
    <dgm:cxn modelId="{BA559E13-29EF-4612-99ED-12D104A9E391}" type="presOf" srcId="{4EBA6EB4-167D-4F05-8321-C0F28006EDAE}" destId="{DCC10DAD-03C8-48B6-8B61-AA0343BEC801}" srcOrd="0" destOrd="0" presId="urn:microsoft.com/office/officeart/2005/8/layout/vList2"/>
    <dgm:cxn modelId="{89E3696A-57F2-4D3B-B806-8523C19A2AC6}" srcId="{96D72581-5326-43DD-B186-E1A373000DE3}" destId="{CE661696-FED1-4556-B708-2718ADEB438E}" srcOrd="4" destOrd="0" parTransId="{9E29470D-05B7-40BA-9808-A40148F88DBD}" sibTransId="{EA09D5D3-6DB3-4D72-ABEF-03EA94E1F576}"/>
    <dgm:cxn modelId="{7C442878-F541-4746-B4F7-D06F2556A3C9}" srcId="{96D72581-5326-43DD-B186-E1A373000DE3}" destId="{4EBA6EB4-167D-4F05-8321-C0F28006EDAE}" srcOrd="0" destOrd="0" parTransId="{4C5AFBC5-F977-4FC9-9270-9A5E0B57D592}" sibTransId="{181D11A7-DF93-4D7E-95B6-40D56B9D217D}"/>
    <dgm:cxn modelId="{AB1A498A-5459-4890-BE5F-F169CE7154E8}" type="presOf" srcId="{97FCECF2-849C-43D5-BFB3-201647AE6543}" destId="{0424B286-7E68-40A9-9F05-35FB92630D20}" srcOrd="0" destOrd="0" presId="urn:microsoft.com/office/officeart/2005/8/layout/vList2"/>
    <dgm:cxn modelId="{15DFCE97-F7CA-4288-8C27-14E691D54795}" type="presOf" srcId="{2A68A70D-8244-4A71-AC12-51F0DB2E5197}" destId="{7A865541-245F-471E-8F39-21A51DE941DF}" srcOrd="0" destOrd="0" presId="urn:microsoft.com/office/officeart/2005/8/layout/vList2"/>
    <dgm:cxn modelId="{148B609F-2C03-4957-93D0-7622A85F2277}" type="presOf" srcId="{CE661696-FED1-4556-B708-2718ADEB438E}" destId="{361C0AD7-0124-4215-A7CE-48AA769A0FA0}" srcOrd="0" destOrd="0" presId="urn:microsoft.com/office/officeart/2005/8/layout/vList2"/>
    <dgm:cxn modelId="{8FE643A1-6B03-4733-B0A1-7281A7D532C0}" srcId="{96D72581-5326-43DD-B186-E1A373000DE3}" destId="{97FCECF2-849C-43D5-BFB3-201647AE6543}" srcOrd="1" destOrd="0" parTransId="{0664F627-1600-48EA-B1F4-2246C54CD500}" sibTransId="{C5372491-0866-4AB6-9BDB-50D758F13894}"/>
    <dgm:cxn modelId="{BE07D6A3-D670-43EA-A49B-50241B81FAD7}" type="presOf" srcId="{281B3374-8BB6-40CA-A865-CF57070A84B9}" destId="{4098960D-1578-4288-B0F7-0F1EB70DE3EA}" srcOrd="0" destOrd="0" presId="urn:microsoft.com/office/officeart/2005/8/layout/vList2"/>
    <dgm:cxn modelId="{CB848CA4-46A3-4935-A891-A54F03A1D7DA}" srcId="{96D72581-5326-43DD-B186-E1A373000DE3}" destId="{281B3374-8BB6-40CA-A865-CF57070A84B9}" srcOrd="5" destOrd="0" parTransId="{96C74790-7671-4E7E-8E0E-7D60D2BB019B}" sibTransId="{51919F37-14AF-4A0B-B225-21629A68ADDF}"/>
    <dgm:cxn modelId="{1D4333B5-415E-4FDC-ADE0-B34D342BF9B3}" srcId="{96D72581-5326-43DD-B186-E1A373000DE3}" destId="{98B94892-BDA4-42AD-B6E3-AD521BD531DB}" srcOrd="3" destOrd="0" parTransId="{127429B0-AAC3-45AD-A1F6-D5E527F1398E}" sibTransId="{F16D845D-8277-43CF-9957-6B0B0B9B0350}"/>
    <dgm:cxn modelId="{D34ED3C2-D604-43A3-8582-587141D43E74}" type="presOf" srcId="{98B94892-BDA4-42AD-B6E3-AD521BD531DB}" destId="{F1D9737A-F4CB-4B90-BE84-51DD026334FA}" srcOrd="0" destOrd="0" presId="urn:microsoft.com/office/officeart/2005/8/layout/vList2"/>
    <dgm:cxn modelId="{79E17AD8-B02C-4AB4-89E8-E7DBBC065DE7}" srcId="{96D72581-5326-43DD-B186-E1A373000DE3}" destId="{2A68A70D-8244-4A71-AC12-51F0DB2E5197}" srcOrd="2" destOrd="0" parTransId="{36D30B67-1B29-400A-9F7B-FB98FAA02AC5}" sibTransId="{AFA1A810-9FBA-4703-9195-EB7B98E133CA}"/>
    <dgm:cxn modelId="{2E846A15-8158-4D4D-BA09-88738FFDA0BE}" type="presParOf" srcId="{68BE1359-0D54-4FAA-A15A-BFDE432F3876}" destId="{DCC10DAD-03C8-48B6-8B61-AA0343BEC801}" srcOrd="0" destOrd="0" presId="urn:microsoft.com/office/officeart/2005/8/layout/vList2"/>
    <dgm:cxn modelId="{FCFFBB1B-7CA1-49F5-9F6A-19AA1B2F525D}" type="presParOf" srcId="{68BE1359-0D54-4FAA-A15A-BFDE432F3876}" destId="{5DF1AB0A-084C-47B4-B0DE-9AEB3CB72E46}" srcOrd="1" destOrd="0" presId="urn:microsoft.com/office/officeart/2005/8/layout/vList2"/>
    <dgm:cxn modelId="{36F091C5-0AFA-4735-90AD-EA3BBD806599}" type="presParOf" srcId="{68BE1359-0D54-4FAA-A15A-BFDE432F3876}" destId="{0424B286-7E68-40A9-9F05-35FB92630D20}" srcOrd="2" destOrd="0" presId="urn:microsoft.com/office/officeart/2005/8/layout/vList2"/>
    <dgm:cxn modelId="{8F5A3360-9B9E-432A-B71E-61CFF31995B0}" type="presParOf" srcId="{68BE1359-0D54-4FAA-A15A-BFDE432F3876}" destId="{FDEAD171-9A43-4A4F-BCF2-88D929262489}" srcOrd="3" destOrd="0" presId="urn:microsoft.com/office/officeart/2005/8/layout/vList2"/>
    <dgm:cxn modelId="{EC66A3A4-8907-4616-807D-FD6AB8655849}" type="presParOf" srcId="{68BE1359-0D54-4FAA-A15A-BFDE432F3876}" destId="{7A865541-245F-471E-8F39-21A51DE941DF}" srcOrd="4" destOrd="0" presId="urn:microsoft.com/office/officeart/2005/8/layout/vList2"/>
    <dgm:cxn modelId="{A4B8C384-DE50-4D6C-8953-87CD3CEA863D}" type="presParOf" srcId="{68BE1359-0D54-4FAA-A15A-BFDE432F3876}" destId="{62A90F10-0E6C-4D50-A79F-DD24DD799D55}" srcOrd="5" destOrd="0" presId="urn:microsoft.com/office/officeart/2005/8/layout/vList2"/>
    <dgm:cxn modelId="{C4244495-88EF-4D97-AEA2-FB3BAD52E3B7}" type="presParOf" srcId="{68BE1359-0D54-4FAA-A15A-BFDE432F3876}" destId="{F1D9737A-F4CB-4B90-BE84-51DD026334FA}" srcOrd="6" destOrd="0" presId="urn:microsoft.com/office/officeart/2005/8/layout/vList2"/>
    <dgm:cxn modelId="{36C88083-198C-4F72-8227-36874CEF11D0}" type="presParOf" srcId="{68BE1359-0D54-4FAA-A15A-BFDE432F3876}" destId="{325A7FD0-13F8-44ED-A438-7CCEFBA0DD20}" srcOrd="7" destOrd="0" presId="urn:microsoft.com/office/officeart/2005/8/layout/vList2"/>
    <dgm:cxn modelId="{DFE12723-C675-4919-80F0-59FBD5B6C91A}" type="presParOf" srcId="{68BE1359-0D54-4FAA-A15A-BFDE432F3876}" destId="{361C0AD7-0124-4215-A7CE-48AA769A0FA0}" srcOrd="8" destOrd="0" presId="urn:microsoft.com/office/officeart/2005/8/layout/vList2"/>
    <dgm:cxn modelId="{8AA07441-4C62-4A01-AED8-3C6A9E0E775B}" type="presParOf" srcId="{68BE1359-0D54-4FAA-A15A-BFDE432F3876}" destId="{920B740D-97E9-4601-9520-7C1658CF60EB}" srcOrd="9" destOrd="0" presId="urn:microsoft.com/office/officeart/2005/8/layout/vList2"/>
    <dgm:cxn modelId="{30D4107A-60AB-4FAC-B841-F4F7E6930B12}" type="presParOf" srcId="{68BE1359-0D54-4FAA-A15A-BFDE432F3876}" destId="{4098960D-1578-4288-B0F7-0F1EB70DE3E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D72581-5326-43DD-B186-E1A373000DE3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EBA6EB4-167D-4F05-8321-C0F28006EDAE}">
      <dgm:prSet/>
      <dgm:spPr/>
      <dgm:t>
        <a:bodyPr/>
        <a:lstStyle/>
        <a:p>
          <a:r>
            <a:rPr lang="en-GB" b="1" i="0" baseline="0" dirty="0"/>
            <a:t>From  APRIL 2024</a:t>
          </a:r>
          <a:endParaRPr lang="en-US" dirty="0"/>
        </a:p>
      </dgm:t>
    </dgm:pt>
    <dgm:pt modelId="{4C5AFBC5-F977-4FC9-9270-9A5E0B57D592}" type="parTrans" cxnId="{7C442878-F541-4746-B4F7-D06F2556A3C9}">
      <dgm:prSet/>
      <dgm:spPr/>
      <dgm:t>
        <a:bodyPr/>
        <a:lstStyle/>
        <a:p>
          <a:endParaRPr lang="en-US"/>
        </a:p>
      </dgm:t>
    </dgm:pt>
    <dgm:pt modelId="{181D11A7-DF93-4D7E-95B6-40D56B9D217D}" type="sibTrans" cxnId="{7C442878-F541-4746-B4F7-D06F2556A3C9}">
      <dgm:prSet/>
      <dgm:spPr/>
      <dgm:t>
        <a:bodyPr/>
        <a:lstStyle/>
        <a:p>
          <a:endParaRPr lang="en-US"/>
        </a:p>
      </dgm:t>
    </dgm:pt>
    <dgm:pt modelId="{97FCECF2-849C-43D5-BFB3-201647AE6543}">
      <dgm:prSet/>
      <dgm:spPr/>
      <dgm:t>
        <a:bodyPr/>
        <a:lstStyle/>
        <a:p>
          <a:r>
            <a:rPr lang="en-GB" b="1" i="0" baseline="0" dirty="0"/>
            <a:t>additional grant for 2024 to 2025</a:t>
          </a:r>
          <a:endParaRPr lang="en-US" dirty="0"/>
        </a:p>
      </dgm:t>
    </dgm:pt>
    <dgm:pt modelId="{0664F627-1600-48EA-B1F4-2246C54CD500}" type="parTrans" cxnId="{8FE643A1-6B03-4733-B0A1-7281A7D532C0}">
      <dgm:prSet/>
      <dgm:spPr/>
      <dgm:t>
        <a:bodyPr/>
        <a:lstStyle/>
        <a:p>
          <a:endParaRPr lang="en-US"/>
        </a:p>
      </dgm:t>
    </dgm:pt>
    <dgm:pt modelId="{C5372491-0866-4AB6-9BDB-50D758F13894}" type="sibTrans" cxnId="{8FE643A1-6B03-4733-B0A1-7281A7D532C0}">
      <dgm:prSet/>
      <dgm:spPr/>
      <dgm:t>
        <a:bodyPr/>
        <a:lstStyle/>
        <a:p>
          <a:endParaRPr lang="en-US"/>
        </a:p>
      </dgm:t>
    </dgm:pt>
    <dgm:pt modelId="{2A68A70D-8244-4A71-AC12-51F0DB2E5197}">
      <dgm:prSet/>
      <dgm:spPr/>
      <dgm:t>
        <a:bodyPr/>
        <a:lstStyle/>
        <a:p>
          <a:r>
            <a:rPr lang="en-GB" b="1" i="0" baseline="0" dirty="0"/>
            <a:t>increase of 5%, to 28.6% in EPCR</a:t>
          </a:r>
          <a:r>
            <a:rPr lang="en-GB" b="1" dirty="0"/>
            <a:t> </a:t>
          </a:r>
          <a:endParaRPr lang="en-US" dirty="0"/>
        </a:p>
      </dgm:t>
    </dgm:pt>
    <dgm:pt modelId="{36D30B67-1B29-400A-9F7B-FB98FAA02AC5}" type="parTrans" cxnId="{79E17AD8-B02C-4AB4-89E8-E7DBBC065DE7}">
      <dgm:prSet/>
      <dgm:spPr/>
      <dgm:t>
        <a:bodyPr/>
        <a:lstStyle/>
        <a:p>
          <a:endParaRPr lang="en-US"/>
        </a:p>
      </dgm:t>
    </dgm:pt>
    <dgm:pt modelId="{AFA1A810-9FBA-4703-9195-EB7B98E133CA}" type="sibTrans" cxnId="{79E17AD8-B02C-4AB4-89E8-E7DBBC065DE7}">
      <dgm:prSet/>
      <dgm:spPr/>
      <dgm:t>
        <a:bodyPr/>
        <a:lstStyle/>
        <a:p>
          <a:endParaRPr lang="en-US"/>
        </a:p>
      </dgm:t>
    </dgm:pt>
    <dgm:pt modelId="{98B94892-BDA4-42AD-B6E3-AD521BD531DB}">
      <dgm:prSet/>
      <dgm:spPr/>
      <dgm:t>
        <a:bodyPr/>
        <a:lstStyle/>
        <a:p>
          <a:r>
            <a:rPr lang="en-GB" b="1" dirty="0"/>
            <a:t>d</a:t>
          </a:r>
          <a:r>
            <a:rPr lang="en-GB" b="1" i="0" baseline="0" dirty="0"/>
            <a:t>istribution as TPAG funding 2 payments</a:t>
          </a:r>
          <a:endParaRPr lang="en-US" dirty="0"/>
        </a:p>
      </dgm:t>
    </dgm:pt>
    <dgm:pt modelId="{127429B0-AAC3-45AD-A1F6-D5E527F1398E}" type="parTrans" cxnId="{1D4333B5-415E-4FDC-ADE0-B34D342BF9B3}">
      <dgm:prSet/>
      <dgm:spPr/>
      <dgm:t>
        <a:bodyPr/>
        <a:lstStyle/>
        <a:p>
          <a:endParaRPr lang="en-US"/>
        </a:p>
      </dgm:t>
    </dgm:pt>
    <dgm:pt modelId="{F16D845D-8277-43CF-9957-6B0B0B9B0350}" type="sibTrans" cxnId="{1D4333B5-415E-4FDC-ADE0-B34D342BF9B3}">
      <dgm:prSet/>
      <dgm:spPr/>
      <dgm:t>
        <a:bodyPr/>
        <a:lstStyle/>
        <a:p>
          <a:endParaRPr lang="en-US"/>
        </a:p>
      </dgm:t>
    </dgm:pt>
    <dgm:pt modelId="{CE661696-FED1-4556-B708-2718ADEB438E}">
      <dgm:prSet/>
      <dgm:spPr/>
      <dgm:t>
        <a:bodyPr/>
        <a:lstStyle/>
        <a:p>
          <a:r>
            <a:rPr lang="en-GB" b="1" dirty="0"/>
            <a:t>w</a:t>
          </a:r>
          <a:r>
            <a:rPr lang="en-GB" b="1" i="0" baseline="0" dirty="0"/>
            <a:t>ill be rolled into NFF </a:t>
          </a:r>
          <a:r>
            <a:rPr lang="en-GB" b="1" i="0" baseline="0"/>
            <a:t>in 2025-26 for mainstream settings</a:t>
          </a:r>
          <a:endParaRPr lang="en-US" dirty="0"/>
        </a:p>
      </dgm:t>
    </dgm:pt>
    <dgm:pt modelId="{9E29470D-05B7-40BA-9808-A40148F88DBD}" type="parTrans" cxnId="{89E3696A-57F2-4D3B-B806-8523C19A2AC6}">
      <dgm:prSet/>
      <dgm:spPr/>
      <dgm:t>
        <a:bodyPr/>
        <a:lstStyle/>
        <a:p>
          <a:endParaRPr lang="en-US"/>
        </a:p>
      </dgm:t>
    </dgm:pt>
    <dgm:pt modelId="{EA09D5D3-6DB3-4D72-ABEF-03EA94E1F576}" type="sibTrans" cxnId="{89E3696A-57F2-4D3B-B806-8523C19A2AC6}">
      <dgm:prSet/>
      <dgm:spPr/>
      <dgm:t>
        <a:bodyPr/>
        <a:lstStyle/>
        <a:p>
          <a:endParaRPr lang="en-US"/>
        </a:p>
      </dgm:t>
    </dgm:pt>
    <dgm:pt modelId="{281B3374-8BB6-40CA-A865-CF57070A84B9}">
      <dgm:prSet/>
      <dgm:spPr/>
      <dgm:t>
        <a:bodyPr/>
        <a:lstStyle/>
        <a:p>
          <a:r>
            <a:rPr lang="en-GB" b="1" dirty="0"/>
            <a:t>weighted on school characteristics/size</a:t>
          </a:r>
          <a:endParaRPr lang="en-US" dirty="0"/>
        </a:p>
      </dgm:t>
    </dgm:pt>
    <dgm:pt modelId="{96C74790-7671-4E7E-8E0E-7D60D2BB019B}" type="parTrans" cxnId="{CB848CA4-46A3-4935-A891-A54F03A1D7DA}">
      <dgm:prSet/>
      <dgm:spPr/>
      <dgm:t>
        <a:bodyPr/>
        <a:lstStyle/>
        <a:p>
          <a:endParaRPr lang="en-US"/>
        </a:p>
      </dgm:t>
    </dgm:pt>
    <dgm:pt modelId="{51919F37-14AF-4A0B-B225-21629A68ADDF}" type="sibTrans" cxnId="{CB848CA4-46A3-4935-A891-A54F03A1D7DA}">
      <dgm:prSet/>
      <dgm:spPr/>
      <dgm:t>
        <a:bodyPr/>
        <a:lstStyle/>
        <a:p>
          <a:endParaRPr lang="en-US"/>
        </a:p>
      </dgm:t>
    </dgm:pt>
    <dgm:pt modelId="{68BE1359-0D54-4FAA-A15A-BFDE432F3876}" type="pres">
      <dgm:prSet presAssocID="{96D72581-5326-43DD-B186-E1A373000DE3}" presName="linear" presStyleCnt="0">
        <dgm:presLayoutVars>
          <dgm:animLvl val="lvl"/>
          <dgm:resizeHandles val="exact"/>
        </dgm:presLayoutVars>
      </dgm:prSet>
      <dgm:spPr/>
    </dgm:pt>
    <dgm:pt modelId="{DCC10DAD-03C8-48B6-8B61-AA0343BEC801}" type="pres">
      <dgm:prSet presAssocID="{4EBA6EB4-167D-4F05-8321-C0F28006EDA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DF1AB0A-084C-47B4-B0DE-9AEB3CB72E46}" type="pres">
      <dgm:prSet presAssocID="{181D11A7-DF93-4D7E-95B6-40D56B9D217D}" presName="spacer" presStyleCnt="0"/>
      <dgm:spPr/>
    </dgm:pt>
    <dgm:pt modelId="{0424B286-7E68-40A9-9F05-35FB92630D20}" type="pres">
      <dgm:prSet presAssocID="{97FCECF2-849C-43D5-BFB3-201647AE654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DEAD171-9A43-4A4F-BCF2-88D929262489}" type="pres">
      <dgm:prSet presAssocID="{C5372491-0866-4AB6-9BDB-50D758F13894}" presName="spacer" presStyleCnt="0"/>
      <dgm:spPr/>
    </dgm:pt>
    <dgm:pt modelId="{7A865541-245F-471E-8F39-21A51DE941DF}" type="pres">
      <dgm:prSet presAssocID="{2A68A70D-8244-4A71-AC12-51F0DB2E519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2A90F10-0E6C-4D50-A79F-DD24DD799D55}" type="pres">
      <dgm:prSet presAssocID="{AFA1A810-9FBA-4703-9195-EB7B98E133CA}" presName="spacer" presStyleCnt="0"/>
      <dgm:spPr/>
    </dgm:pt>
    <dgm:pt modelId="{F1D9737A-F4CB-4B90-BE84-51DD026334FA}" type="pres">
      <dgm:prSet presAssocID="{98B94892-BDA4-42AD-B6E3-AD521BD531D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25A7FD0-13F8-44ED-A438-7CCEFBA0DD20}" type="pres">
      <dgm:prSet presAssocID="{F16D845D-8277-43CF-9957-6B0B0B9B0350}" presName="spacer" presStyleCnt="0"/>
      <dgm:spPr/>
    </dgm:pt>
    <dgm:pt modelId="{361C0AD7-0124-4215-A7CE-48AA769A0FA0}" type="pres">
      <dgm:prSet presAssocID="{CE661696-FED1-4556-B708-2718ADEB438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20B740D-97E9-4601-9520-7C1658CF60EB}" type="pres">
      <dgm:prSet presAssocID="{EA09D5D3-6DB3-4D72-ABEF-03EA94E1F576}" presName="spacer" presStyleCnt="0"/>
      <dgm:spPr/>
    </dgm:pt>
    <dgm:pt modelId="{4098960D-1578-4288-B0F7-0F1EB70DE3EA}" type="pres">
      <dgm:prSet presAssocID="{281B3374-8BB6-40CA-A865-CF57070A84B9}" presName="parentText" presStyleLbl="node1" presStyleIdx="5" presStyleCnt="6" custScaleY="142187" custLinFactNeighborY="-52462">
        <dgm:presLayoutVars>
          <dgm:chMax val="0"/>
          <dgm:bulletEnabled val="1"/>
        </dgm:presLayoutVars>
      </dgm:prSet>
      <dgm:spPr/>
    </dgm:pt>
  </dgm:ptLst>
  <dgm:cxnLst>
    <dgm:cxn modelId="{0F580F09-038E-423F-8FF6-8F3E74DF992A}" type="presOf" srcId="{96D72581-5326-43DD-B186-E1A373000DE3}" destId="{68BE1359-0D54-4FAA-A15A-BFDE432F3876}" srcOrd="0" destOrd="0" presId="urn:microsoft.com/office/officeart/2005/8/layout/vList2"/>
    <dgm:cxn modelId="{BA559E13-29EF-4612-99ED-12D104A9E391}" type="presOf" srcId="{4EBA6EB4-167D-4F05-8321-C0F28006EDAE}" destId="{DCC10DAD-03C8-48B6-8B61-AA0343BEC801}" srcOrd="0" destOrd="0" presId="urn:microsoft.com/office/officeart/2005/8/layout/vList2"/>
    <dgm:cxn modelId="{89E3696A-57F2-4D3B-B806-8523C19A2AC6}" srcId="{96D72581-5326-43DD-B186-E1A373000DE3}" destId="{CE661696-FED1-4556-B708-2718ADEB438E}" srcOrd="4" destOrd="0" parTransId="{9E29470D-05B7-40BA-9808-A40148F88DBD}" sibTransId="{EA09D5D3-6DB3-4D72-ABEF-03EA94E1F576}"/>
    <dgm:cxn modelId="{7C442878-F541-4746-B4F7-D06F2556A3C9}" srcId="{96D72581-5326-43DD-B186-E1A373000DE3}" destId="{4EBA6EB4-167D-4F05-8321-C0F28006EDAE}" srcOrd="0" destOrd="0" parTransId="{4C5AFBC5-F977-4FC9-9270-9A5E0B57D592}" sibTransId="{181D11A7-DF93-4D7E-95B6-40D56B9D217D}"/>
    <dgm:cxn modelId="{AB1A498A-5459-4890-BE5F-F169CE7154E8}" type="presOf" srcId="{97FCECF2-849C-43D5-BFB3-201647AE6543}" destId="{0424B286-7E68-40A9-9F05-35FB92630D20}" srcOrd="0" destOrd="0" presId="urn:microsoft.com/office/officeart/2005/8/layout/vList2"/>
    <dgm:cxn modelId="{15DFCE97-F7CA-4288-8C27-14E691D54795}" type="presOf" srcId="{2A68A70D-8244-4A71-AC12-51F0DB2E5197}" destId="{7A865541-245F-471E-8F39-21A51DE941DF}" srcOrd="0" destOrd="0" presId="urn:microsoft.com/office/officeart/2005/8/layout/vList2"/>
    <dgm:cxn modelId="{148B609F-2C03-4957-93D0-7622A85F2277}" type="presOf" srcId="{CE661696-FED1-4556-B708-2718ADEB438E}" destId="{361C0AD7-0124-4215-A7CE-48AA769A0FA0}" srcOrd="0" destOrd="0" presId="urn:microsoft.com/office/officeart/2005/8/layout/vList2"/>
    <dgm:cxn modelId="{8FE643A1-6B03-4733-B0A1-7281A7D532C0}" srcId="{96D72581-5326-43DD-B186-E1A373000DE3}" destId="{97FCECF2-849C-43D5-BFB3-201647AE6543}" srcOrd="1" destOrd="0" parTransId="{0664F627-1600-48EA-B1F4-2246C54CD500}" sibTransId="{C5372491-0866-4AB6-9BDB-50D758F13894}"/>
    <dgm:cxn modelId="{BE07D6A3-D670-43EA-A49B-50241B81FAD7}" type="presOf" srcId="{281B3374-8BB6-40CA-A865-CF57070A84B9}" destId="{4098960D-1578-4288-B0F7-0F1EB70DE3EA}" srcOrd="0" destOrd="0" presId="urn:microsoft.com/office/officeart/2005/8/layout/vList2"/>
    <dgm:cxn modelId="{CB848CA4-46A3-4935-A891-A54F03A1D7DA}" srcId="{96D72581-5326-43DD-B186-E1A373000DE3}" destId="{281B3374-8BB6-40CA-A865-CF57070A84B9}" srcOrd="5" destOrd="0" parTransId="{96C74790-7671-4E7E-8E0E-7D60D2BB019B}" sibTransId="{51919F37-14AF-4A0B-B225-21629A68ADDF}"/>
    <dgm:cxn modelId="{1D4333B5-415E-4FDC-ADE0-B34D342BF9B3}" srcId="{96D72581-5326-43DD-B186-E1A373000DE3}" destId="{98B94892-BDA4-42AD-B6E3-AD521BD531DB}" srcOrd="3" destOrd="0" parTransId="{127429B0-AAC3-45AD-A1F6-D5E527F1398E}" sibTransId="{F16D845D-8277-43CF-9957-6B0B0B9B0350}"/>
    <dgm:cxn modelId="{D34ED3C2-D604-43A3-8582-587141D43E74}" type="presOf" srcId="{98B94892-BDA4-42AD-B6E3-AD521BD531DB}" destId="{F1D9737A-F4CB-4B90-BE84-51DD026334FA}" srcOrd="0" destOrd="0" presId="urn:microsoft.com/office/officeart/2005/8/layout/vList2"/>
    <dgm:cxn modelId="{79E17AD8-B02C-4AB4-89E8-E7DBBC065DE7}" srcId="{96D72581-5326-43DD-B186-E1A373000DE3}" destId="{2A68A70D-8244-4A71-AC12-51F0DB2E5197}" srcOrd="2" destOrd="0" parTransId="{36D30B67-1B29-400A-9F7B-FB98FAA02AC5}" sibTransId="{AFA1A810-9FBA-4703-9195-EB7B98E133CA}"/>
    <dgm:cxn modelId="{2E846A15-8158-4D4D-BA09-88738FFDA0BE}" type="presParOf" srcId="{68BE1359-0D54-4FAA-A15A-BFDE432F3876}" destId="{DCC10DAD-03C8-48B6-8B61-AA0343BEC801}" srcOrd="0" destOrd="0" presId="urn:microsoft.com/office/officeart/2005/8/layout/vList2"/>
    <dgm:cxn modelId="{FCFFBB1B-7CA1-49F5-9F6A-19AA1B2F525D}" type="presParOf" srcId="{68BE1359-0D54-4FAA-A15A-BFDE432F3876}" destId="{5DF1AB0A-084C-47B4-B0DE-9AEB3CB72E46}" srcOrd="1" destOrd="0" presId="urn:microsoft.com/office/officeart/2005/8/layout/vList2"/>
    <dgm:cxn modelId="{36F091C5-0AFA-4735-90AD-EA3BBD806599}" type="presParOf" srcId="{68BE1359-0D54-4FAA-A15A-BFDE432F3876}" destId="{0424B286-7E68-40A9-9F05-35FB92630D20}" srcOrd="2" destOrd="0" presId="urn:microsoft.com/office/officeart/2005/8/layout/vList2"/>
    <dgm:cxn modelId="{8F5A3360-9B9E-432A-B71E-61CFF31995B0}" type="presParOf" srcId="{68BE1359-0D54-4FAA-A15A-BFDE432F3876}" destId="{FDEAD171-9A43-4A4F-BCF2-88D929262489}" srcOrd="3" destOrd="0" presId="urn:microsoft.com/office/officeart/2005/8/layout/vList2"/>
    <dgm:cxn modelId="{EC66A3A4-8907-4616-807D-FD6AB8655849}" type="presParOf" srcId="{68BE1359-0D54-4FAA-A15A-BFDE432F3876}" destId="{7A865541-245F-471E-8F39-21A51DE941DF}" srcOrd="4" destOrd="0" presId="urn:microsoft.com/office/officeart/2005/8/layout/vList2"/>
    <dgm:cxn modelId="{A4B8C384-DE50-4D6C-8953-87CD3CEA863D}" type="presParOf" srcId="{68BE1359-0D54-4FAA-A15A-BFDE432F3876}" destId="{62A90F10-0E6C-4D50-A79F-DD24DD799D55}" srcOrd="5" destOrd="0" presId="urn:microsoft.com/office/officeart/2005/8/layout/vList2"/>
    <dgm:cxn modelId="{C4244495-88EF-4D97-AEA2-FB3BAD52E3B7}" type="presParOf" srcId="{68BE1359-0D54-4FAA-A15A-BFDE432F3876}" destId="{F1D9737A-F4CB-4B90-BE84-51DD026334FA}" srcOrd="6" destOrd="0" presId="urn:microsoft.com/office/officeart/2005/8/layout/vList2"/>
    <dgm:cxn modelId="{36C88083-198C-4F72-8227-36874CEF11D0}" type="presParOf" srcId="{68BE1359-0D54-4FAA-A15A-BFDE432F3876}" destId="{325A7FD0-13F8-44ED-A438-7CCEFBA0DD20}" srcOrd="7" destOrd="0" presId="urn:microsoft.com/office/officeart/2005/8/layout/vList2"/>
    <dgm:cxn modelId="{DFE12723-C675-4919-80F0-59FBD5B6C91A}" type="presParOf" srcId="{68BE1359-0D54-4FAA-A15A-BFDE432F3876}" destId="{361C0AD7-0124-4215-A7CE-48AA769A0FA0}" srcOrd="8" destOrd="0" presId="urn:microsoft.com/office/officeart/2005/8/layout/vList2"/>
    <dgm:cxn modelId="{8AA07441-4C62-4A01-AED8-3C6A9E0E775B}" type="presParOf" srcId="{68BE1359-0D54-4FAA-A15A-BFDE432F3876}" destId="{920B740D-97E9-4601-9520-7C1658CF60EB}" srcOrd="9" destOrd="0" presId="urn:microsoft.com/office/officeart/2005/8/layout/vList2"/>
    <dgm:cxn modelId="{30D4107A-60AB-4FAC-B841-F4F7E6930B12}" type="presParOf" srcId="{68BE1359-0D54-4FAA-A15A-BFDE432F3876}" destId="{4098960D-1578-4288-B0F7-0F1EB70DE3E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24931-60EC-4ADE-81DF-B870182D9662}">
      <dsp:nvSpPr>
        <dsp:cNvPr id="0" name=""/>
        <dsp:cNvSpPr/>
      </dsp:nvSpPr>
      <dsp:spPr>
        <a:xfrm>
          <a:off x="739544" y="901260"/>
          <a:ext cx="8414428" cy="664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Recovery Premium</a:t>
          </a:r>
          <a:endParaRPr lang="en-US" sz="2800" kern="1200" dirty="0"/>
        </a:p>
      </dsp:txBody>
      <dsp:txXfrm>
        <a:off x="758995" y="920711"/>
        <a:ext cx="7620120" cy="625190"/>
      </dsp:txXfrm>
    </dsp:sp>
    <dsp:sp modelId="{808AEBF3-187D-4CFC-AFDD-5BEC67B0AEE3}">
      <dsp:nvSpPr>
        <dsp:cNvPr id="0" name=""/>
        <dsp:cNvSpPr/>
      </dsp:nvSpPr>
      <dsp:spPr>
        <a:xfrm>
          <a:off x="1072968" y="1643097"/>
          <a:ext cx="8414428" cy="6640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NTP – School led tutoring</a:t>
          </a:r>
          <a:endParaRPr lang="en-US" sz="2800" kern="1200" dirty="0"/>
        </a:p>
      </dsp:txBody>
      <dsp:txXfrm>
        <a:off x="1092419" y="1662548"/>
        <a:ext cx="7315515" cy="625190"/>
      </dsp:txXfrm>
    </dsp:sp>
    <dsp:sp modelId="{CFCCEF66-AE93-4575-9876-9AAA1F5B3637}">
      <dsp:nvSpPr>
        <dsp:cNvPr id="0" name=""/>
        <dsp:cNvSpPr/>
      </dsp:nvSpPr>
      <dsp:spPr>
        <a:xfrm>
          <a:off x="1561891" y="2297075"/>
          <a:ext cx="8414428" cy="6640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MSAG</a:t>
          </a:r>
          <a:endParaRPr lang="en-US" sz="2800" kern="1200" dirty="0"/>
        </a:p>
      </dsp:txBody>
      <dsp:txXfrm>
        <a:off x="1581342" y="2316526"/>
        <a:ext cx="7315515" cy="625190"/>
      </dsp:txXfrm>
    </dsp:sp>
    <dsp:sp modelId="{882C5B39-5043-4819-BD54-55CF2E85B6C2}">
      <dsp:nvSpPr>
        <dsp:cNvPr id="0" name=""/>
        <dsp:cNvSpPr/>
      </dsp:nvSpPr>
      <dsp:spPr>
        <a:xfrm>
          <a:off x="1949673" y="3025312"/>
          <a:ext cx="8414428" cy="6640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EYSG</a:t>
          </a:r>
        </a:p>
      </dsp:txBody>
      <dsp:txXfrm>
        <a:off x="1969124" y="3044763"/>
        <a:ext cx="7315515" cy="625190"/>
      </dsp:txXfrm>
    </dsp:sp>
    <dsp:sp modelId="{B7C65483-88AA-44BE-AC92-6F531FB66E22}">
      <dsp:nvSpPr>
        <dsp:cNvPr id="0" name=""/>
        <dsp:cNvSpPr/>
      </dsp:nvSpPr>
      <dsp:spPr>
        <a:xfrm>
          <a:off x="296619" y="86588"/>
          <a:ext cx="8414428" cy="66409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Covid/attainment related grants</a:t>
          </a:r>
        </a:p>
      </dsp:txBody>
      <dsp:txXfrm>
        <a:off x="316070" y="106039"/>
        <a:ext cx="7315515" cy="625190"/>
      </dsp:txXfrm>
    </dsp:sp>
    <dsp:sp modelId="{16244765-2D83-4F17-A47A-52B21F2681CD}">
      <dsp:nvSpPr>
        <dsp:cNvPr id="0" name=""/>
        <dsp:cNvSpPr/>
      </dsp:nvSpPr>
      <dsp:spPr>
        <a:xfrm>
          <a:off x="7982767" y="485156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8079890" y="485156"/>
        <a:ext cx="237414" cy="324824"/>
      </dsp:txXfrm>
    </dsp:sp>
    <dsp:sp modelId="{57781727-873E-4F45-B296-D34A56E30CC7}">
      <dsp:nvSpPr>
        <dsp:cNvPr id="0" name=""/>
        <dsp:cNvSpPr/>
      </dsp:nvSpPr>
      <dsp:spPr>
        <a:xfrm>
          <a:off x="8611118" y="1241484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8708241" y="1241484"/>
        <a:ext cx="237414" cy="324824"/>
      </dsp:txXfrm>
    </dsp:sp>
    <dsp:sp modelId="{1B408128-0016-4DA3-BE1C-9BB266E561CB}">
      <dsp:nvSpPr>
        <dsp:cNvPr id="0" name=""/>
        <dsp:cNvSpPr/>
      </dsp:nvSpPr>
      <dsp:spPr>
        <a:xfrm>
          <a:off x="9239468" y="1986744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9336591" y="1986744"/>
        <a:ext cx="237414" cy="324824"/>
      </dsp:txXfrm>
    </dsp:sp>
    <dsp:sp modelId="{D2B5F150-1A90-41C8-92E7-C225FBB33CC4}">
      <dsp:nvSpPr>
        <dsp:cNvPr id="0" name=""/>
        <dsp:cNvSpPr/>
      </dsp:nvSpPr>
      <dsp:spPr>
        <a:xfrm>
          <a:off x="9867818" y="2750451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9964941" y="2750451"/>
        <a:ext cx="237414" cy="3248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C10DAD-03C8-48B6-8B61-AA0343BEC801}">
      <dsp:nvSpPr>
        <dsp:cNvPr id="0" name=""/>
        <dsp:cNvSpPr/>
      </dsp:nvSpPr>
      <dsp:spPr>
        <a:xfrm>
          <a:off x="0" y="35689"/>
          <a:ext cx="6666833" cy="81549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1" kern="1200" dirty="0"/>
            <a:t>Pupil Premium</a:t>
          </a:r>
          <a:endParaRPr lang="en-US" sz="3400" kern="1200" dirty="0"/>
        </a:p>
      </dsp:txBody>
      <dsp:txXfrm>
        <a:off x="39809" y="75498"/>
        <a:ext cx="6587215" cy="735872"/>
      </dsp:txXfrm>
    </dsp:sp>
    <dsp:sp modelId="{0424B286-7E68-40A9-9F05-35FB92630D20}">
      <dsp:nvSpPr>
        <dsp:cNvPr id="0" name=""/>
        <dsp:cNvSpPr/>
      </dsp:nvSpPr>
      <dsp:spPr>
        <a:xfrm>
          <a:off x="0" y="949099"/>
          <a:ext cx="6666833" cy="815490"/>
        </a:xfrm>
        <a:prstGeom prst="roundRect">
          <a:avLst/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1" kern="1200" dirty="0"/>
            <a:t>TPAG</a:t>
          </a:r>
          <a:endParaRPr lang="en-US" sz="3400" kern="1200" dirty="0"/>
        </a:p>
      </dsp:txBody>
      <dsp:txXfrm>
        <a:off x="39809" y="988908"/>
        <a:ext cx="6587215" cy="735872"/>
      </dsp:txXfrm>
    </dsp:sp>
    <dsp:sp modelId="{7A865541-245F-471E-8F39-21A51DE941DF}">
      <dsp:nvSpPr>
        <dsp:cNvPr id="0" name=""/>
        <dsp:cNvSpPr/>
      </dsp:nvSpPr>
      <dsp:spPr>
        <a:xfrm>
          <a:off x="0" y="1862509"/>
          <a:ext cx="6666833" cy="815490"/>
        </a:xfrm>
        <a:prstGeom prst="roundRect">
          <a:avLst/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1" kern="1200"/>
            <a:t>UIFSM </a:t>
          </a:r>
          <a:endParaRPr lang="en-US" sz="3400" kern="1200"/>
        </a:p>
      </dsp:txBody>
      <dsp:txXfrm>
        <a:off x="39809" y="1902318"/>
        <a:ext cx="6587215" cy="735872"/>
      </dsp:txXfrm>
    </dsp:sp>
    <dsp:sp modelId="{F1D9737A-F4CB-4B90-BE84-51DD026334FA}">
      <dsp:nvSpPr>
        <dsp:cNvPr id="0" name=""/>
        <dsp:cNvSpPr/>
      </dsp:nvSpPr>
      <dsp:spPr>
        <a:xfrm>
          <a:off x="0" y="2775920"/>
          <a:ext cx="6666833" cy="815490"/>
        </a:xfrm>
        <a:prstGeom prst="roundRect">
          <a:avLst/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1" kern="1200" dirty="0"/>
            <a:t>Senior Mental Health</a:t>
          </a:r>
          <a:endParaRPr lang="en-US" sz="3400" kern="1200" dirty="0"/>
        </a:p>
      </dsp:txBody>
      <dsp:txXfrm>
        <a:off x="39809" y="2815729"/>
        <a:ext cx="6587215" cy="735872"/>
      </dsp:txXfrm>
    </dsp:sp>
    <dsp:sp modelId="{361C0AD7-0124-4215-A7CE-48AA769A0FA0}">
      <dsp:nvSpPr>
        <dsp:cNvPr id="0" name=""/>
        <dsp:cNvSpPr/>
      </dsp:nvSpPr>
      <dsp:spPr>
        <a:xfrm>
          <a:off x="0" y="3689330"/>
          <a:ext cx="6666833" cy="815490"/>
        </a:xfrm>
        <a:prstGeom prst="roundRect">
          <a:avLst/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1" kern="1200" dirty="0"/>
            <a:t>Core School Budget Grant - CSBG</a:t>
          </a:r>
          <a:endParaRPr lang="en-US" sz="3400" kern="1200" dirty="0"/>
        </a:p>
      </dsp:txBody>
      <dsp:txXfrm>
        <a:off x="39809" y="3729139"/>
        <a:ext cx="6587215" cy="735872"/>
      </dsp:txXfrm>
    </dsp:sp>
    <dsp:sp modelId="{4098960D-1578-4288-B0F7-0F1EB70DE3EA}">
      <dsp:nvSpPr>
        <dsp:cNvPr id="0" name=""/>
        <dsp:cNvSpPr/>
      </dsp:nvSpPr>
      <dsp:spPr>
        <a:xfrm>
          <a:off x="0" y="4613013"/>
          <a:ext cx="6666833" cy="81549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1" kern="1200" dirty="0"/>
            <a:t>PE and Sport</a:t>
          </a:r>
          <a:r>
            <a:rPr lang="en-GB" sz="3400" kern="1200" dirty="0"/>
            <a:t> </a:t>
          </a:r>
          <a:endParaRPr lang="en-US" sz="3400" kern="1200" dirty="0"/>
        </a:p>
      </dsp:txBody>
      <dsp:txXfrm>
        <a:off x="39809" y="4652822"/>
        <a:ext cx="6587215" cy="7358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C10DAD-03C8-48B6-8B61-AA0343BEC801}">
      <dsp:nvSpPr>
        <dsp:cNvPr id="0" name=""/>
        <dsp:cNvSpPr/>
      </dsp:nvSpPr>
      <dsp:spPr>
        <a:xfrm>
          <a:off x="0" y="958460"/>
          <a:ext cx="6666833" cy="50368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i="0" kern="1200" baseline="0" dirty="0"/>
            <a:t>From  APRIL 2024</a:t>
          </a:r>
          <a:endParaRPr lang="en-US" sz="2100" kern="1200" dirty="0"/>
        </a:p>
      </dsp:txBody>
      <dsp:txXfrm>
        <a:off x="24588" y="983048"/>
        <a:ext cx="6617657" cy="454509"/>
      </dsp:txXfrm>
    </dsp:sp>
    <dsp:sp modelId="{0424B286-7E68-40A9-9F05-35FB92630D20}">
      <dsp:nvSpPr>
        <dsp:cNvPr id="0" name=""/>
        <dsp:cNvSpPr/>
      </dsp:nvSpPr>
      <dsp:spPr>
        <a:xfrm>
          <a:off x="0" y="1522625"/>
          <a:ext cx="6666833" cy="503685"/>
        </a:xfrm>
        <a:prstGeom prst="roundRect">
          <a:avLst/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i="0" kern="1200" baseline="0" dirty="0"/>
            <a:t>additional grant for 2024 to 2025</a:t>
          </a:r>
          <a:endParaRPr lang="en-US" sz="2100" kern="1200" dirty="0"/>
        </a:p>
      </dsp:txBody>
      <dsp:txXfrm>
        <a:off x="24588" y="1547213"/>
        <a:ext cx="6617657" cy="454509"/>
      </dsp:txXfrm>
    </dsp:sp>
    <dsp:sp modelId="{7A865541-245F-471E-8F39-21A51DE941DF}">
      <dsp:nvSpPr>
        <dsp:cNvPr id="0" name=""/>
        <dsp:cNvSpPr/>
      </dsp:nvSpPr>
      <dsp:spPr>
        <a:xfrm>
          <a:off x="0" y="2086790"/>
          <a:ext cx="6666833" cy="503685"/>
        </a:xfrm>
        <a:prstGeom prst="roundRect">
          <a:avLst/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i="0" kern="1200" baseline="0" dirty="0"/>
            <a:t>increase of 5%, to 28.6% in EPCR</a:t>
          </a:r>
          <a:r>
            <a:rPr lang="en-GB" sz="2100" b="1" kern="1200" dirty="0"/>
            <a:t> </a:t>
          </a:r>
          <a:endParaRPr lang="en-US" sz="2100" kern="1200" dirty="0"/>
        </a:p>
      </dsp:txBody>
      <dsp:txXfrm>
        <a:off x="24588" y="2111378"/>
        <a:ext cx="6617657" cy="454509"/>
      </dsp:txXfrm>
    </dsp:sp>
    <dsp:sp modelId="{F1D9737A-F4CB-4B90-BE84-51DD026334FA}">
      <dsp:nvSpPr>
        <dsp:cNvPr id="0" name=""/>
        <dsp:cNvSpPr/>
      </dsp:nvSpPr>
      <dsp:spPr>
        <a:xfrm>
          <a:off x="0" y="2650955"/>
          <a:ext cx="6666833" cy="503685"/>
        </a:xfrm>
        <a:prstGeom prst="roundRect">
          <a:avLst/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d</a:t>
          </a:r>
          <a:r>
            <a:rPr lang="en-GB" sz="2100" b="1" i="0" kern="1200" baseline="0" dirty="0"/>
            <a:t>istribution as TPAG funding 2 payments</a:t>
          </a:r>
          <a:endParaRPr lang="en-US" sz="2100" kern="1200" dirty="0"/>
        </a:p>
      </dsp:txBody>
      <dsp:txXfrm>
        <a:off x="24588" y="2675543"/>
        <a:ext cx="6617657" cy="454509"/>
      </dsp:txXfrm>
    </dsp:sp>
    <dsp:sp modelId="{361C0AD7-0124-4215-A7CE-48AA769A0FA0}">
      <dsp:nvSpPr>
        <dsp:cNvPr id="0" name=""/>
        <dsp:cNvSpPr/>
      </dsp:nvSpPr>
      <dsp:spPr>
        <a:xfrm>
          <a:off x="0" y="3215120"/>
          <a:ext cx="6666833" cy="503685"/>
        </a:xfrm>
        <a:prstGeom prst="roundRect">
          <a:avLst/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w</a:t>
          </a:r>
          <a:r>
            <a:rPr lang="en-GB" sz="2100" b="1" i="0" kern="1200" baseline="0" dirty="0"/>
            <a:t>ill be rolled into NFF </a:t>
          </a:r>
          <a:r>
            <a:rPr lang="en-GB" sz="2100" b="1" i="0" kern="1200" baseline="0"/>
            <a:t>in 2025-26 for mainstream settings</a:t>
          </a:r>
          <a:endParaRPr lang="en-US" sz="2100" kern="1200" dirty="0"/>
        </a:p>
      </dsp:txBody>
      <dsp:txXfrm>
        <a:off x="24588" y="3239708"/>
        <a:ext cx="6617657" cy="454509"/>
      </dsp:txXfrm>
    </dsp:sp>
    <dsp:sp modelId="{4098960D-1578-4288-B0F7-0F1EB70DE3EA}">
      <dsp:nvSpPr>
        <dsp:cNvPr id="0" name=""/>
        <dsp:cNvSpPr/>
      </dsp:nvSpPr>
      <dsp:spPr>
        <a:xfrm>
          <a:off x="0" y="3747556"/>
          <a:ext cx="6666833" cy="716174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weighted on school characteristics/size</a:t>
          </a:r>
          <a:endParaRPr lang="en-US" sz="2100" kern="1200" dirty="0"/>
        </a:p>
      </dsp:txBody>
      <dsp:txXfrm>
        <a:off x="34961" y="3782517"/>
        <a:ext cx="6596911" cy="646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7A48E-3733-45CB-9193-DB68111C0AD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270CC-4359-4BF6-A2D4-BFCCF78BC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459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94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236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47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182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529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1682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0515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0605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792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253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Just to pick few….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439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71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542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166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i="0" dirty="0">
              <a:solidFill>
                <a:srgbClr val="0B0C0C"/>
              </a:solidFill>
              <a:effectLst/>
              <a:latin typeface="GDS Transport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043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402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85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270CC-4359-4BF6-A2D4-BFCCF78BC8C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070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A83F5-5A11-7463-068B-1A6982FDA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265208-79A1-8132-13A5-83B913A1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EFF3A-001B-5318-69B9-6FC142997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24700-E30A-7F32-1588-32475387B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95C28-9B9C-8D50-1090-A139A4CCF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7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99567-720D-28C0-4335-48A5092E5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F1150-195C-0D7A-E3DE-EAC07E1C8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D86DC-0A13-6D48-4324-A36D365E1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D4F65-6899-F9E2-C3D3-2B2A62C1C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203BA-0C88-E671-45A3-BAE65E57E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75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21D404-F0D4-509A-28A5-1379E87F0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C976C-B021-03E6-07AD-799F5C221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30FF7-C988-0BB0-610E-CBC0B0080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6E930-AD76-80F1-D16B-C47DB11C1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5B01C-71CB-1E1C-8BFA-8CF75A8B7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16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EB81-872D-A4BE-2B37-E083D7EF7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6715F-1848-D4AB-6AD3-0659BE610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A3231-189F-343F-D285-B06FB1F04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AE83C-80DF-10BE-8C7F-0905B838D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7886B-85AE-9E80-6A10-158BFD0D8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92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8CA35-F988-06A6-F340-01A2A0BE9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9AE8A-A90C-4144-66AA-33BAC9386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9B628-95A2-EBCF-5A13-16D1B1D5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75865-40D8-616A-E317-EE9A1CB08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9304B-7086-5E04-8988-F35CF1105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82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42C96-0AA3-0A94-DE19-C5DB68BA7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ADB69-F9BD-C660-7283-CA70D36CD0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FDDBB-E073-05AA-77D5-EBCC51336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D829B-D956-B578-41A1-439477AC7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4B9FF4-E52C-D272-D7EE-A46DDC887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ED0FE9-7875-B413-3EA9-CAFF3E1B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98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24157-58D4-956E-4659-F45C04878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1F325-2273-60A8-EDB0-816D29A11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8091A-3112-D9B0-DD89-21C65800D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691F2F-50C9-38BC-A185-C3B9116F1E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18446C-82A3-76F1-7EA9-E5FE4CA2A0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C30E8C-A362-00BB-94F4-D7CB057C2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B0C1E2-19EE-5100-5F88-0335AF95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54BA1-D2D0-0C84-CC6A-75DADA0D9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99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36594-EAF9-5B6B-2F17-B9B3B0B37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946BE5-A0E3-9E9F-D6B0-054A44B05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AB25BF-83F6-90F3-4BEA-6548A3957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8F3D90-8421-4153-F888-0AFE79173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03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332AF7-A825-CCE2-9090-0119C1144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F47F4D-1248-BFB8-BC2A-1ECA63584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3CAC4-EB92-2584-AAC8-602A851CA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17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02F05-783F-2E07-0A37-3B6E0464E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C3F56-60E3-32FE-8AC1-BF5DFF6C4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87AA9-07AA-B8CD-AB90-1257D2B1F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703B3-1BB7-1284-4100-58B35E1B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D8279-8368-7A3F-9F84-24E62444D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56B52-FBC5-09D4-3EB7-5BE60052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39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34E62-65C7-8C50-B8C4-02D90DE5D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BCFAD-3288-4573-529A-B52D5B4BE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D700-96EE-7156-76A2-D9B206B81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6A4BB-C99A-1A15-6E72-CBFD7E03B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14EC5-0CC8-2A8D-359E-A2DE4CCCD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B7D61-3371-2770-B5C1-6CA3B81A0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00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B10A8B-8468-8DAC-D2CC-A8E0E6316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6305E-4876-1C3E-58C0-3D3CD8191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9C55C-ED63-5A81-38F4-5795779A0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5D53E-5A6A-4250-A9D8-CFD4EC8CF24A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135F4-9634-C405-051A-75F74B2E8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2D07F-C73B-4308-3C39-F009FCA9C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4F23-F731-4A43-A154-6D172377631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99B100-EE59-2F62-875C-87BCAC48D7F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8832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117158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senior-mental-health-lead-trainin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gov.uk/government/publications/universal-infant-free-school-meals-uifsm-2024-to-2025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schoolfinancehelpdesk@wokingham.gov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8845CC-860E-A1DC-5EAE-915399427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1" y="586855"/>
            <a:ext cx="3252523" cy="5629010"/>
          </a:xfrm>
        </p:spPr>
        <p:txBody>
          <a:bodyPr anchor="b">
            <a:norm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br>
              <a:rPr lang="en-GB" sz="1900" b="1" dirty="0">
                <a:solidFill>
                  <a:srgbClr val="FFFFFF"/>
                </a:solidFill>
              </a:rPr>
            </a:br>
            <a:br>
              <a:rPr lang="en-GB" sz="1900" b="1" dirty="0">
                <a:solidFill>
                  <a:srgbClr val="FFFFFF"/>
                </a:solidFill>
              </a:rPr>
            </a:br>
            <a:br>
              <a:rPr lang="en-GB" sz="1900" b="1" dirty="0">
                <a:solidFill>
                  <a:srgbClr val="FFFFFF"/>
                </a:solidFill>
              </a:rPr>
            </a:br>
            <a:br>
              <a:rPr lang="en-GB" sz="19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GB" sz="19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SBM meeting </a:t>
            </a:r>
            <a:b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en-GB" sz="2800" b="1" baseline="30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October</a:t>
            </a:r>
            <a:br>
              <a:rPr lang="en-GB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  <a:b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Presented by </a:t>
            </a:r>
            <a:b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Diana Hollis</a:t>
            </a:r>
            <a:b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b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br>
              <a:rPr lang="en-GB" sz="1900" dirty="0">
                <a:solidFill>
                  <a:srgbClr val="FFFFFF"/>
                </a:solidFill>
              </a:rPr>
            </a:br>
            <a:endParaRPr lang="en-GB" sz="19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57E0A-8C27-B604-9BCB-A16EE8B78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7" y="500230"/>
            <a:ext cx="6971687" cy="5546047"/>
          </a:xfrm>
        </p:spPr>
        <p:txBody>
          <a:bodyPr anchor="ctr">
            <a:normAutofit/>
          </a:bodyPr>
          <a:lstStyle/>
          <a:p>
            <a:r>
              <a:rPr lang="en-GB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 Grants for schools</a:t>
            </a:r>
            <a:br>
              <a:rPr lang="en-GB" sz="2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GB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Grants for schools</a:t>
            </a:r>
            <a:br>
              <a:rPr kumimoji="0" lang="en-GB" sz="1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br>
              <a:rPr kumimoji="0" lang="en-GB" sz="1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GB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SBM</a:t>
            </a:r>
            <a:r>
              <a:rPr lang="en-GB" sz="19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Grants for schools</a:t>
            </a:r>
            <a:r>
              <a:rPr kumimoji="0" lang="en-GB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meeting </a:t>
            </a:r>
            <a:br>
              <a:rPr kumimoji="0" lang="en-GB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GB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18</a:t>
            </a:r>
            <a:r>
              <a:rPr kumimoji="0" lang="en-GB" sz="19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th</a:t>
            </a:r>
            <a:r>
              <a:rPr kumimoji="0" lang="en-GB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October 2024</a:t>
            </a:r>
            <a:br>
              <a:rPr kumimoji="0" lang="en-GB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GB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br>
              <a:rPr kumimoji="0" lang="en-GB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GB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Presented by Diana Hollis</a:t>
            </a:r>
            <a:br>
              <a:rPr lang="en-GB" sz="2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SBM meeting </a:t>
            </a:r>
            <a:br>
              <a:rPr lang="en-GB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en-GB" sz="2000" b="1" baseline="30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October 2024</a:t>
            </a:r>
            <a:br>
              <a:rPr lang="en-GB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GB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Presented by Diana Hollis ants </a:t>
            </a:r>
            <a:r>
              <a:rPr lang="en-GB" sz="20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</a:t>
            </a:r>
            <a:endParaRPr lang="en-GB" sz="2000" b="1" dirty="0"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7"/>
            <a:endParaRPr lang="en-GB" sz="2000" b="1" dirty="0"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pic>
        <p:nvPicPr>
          <p:cNvPr id="12" name="Picture 11" descr="A logo with a green and white coat of arms&#10;&#10;Description automatically generated">
            <a:extLst>
              <a:ext uri="{FF2B5EF4-FFF2-40B4-BE49-F238E27FC236}">
                <a16:creationId xmlns:a16="http://schemas.microsoft.com/office/drawing/2014/main" id="{50E97A8E-082C-21EB-FE82-794F28EDC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1736" y="0"/>
            <a:ext cx="1660263" cy="10004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F4D724-CE29-C9C7-F9F6-1BD07BE26F46}"/>
              </a:ext>
            </a:extLst>
          </p:cNvPr>
          <p:cNvSpPr txBox="1"/>
          <p:nvPr/>
        </p:nvSpPr>
        <p:spPr>
          <a:xfrm>
            <a:off x="4284324" y="2616530"/>
            <a:ext cx="74409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Grants for Schools </a:t>
            </a:r>
          </a:p>
          <a:p>
            <a:pPr algn="ctr"/>
            <a:r>
              <a:rPr lang="en-GB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2024-25</a:t>
            </a:r>
          </a:p>
        </p:txBody>
      </p:sp>
      <p:pic>
        <p:nvPicPr>
          <p:cNvPr id="5" name="Graphic 4" descr="Money">
            <a:extLst>
              <a:ext uri="{FF2B5EF4-FFF2-40B4-BE49-F238E27FC236}">
                <a16:creationId xmlns:a16="http://schemas.microsoft.com/office/drawing/2014/main" id="{EA32EB12-9FEA-5B19-0FA7-D64EF37A48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36015" y="3844557"/>
            <a:ext cx="2672864" cy="291268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5346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6408B-00D1-6D19-D18D-C290FFC79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50956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dirty="0">
                <a:solidFill>
                  <a:schemeClr val="bg1"/>
                </a:solidFill>
              </a:rPr>
              <a:t>TPAG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Teachers Pay Additional Grant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2024-25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D736E77-9E73-0037-B931-B2B4E1F89C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10259" y="681037"/>
            <a:ext cx="6555347" cy="5514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200" b="1" dirty="0">
                <a:latin typeface="+mn-lt"/>
              </a:rPr>
              <a:t>New schools from September 2024</a:t>
            </a:r>
            <a:endParaRPr lang="en-US" altLang="en-US" sz="3200" b="1" i="0" dirty="0">
              <a:effectLst/>
              <a:latin typeface="+mn-lt"/>
            </a:endParaRPr>
          </a:p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n-US" altLang="en-US" sz="3200" b="1" i="0" dirty="0">
              <a:effectLst/>
              <a:latin typeface="+mn-lt"/>
            </a:endParaRP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Mainstream will receive TPAG in February 25 (October 24 census)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Special &amp; APs – March 2025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82D71-10E2-4D4E-53CD-F9127D3E8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6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B31E3-2B62-97F3-6575-32945D9B3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505527"/>
            <a:ext cx="3115265" cy="3722255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GB" b="1" dirty="0">
                <a:solidFill>
                  <a:schemeClr val="bg1"/>
                </a:solidFill>
              </a:rPr>
              <a:t>TPECG</a:t>
            </a: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Teachers Pension Employer Contribution Grant 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2024-25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4C4D0E-AB0F-2805-C3C4-5D4077A2C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  <p:graphicFrame>
        <p:nvGraphicFramePr>
          <p:cNvPr id="56" name="Content Placeholder 2">
            <a:extLst>
              <a:ext uri="{FF2B5EF4-FFF2-40B4-BE49-F238E27FC236}">
                <a16:creationId xmlns:a16="http://schemas.microsoft.com/office/drawing/2014/main" id="{BE6AB687-F298-4EA8-84F4-2BA1D3E98B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349857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0298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6408B-00D1-6D19-D18D-C290FFC79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50956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dirty="0">
                <a:solidFill>
                  <a:schemeClr val="bg1"/>
                </a:solidFill>
              </a:rPr>
              <a:t>TPECG </a:t>
            </a:r>
            <a:br>
              <a:rPr lang="en-US" sz="4800" b="1" dirty="0">
                <a:solidFill>
                  <a:schemeClr val="bg1"/>
                </a:solidFill>
              </a:rPr>
            </a:b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Teachers Pension Employer Contribution Grant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2024-25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D736E77-9E73-0037-B931-B2B4E1F89C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10259" y="681037"/>
            <a:ext cx="6555347" cy="5514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200" b="1" dirty="0">
                <a:latin typeface="+mn-lt"/>
              </a:rPr>
              <a:t>R</a:t>
            </a:r>
            <a:r>
              <a:rPr lang="en-US" altLang="en-US" sz="3200" b="1" i="0" dirty="0">
                <a:effectLst/>
                <a:latin typeface="+mn-lt"/>
              </a:rPr>
              <a:t>ates Mainstream schools – per pupil</a:t>
            </a:r>
          </a:p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n-US" altLang="en-US" sz="3200" b="1" i="0" dirty="0">
              <a:effectLst/>
              <a:latin typeface="+mn-lt"/>
            </a:endParaRP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£75  KS1 &amp; KS2 and Reception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b="0" i="0" dirty="0">
                <a:effectLst/>
                <a:latin typeface="+mn-lt"/>
              </a:rPr>
              <a:t>£106  KS3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£119  KS4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b="0" i="0" dirty="0">
                <a:effectLst/>
                <a:latin typeface="+mn-lt"/>
              </a:rPr>
              <a:t>£65  FSM6 eligible primary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£100  FSM6 eligible secondary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Lumpsum 2,800</a:t>
            </a:r>
            <a:endParaRPr lang="en-US" altLang="en-US" sz="3200" b="0" i="0" dirty="0">
              <a:effectLst/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82D71-10E2-4D4E-53CD-F9127D3E8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23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6408B-00D1-6D19-D18D-C290FFC79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1" y="360218"/>
            <a:ext cx="3310951" cy="532225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dirty="0">
                <a:solidFill>
                  <a:schemeClr val="bg1"/>
                </a:solidFill>
              </a:rPr>
              <a:t>TPECG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Teachers Pension Employer Contribution Grant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2024-25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D736E77-9E73-0037-B931-B2B4E1F89C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10259" y="681037"/>
            <a:ext cx="6555347" cy="5514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200" b="1" dirty="0">
                <a:latin typeface="+mn-lt"/>
              </a:rPr>
              <a:t>R</a:t>
            </a:r>
            <a:r>
              <a:rPr lang="en-US" altLang="en-US" sz="3200" b="1" i="0" dirty="0">
                <a:effectLst/>
                <a:latin typeface="+mn-lt"/>
              </a:rPr>
              <a:t>ates Special schools and AP – </a:t>
            </a:r>
          </a:p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200" b="1" i="0" dirty="0">
                <a:effectLst/>
                <a:latin typeface="+mn-lt"/>
              </a:rPr>
              <a:t>per pupil</a:t>
            </a:r>
          </a:p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n-US" altLang="en-US" sz="3200" b="1" i="0" dirty="0">
              <a:effectLst/>
              <a:latin typeface="+mn-lt"/>
            </a:endParaRP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£595 per place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3200" b="0" i="0" dirty="0">
                <a:effectLst/>
                <a:latin typeface="+mn-lt"/>
              </a:rPr>
              <a:t>ACA applied due to geographical variation </a:t>
            </a:r>
            <a:r>
              <a:rPr lang="en-GB" altLang="en-US" sz="3200" dirty="0">
                <a:latin typeface="+mn-lt"/>
              </a:rPr>
              <a:t>in </a:t>
            </a:r>
            <a:r>
              <a:rPr lang="en-GB" altLang="en-US" sz="3200" b="0" i="0" dirty="0">
                <a:effectLst/>
                <a:latin typeface="+mn-lt"/>
              </a:rPr>
              <a:t>labour costs</a:t>
            </a:r>
            <a:endParaRPr lang="en-US" altLang="en-US" sz="3200" b="0" i="0" dirty="0">
              <a:effectLst/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82D71-10E2-4D4E-53CD-F9127D3E8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65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6408B-00D1-6D19-D18D-C290FFC79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50956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dirty="0">
                <a:solidFill>
                  <a:schemeClr val="bg1"/>
                </a:solidFill>
              </a:rPr>
              <a:t>TPAG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Teachers Pay Additional Grant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2024-25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D736E77-9E73-0037-B931-B2B4E1F89C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10259" y="681037"/>
            <a:ext cx="6555347" cy="5514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200" b="1" dirty="0">
                <a:latin typeface="+mn-lt"/>
              </a:rPr>
              <a:t>New schools from September 2024</a:t>
            </a:r>
            <a:endParaRPr lang="en-US" altLang="en-US" sz="3200" b="1" i="0" dirty="0">
              <a:effectLst/>
              <a:latin typeface="+mn-lt"/>
            </a:endParaRPr>
          </a:p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n-US" altLang="en-US" sz="3200" b="1" i="0" dirty="0">
              <a:effectLst/>
              <a:latin typeface="+mn-lt"/>
            </a:endParaRP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Mainstream will receive TPECG in February 25 (October 24 census)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Special &amp; APs – opened between July24 and February 25 –  allocations available in March 2025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82D71-10E2-4D4E-53CD-F9127D3E8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64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6408B-00D1-6D19-D18D-C290FFC79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1" y="586855"/>
            <a:ext cx="3434251" cy="50956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dirty="0">
                <a:solidFill>
                  <a:schemeClr val="bg1"/>
                </a:solidFill>
              </a:rPr>
              <a:t>CSBG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Core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School Budget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Grant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2024-25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D736E77-9E73-0037-B931-B2B4E1F89C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10259" y="681037"/>
            <a:ext cx="6555347" cy="5514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New schools grant 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Cover September 2024 to March 2025</a:t>
            </a:r>
            <a:endParaRPr lang="en-US" altLang="en-US" sz="3200" i="0" dirty="0">
              <a:effectLst/>
              <a:latin typeface="+mn-lt"/>
            </a:endParaRP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i="0" dirty="0">
                <a:effectLst/>
                <a:latin typeface="+mn-lt"/>
              </a:rPr>
              <a:t>Single payment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Mainstream will receive TPECG in February 25 (October 24 census)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Special &amp; APs – opened between July24 and February 25 –  allocations available in March 2025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82D71-10E2-4D4E-53CD-F9127D3E8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68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6408B-00D1-6D19-D18D-C290FFC79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50956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dirty="0">
                <a:solidFill>
                  <a:schemeClr val="bg1"/>
                </a:solidFill>
              </a:rPr>
              <a:t>CSBG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Core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School Budget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Grant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2024-25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D736E77-9E73-0037-B931-B2B4E1F89C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10259" y="681037"/>
            <a:ext cx="6555347" cy="5514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200" b="1" dirty="0">
                <a:latin typeface="+mn-lt"/>
              </a:rPr>
              <a:t>R</a:t>
            </a:r>
            <a:r>
              <a:rPr lang="en-US" altLang="en-US" sz="3200" b="1" i="0" dirty="0">
                <a:effectLst/>
                <a:latin typeface="+mn-lt"/>
              </a:rPr>
              <a:t>ates Mainstream schools – per pupil</a:t>
            </a:r>
          </a:p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n-US" altLang="en-US" sz="3200" b="1" i="0" dirty="0">
              <a:effectLst/>
              <a:latin typeface="+mn-lt"/>
            </a:endParaRP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£76    KS1 &amp; KS2 and Reception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b="0" i="0" dirty="0">
                <a:effectLst/>
                <a:latin typeface="+mn-lt"/>
              </a:rPr>
              <a:t>£108  KS3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£122  KS4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b="0" i="0" dirty="0">
                <a:effectLst/>
                <a:latin typeface="+mn-lt"/>
              </a:rPr>
              <a:t>£70    FSM6 eligible primary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£100  FSM6 eligible secondary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Lumpsum 2,900</a:t>
            </a:r>
            <a:endParaRPr lang="en-US" altLang="en-US" sz="3200" b="0" i="0" dirty="0">
              <a:effectLst/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82D71-10E2-4D4E-53CD-F9127D3E8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0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6408B-00D1-6D19-D18D-C290FFC79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1" y="360218"/>
            <a:ext cx="3310951" cy="532225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dirty="0">
                <a:solidFill>
                  <a:schemeClr val="bg1"/>
                </a:solidFill>
              </a:rPr>
              <a:t>CSBG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Core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School Budget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Grant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2024-25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D736E77-9E73-0037-B931-B2B4E1F89C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10259" y="681037"/>
            <a:ext cx="6555347" cy="5514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200" b="1" dirty="0">
                <a:latin typeface="+mn-lt"/>
              </a:rPr>
              <a:t>R</a:t>
            </a:r>
            <a:r>
              <a:rPr lang="en-US" altLang="en-US" sz="3200" b="1" i="0" dirty="0">
                <a:effectLst/>
                <a:latin typeface="+mn-lt"/>
              </a:rPr>
              <a:t>ates Special schools and AP – </a:t>
            </a:r>
          </a:p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200" b="1" i="0" dirty="0">
                <a:effectLst/>
                <a:latin typeface="+mn-lt"/>
              </a:rPr>
              <a:t>per pupil</a:t>
            </a:r>
          </a:p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n-US" altLang="en-US" sz="3200" b="1" i="0" dirty="0">
              <a:effectLst/>
              <a:latin typeface="+mn-lt"/>
            </a:endParaRP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£610 per place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3200" b="0" i="0" dirty="0">
                <a:effectLst/>
                <a:latin typeface="+mn-lt"/>
              </a:rPr>
              <a:t>ACA applied due to geographical variation </a:t>
            </a:r>
            <a:r>
              <a:rPr lang="en-GB" altLang="en-US" sz="3200" dirty="0">
                <a:latin typeface="+mn-lt"/>
              </a:rPr>
              <a:t>in </a:t>
            </a:r>
            <a:r>
              <a:rPr lang="en-GB" altLang="en-US" sz="3200" b="0" i="0" dirty="0">
                <a:effectLst/>
                <a:latin typeface="+mn-lt"/>
              </a:rPr>
              <a:t>labour costs</a:t>
            </a:r>
            <a:endParaRPr lang="en-US" altLang="en-US" sz="3200" b="0" i="0" dirty="0">
              <a:effectLst/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82D71-10E2-4D4E-53CD-F9127D3E8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F153BB-5814-3420-3392-1FC5E8750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854" y="501649"/>
            <a:ext cx="4230100" cy="4957117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</a:rPr>
              <a:t>UIFSM grant</a:t>
            </a:r>
            <a:br>
              <a:rPr lang="en-GB" sz="4000" b="1" dirty="0">
                <a:solidFill>
                  <a:srgbClr val="FFFFFF"/>
                </a:solidFill>
              </a:rPr>
            </a:br>
            <a:br>
              <a:rPr lang="en-GB" sz="4000" b="1" dirty="0">
                <a:solidFill>
                  <a:srgbClr val="FFFFFF"/>
                </a:solidFill>
              </a:rPr>
            </a:br>
            <a:br>
              <a:rPr lang="en-GB" sz="4000" b="1" dirty="0">
                <a:solidFill>
                  <a:srgbClr val="FFFFFF"/>
                </a:solidFill>
              </a:rPr>
            </a:br>
            <a:r>
              <a:rPr lang="en-GB" sz="4000" b="1" dirty="0">
                <a:solidFill>
                  <a:srgbClr val="FFFFFF"/>
                </a:solidFill>
              </a:rPr>
              <a:t>PE &amp;Sports Funding  AY23-24</a:t>
            </a:r>
            <a:br>
              <a:rPr lang="en-GB" sz="4000" b="1" dirty="0">
                <a:solidFill>
                  <a:srgbClr val="FFFFFF"/>
                </a:solidFill>
              </a:rPr>
            </a:br>
            <a:br>
              <a:rPr lang="en-GB" sz="4000" b="1" dirty="0">
                <a:solidFill>
                  <a:srgbClr val="FFFFFF"/>
                </a:solidFill>
              </a:rPr>
            </a:br>
            <a:br>
              <a:rPr lang="en-GB" sz="4000" b="1" dirty="0">
                <a:solidFill>
                  <a:srgbClr val="FFFFFF"/>
                </a:solidFill>
              </a:rPr>
            </a:br>
            <a:r>
              <a:rPr lang="en-GB" sz="4000" b="1" dirty="0">
                <a:solidFill>
                  <a:srgbClr val="FFFFFF"/>
                </a:solidFill>
              </a:rPr>
              <a:t>Senior Mental Health Lead training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A7AB0-FAA6-865D-5F8B-CBC4461DC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 fontScale="92500" lnSpcReduction="10000"/>
          </a:bodyPr>
          <a:lstStyle/>
          <a:p>
            <a:r>
              <a:rPr lang="en-GB" sz="2000" b="1" dirty="0"/>
              <a:t>UIFSM</a:t>
            </a:r>
          </a:p>
          <a:p>
            <a:r>
              <a:rPr lang="en-GB" sz="2000" dirty="0"/>
              <a:t>Final 23-24 and provisional 24-25</a:t>
            </a:r>
          </a:p>
          <a:p>
            <a:r>
              <a:rPr lang="en-GB" sz="2000" dirty="0"/>
              <a:t>Based on total pupils eligible x £2.53 x 190 days</a:t>
            </a:r>
          </a:p>
          <a:p>
            <a:r>
              <a:rPr lang="en-GB" sz="2000" dirty="0"/>
              <a:t>Final allocations for 23-24 –June 2024 – 7/12</a:t>
            </a:r>
            <a:r>
              <a:rPr lang="en-GB" sz="2000" baseline="30000" dirty="0"/>
              <a:t>th</a:t>
            </a:r>
            <a:r>
              <a:rPr lang="en-GB" sz="2000" dirty="0"/>
              <a:t> provisional allocation</a:t>
            </a:r>
          </a:p>
          <a:p>
            <a:r>
              <a:rPr lang="en-GB" sz="2000" dirty="0"/>
              <a:t>Final 24-25 as at 1</a:t>
            </a:r>
            <a:r>
              <a:rPr lang="en-GB" sz="2000" baseline="30000" dirty="0"/>
              <a:t>st</a:t>
            </a:r>
            <a:r>
              <a:rPr lang="en-GB" sz="2000" dirty="0"/>
              <a:t> June 2025 deduction of  provisional allocation – June/July 2025</a:t>
            </a:r>
          </a:p>
          <a:p>
            <a:r>
              <a:rPr lang="en-GB" sz="2000" dirty="0">
                <a:solidFill>
                  <a:schemeClr val="bg1"/>
                </a:solidFill>
              </a:rPr>
              <a:t>Reconciliations by DfE allocations</a:t>
            </a:r>
          </a:p>
          <a:p>
            <a:r>
              <a:rPr lang="en-GB" sz="2000" b="1" dirty="0"/>
              <a:t>PE &amp; Sports Funding </a:t>
            </a:r>
            <a:r>
              <a:rPr lang="en-GB" sz="2000" dirty="0"/>
              <a:t>for PS funding for AY 23-24</a:t>
            </a:r>
          </a:p>
          <a:p>
            <a:r>
              <a:rPr lang="en-GB" sz="2000" dirty="0">
                <a:solidFill>
                  <a:schemeClr val="bg1"/>
                </a:solidFill>
              </a:rPr>
              <a:t>Rates</a:t>
            </a:r>
          </a:p>
          <a:p>
            <a:r>
              <a:rPr lang="en-GB" sz="2000" b="1" dirty="0"/>
              <a:t>SMH </a:t>
            </a:r>
            <a:r>
              <a:rPr lang="en-GB" sz="2000" dirty="0"/>
              <a:t>– grant to continue for eligible settings/institutions for identified team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GB" sz="1500" dirty="0">
                <a:hlinkClick r:id="rId3"/>
              </a:rPr>
              <a:t>Senior mental health lead training - GOV.UK (www.gov.uk)</a:t>
            </a:r>
            <a:endParaRPr lang="en-GB" sz="15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GB" sz="1500" dirty="0">
                <a:hlinkClick r:id="rId4"/>
              </a:rPr>
              <a:t>Universal infant free school meals (UIFSM): 2024 to 2025 - GOV.UK (www.gov.uk)</a:t>
            </a:r>
            <a:endParaRPr lang="en-US" sz="1500" dirty="0"/>
          </a:p>
          <a:p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F4FFE3-C4A6-D7FE-8512-F69106FB77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41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F153BB-5814-3420-3392-1FC5E8750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>
                <a:solidFill>
                  <a:srgbClr val="FFFFFF"/>
                </a:solidFill>
              </a:rPr>
              <a:t>NTP 2023-24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A7AB0-FAA6-865D-5F8B-CBC4461DC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GB" sz="2000" dirty="0"/>
              <a:t>Rates reduction as per guidance</a:t>
            </a:r>
          </a:p>
          <a:p>
            <a:r>
              <a:rPr lang="en-GB" sz="2000" dirty="0"/>
              <a:t>Final allocations for 23-24 – distributed 2024</a:t>
            </a:r>
          </a:p>
          <a:p>
            <a:r>
              <a:rPr lang="en-GB" sz="2000" dirty="0"/>
              <a:t>Reconciliations by DfE allocations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F4FFE3-C4A6-D7FE-8512-F69106FB7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24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" name="Rectangle 10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B31E3-2B62-97F3-6575-32945D9B3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 b="1" dirty="0">
                <a:solidFill>
                  <a:srgbClr val="FFFFFF"/>
                </a:solidFill>
              </a:rPr>
              <a:t>Grants withdrawn or rolled into core budgets</a:t>
            </a:r>
            <a:br>
              <a:rPr lang="en-GB" sz="4000" b="1" dirty="0">
                <a:solidFill>
                  <a:srgbClr val="FFFFFF"/>
                </a:solidFill>
              </a:rPr>
            </a:br>
            <a:r>
              <a:rPr lang="en-GB" sz="4000" b="1" dirty="0">
                <a:solidFill>
                  <a:srgbClr val="FFFFFF"/>
                </a:solidFill>
              </a:rPr>
              <a:t>2024-25</a:t>
            </a:r>
          </a:p>
        </p:txBody>
      </p:sp>
      <p:pic>
        <p:nvPicPr>
          <p:cNvPr id="5" name="Picture 4" descr="A logo with a green and white coat of arms&#10;&#10;Description automatically generated">
            <a:extLst>
              <a:ext uri="{FF2B5EF4-FFF2-40B4-BE49-F238E27FC236}">
                <a16:creationId xmlns:a16="http://schemas.microsoft.com/office/drawing/2014/main" id="{314C4D0E-AB0F-2805-C3C4-5D4077A2C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  <p:graphicFrame>
        <p:nvGraphicFramePr>
          <p:cNvPr id="56" name="Content Placeholder 2">
            <a:extLst>
              <a:ext uri="{FF2B5EF4-FFF2-40B4-BE49-F238E27FC236}">
                <a16:creationId xmlns:a16="http://schemas.microsoft.com/office/drawing/2014/main" id="{BE6AB687-F298-4EA8-84F4-2BA1D3E98B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37119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6079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5AF20-2A06-FE2B-E131-D77C5F55B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4488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Grants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Coding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CFR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Further Information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24DE3-76DC-3F35-5499-36559964A9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b="1" dirty="0"/>
              <a:t>Grants Income mapped to CFR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b="1" dirty="0"/>
              <a:t>Review the grants’ coding regularly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b="1" dirty="0"/>
              <a:t>Changes would be communicated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b="1" dirty="0"/>
              <a:t>Updated information on schools hub            </a:t>
            </a:r>
            <a:r>
              <a:rPr lang="en-US" sz="2800" b="1" dirty="0">
                <a:solidFill>
                  <a:schemeClr val="bg1"/>
                </a:solidFill>
              </a:rPr>
              <a:t>…</a:t>
            </a:r>
            <a:r>
              <a:rPr lang="en-US" sz="2800" b="1" dirty="0"/>
              <a:t>with grants’ links to DfE shortly</a:t>
            </a:r>
          </a:p>
        </p:txBody>
      </p:sp>
      <p:pic>
        <p:nvPicPr>
          <p:cNvPr id="5" name="Picture 4" descr="A logo with a green and white coat of arms&#10;&#10;Description automatically generated">
            <a:extLst>
              <a:ext uri="{FF2B5EF4-FFF2-40B4-BE49-F238E27FC236}">
                <a16:creationId xmlns:a16="http://schemas.microsoft.com/office/drawing/2014/main" id="{0DE24767-B6A7-8A85-805E-D797C653B1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49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7C98CC-573A-0698-CC5E-62B699885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397" y="502020"/>
            <a:ext cx="5323715" cy="16429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B9FCE-49B5-A9C2-391A-6AE66205D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4923" y="2405894"/>
            <a:ext cx="5315189" cy="35350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Thank you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schoolfinancehelpdesk@wokingham.gov.uk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2" name="Graphic 21" descr="Questions">
            <a:extLst>
              <a:ext uri="{FF2B5EF4-FFF2-40B4-BE49-F238E27FC236}">
                <a16:creationId xmlns:a16="http://schemas.microsoft.com/office/drawing/2014/main" id="{3DA19F89-0773-2948-9B93-F77A5C00FB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75967" y="1359681"/>
            <a:ext cx="4170530" cy="417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59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B31E3-2B62-97F3-6575-32945D9B3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</a:rPr>
              <a:t>Grants </a:t>
            </a:r>
            <a:br>
              <a:rPr lang="en-GB" sz="4000" b="1" dirty="0">
                <a:solidFill>
                  <a:srgbClr val="FFFFFF"/>
                </a:solidFill>
              </a:rPr>
            </a:br>
            <a:r>
              <a:rPr lang="en-GB" sz="4000" b="1" dirty="0">
                <a:solidFill>
                  <a:srgbClr val="FFFFFF"/>
                </a:solidFill>
              </a:rPr>
              <a:t>2024-25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4C4D0E-AB0F-2805-C3C4-5D4077A2C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  <p:graphicFrame>
        <p:nvGraphicFramePr>
          <p:cNvPr id="56" name="Content Placeholder 2">
            <a:extLst>
              <a:ext uri="{FF2B5EF4-FFF2-40B4-BE49-F238E27FC236}">
                <a16:creationId xmlns:a16="http://schemas.microsoft.com/office/drawing/2014/main" id="{BE6AB687-F298-4EA8-84F4-2BA1D3E98B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719140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3505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D2DC40-3040-A13A-3B87-FA6C12A5B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chemeClr val="bg1"/>
                </a:solidFill>
              </a:rPr>
              <a:t>Pupil  Premium   2024-25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E5463-3A67-34D2-9E2C-1F9F4E1FF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GB" sz="20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0A027D4-5A79-C552-F282-120A346B5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028733"/>
              </p:ext>
            </p:extLst>
          </p:nvPr>
        </p:nvGraphicFramePr>
        <p:xfrm>
          <a:off x="1602769" y="1622746"/>
          <a:ext cx="9492861" cy="6265392"/>
        </p:xfrm>
        <a:graphic>
          <a:graphicData uri="http://schemas.openxmlformats.org/drawingml/2006/table">
            <a:tbl>
              <a:tblPr/>
              <a:tblGrid>
                <a:gridCol w="9492861">
                  <a:extLst>
                    <a:ext uri="{9D8B030D-6E8A-4147-A177-3AD203B41FA5}">
                      <a16:colId xmlns:a16="http://schemas.microsoft.com/office/drawing/2014/main" val="424183753"/>
                    </a:ext>
                  </a:extLst>
                </a:gridCol>
              </a:tblGrid>
              <a:tr h="239934">
                <a:tc>
                  <a:txBody>
                    <a:bodyPr/>
                    <a:lstStyle/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550200"/>
                  </a:ext>
                </a:extLst>
              </a:tr>
              <a:tr h="49953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Payments to LAs:</a:t>
                      </a: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 June 2024 </a:t>
                      </a:r>
                      <a:r>
                        <a:rPr lang="en-GB" sz="2400" b="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</a:t>
                      </a:r>
                      <a:r>
                        <a:rPr lang="en-GB" sz="2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PRU January24 Census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September 2024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December 2024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March 2025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3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3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32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Grant can be carried over by schools but must be used as per grant conditions of the year of receipt</a:t>
                      </a: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416942"/>
                  </a:ext>
                </a:extLst>
              </a:tr>
            </a:tbl>
          </a:graphicData>
        </a:graphic>
      </p:graphicFrame>
      <p:pic>
        <p:nvPicPr>
          <p:cNvPr id="4" name="Picture 3" descr="A logo with a green and white coat of arms&#10;&#10;Description automatically generated">
            <a:extLst>
              <a:ext uri="{FF2B5EF4-FFF2-40B4-BE49-F238E27FC236}">
                <a16:creationId xmlns:a16="http://schemas.microsoft.com/office/drawing/2014/main" id="{6159A11F-7C89-1C7A-95EE-CC872A2E10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32004"/>
            <a:ext cx="1571625" cy="64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33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D2DC40-3040-A13A-3B87-FA6C12A5B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chemeClr val="bg1"/>
                </a:solidFill>
              </a:rPr>
              <a:t>Pupil  Premium   2024-25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E5463-3A67-34D2-9E2C-1F9F4E1FF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GB" sz="20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0A027D4-5A79-C552-F282-120A346B5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647421"/>
              </p:ext>
            </p:extLst>
          </p:nvPr>
        </p:nvGraphicFramePr>
        <p:xfrm>
          <a:off x="1695236" y="1704104"/>
          <a:ext cx="9400394" cy="6351156"/>
        </p:xfrm>
        <a:graphic>
          <a:graphicData uri="http://schemas.openxmlformats.org/drawingml/2006/table">
            <a:tbl>
              <a:tblPr/>
              <a:tblGrid>
                <a:gridCol w="9400394">
                  <a:extLst>
                    <a:ext uri="{9D8B030D-6E8A-4147-A177-3AD203B41FA5}">
                      <a16:colId xmlns:a16="http://schemas.microsoft.com/office/drawing/2014/main" val="424183753"/>
                    </a:ext>
                  </a:extLst>
                </a:gridCol>
              </a:tblGrid>
              <a:tr h="183117">
                <a:tc>
                  <a:txBody>
                    <a:bodyPr/>
                    <a:lstStyle/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550200"/>
                  </a:ext>
                </a:extLst>
              </a:tr>
              <a:tr h="59806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Accountability</a:t>
                      </a:r>
                    </a:p>
                    <a:p>
                      <a:pPr algn="ctr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Via </a:t>
                      </a:r>
                      <a:r>
                        <a:rPr lang="en-GB" sz="3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 Strategy Statement</a:t>
                      </a:r>
                      <a:endParaRPr lang="en-GB" sz="3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Schools with 5+ pupils eligible for PP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 by 31</a:t>
                      </a:r>
                      <a:r>
                        <a:rPr lang="en-GB" sz="3600" b="0" i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December 2024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DfE review expenditure in line with conditions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Governors to scrutinize, </a:t>
                      </a:r>
                      <a:r>
                        <a:rPr lang="en-GB" sz="3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</a:t>
                      </a: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plans for use and outcomes achieved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Ofsted inspections</a:t>
                      </a:r>
                      <a:endParaRPr lang="en-GB" sz="24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3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416942"/>
                  </a:ext>
                </a:extLst>
              </a:tr>
            </a:tbl>
          </a:graphicData>
        </a:graphic>
      </p:graphicFrame>
      <p:pic>
        <p:nvPicPr>
          <p:cNvPr id="4" name="Picture 3" descr="A logo with a green and white coat of arms&#10;&#10;Description automatically generated">
            <a:extLst>
              <a:ext uri="{FF2B5EF4-FFF2-40B4-BE49-F238E27FC236}">
                <a16:creationId xmlns:a16="http://schemas.microsoft.com/office/drawing/2014/main" id="{8CF71D14-B137-5023-61DF-2C19F990B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374" y="32004"/>
            <a:ext cx="1571625" cy="64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1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D2DC40-3040-A13A-3B87-FA6C12A5B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chemeClr val="bg1"/>
                </a:solidFill>
              </a:rPr>
              <a:t>Pupil  Premium   2024-25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E5463-3A67-34D2-9E2C-1F9F4E1FF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GB" sz="20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0A027D4-5A79-C552-F282-120A346B5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386206"/>
              </p:ext>
            </p:extLst>
          </p:nvPr>
        </p:nvGraphicFramePr>
        <p:xfrm>
          <a:off x="1096369" y="1891970"/>
          <a:ext cx="10171181" cy="4716176"/>
        </p:xfrm>
        <a:graphic>
          <a:graphicData uri="http://schemas.openxmlformats.org/drawingml/2006/table">
            <a:tbl>
              <a:tblPr/>
              <a:tblGrid>
                <a:gridCol w="1386316">
                  <a:extLst>
                    <a:ext uri="{9D8B030D-6E8A-4147-A177-3AD203B41FA5}">
                      <a16:colId xmlns:a16="http://schemas.microsoft.com/office/drawing/2014/main" val="2129590464"/>
                    </a:ext>
                  </a:extLst>
                </a:gridCol>
                <a:gridCol w="2656961">
                  <a:extLst>
                    <a:ext uri="{9D8B030D-6E8A-4147-A177-3AD203B41FA5}">
                      <a16:colId xmlns:a16="http://schemas.microsoft.com/office/drawing/2014/main" val="12856656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49092757"/>
                    </a:ext>
                  </a:extLst>
                </a:gridCol>
                <a:gridCol w="737192">
                  <a:extLst>
                    <a:ext uri="{9D8B030D-6E8A-4147-A177-3AD203B41FA5}">
                      <a16:colId xmlns:a16="http://schemas.microsoft.com/office/drawing/2014/main" val="2521883096"/>
                    </a:ext>
                  </a:extLst>
                </a:gridCol>
                <a:gridCol w="2672320">
                  <a:extLst>
                    <a:ext uri="{9D8B030D-6E8A-4147-A177-3AD203B41FA5}">
                      <a16:colId xmlns:a16="http://schemas.microsoft.com/office/drawing/2014/main" val="3412031292"/>
                    </a:ext>
                  </a:extLst>
                </a:gridCol>
                <a:gridCol w="737192">
                  <a:extLst>
                    <a:ext uri="{9D8B030D-6E8A-4147-A177-3AD203B41FA5}">
                      <a16:colId xmlns:a16="http://schemas.microsoft.com/office/drawing/2014/main" val="424183753"/>
                    </a:ext>
                  </a:extLst>
                </a:gridCol>
              </a:tblGrid>
              <a:tr h="1308136">
                <a:tc>
                  <a:txBody>
                    <a:bodyPr/>
                    <a:lstStyle/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Primary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23/24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23/24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694193"/>
                  </a:ext>
                </a:extLst>
              </a:tr>
              <a:tr h="642429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FSM6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£1,480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£1,455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£1,050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£1,035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0235354"/>
                  </a:ext>
                </a:extLst>
              </a:tr>
              <a:tr h="125945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LAC </a:t>
                      </a:r>
                      <a:r>
                        <a:rPr lang="en-GB" sz="4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</a:t>
                      </a:r>
                      <a:endParaRPr lang="en-GB" sz="4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£2,570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£2,530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£2,570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£2,530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949090"/>
                  </a:ext>
                </a:extLst>
              </a:tr>
              <a:tr h="63263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£2,570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£2,530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£2,570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£2,530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254947"/>
                  </a:ext>
                </a:extLst>
              </a:tr>
              <a:tr h="319226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550200"/>
                  </a:ext>
                </a:extLst>
              </a:tr>
              <a:tr h="519408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Pupil Premium </a:t>
                      </a:r>
                    </a:p>
                  </a:txBody>
                  <a:tcPr marL="101852" marR="5658" marT="5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£340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3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£335</a:t>
                      </a: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8" marR="5658" marT="56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416942"/>
                  </a:ext>
                </a:extLst>
              </a:tr>
            </a:tbl>
          </a:graphicData>
        </a:graphic>
      </p:graphicFrame>
      <p:pic>
        <p:nvPicPr>
          <p:cNvPr id="9" name="Picture 8" descr="A logo with a green and white coat of arms&#10;&#10;Description automatically generated">
            <a:extLst>
              <a:ext uri="{FF2B5EF4-FFF2-40B4-BE49-F238E27FC236}">
                <a16:creationId xmlns:a16="http://schemas.microsoft.com/office/drawing/2014/main" id="{1921A9D6-C0B1-0029-8B91-9190DA3860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97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6408B-00D1-6D19-D18D-C290FFC79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50956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dirty="0">
                <a:solidFill>
                  <a:schemeClr val="bg1"/>
                </a:solidFill>
              </a:rPr>
              <a:t>TPAG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Teachers Pay Additional Grant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2024-25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D736E77-9E73-0037-B931-B2B4E1F89C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10259" y="649480"/>
            <a:ext cx="6555347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286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cover the whole 24-25 FY</a:t>
            </a:r>
          </a:p>
          <a:p>
            <a:pPr marL="285750" indent="-228600"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3600" dirty="0">
                <a:latin typeface="+mn-lt"/>
              </a:rPr>
              <a:t>two p</a:t>
            </a:r>
            <a:r>
              <a:rPr kumimoji="0" lang="en-US" altLang="en-US" sz="3600" u="none" strike="noStrike" cap="none" normalizeH="0" baseline="0" dirty="0">
                <a:ln>
                  <a:noFill/>
                </a:ln>
                <a:latin typeface="+mn-lt"/>
              </a:rPr>
              <a:t>ayments </a:t>
            </a:r>
            <a:r>
              <a:rPr lang="en-US" altLang="en-US" sz="3600" dirty="0">
                <a:latin typeface="+mn-lt"/>
              </a:rPr>
              <a:t> </a:t>
            </a:r>
          </a:p>
          <a:p>
            <a:pPr marL="285750" indent="-228600"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+mn-lt"/>
              </a:rPr>
              <a:t>can be carried over</a:t>
            </a:r>
          </a:p>
          <a:p>
            <a:pPr marL="285750" indent="-228600"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b="0" i="0" dirty="0">
                <a:effectLst/>
                <a:latin typeface="+mn-lt"/>
              </a:rPr>
              <a:t>rolled into NFF in 25-26</a:t>
            </a:r>
          </a:p>
          <a:p>
            <a:pPr marL="285750" marR="0" lvl="0" indent="-2286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600" b="1" u="none" strike="noStrike" cap="none" normalizeH="0" baseline="0" dirty="0">
                <a:ln>
                  <a:noFill/>
                </a:ln>
                <a:latin typeface="+mn-lt"/>
              </a:rPr>
              <a:t>EY TPAG </a:t>
            </a:r>
            <a:r>
              <a:rPr kumimoji="0" lang="en-US" altLang="en-US" sz="3600" u="none" strike="noStrike" cap="none" normalizeH="0" baseline="0" dirty="0">
                <a:ln>
                  <a:noFill/>
                </a:ln>
                <a:latin typeface="+mn-lt"/>
              </a:rPr>
              <a:t>–  already rolled into core EY funding</a:t>
            </a:r>
          </a:p>
          <a:p>
            <a:pPr marL="285750" marR="0" lvl="0" indent="-2286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3200" b="0" i="0" dirty="0">
              <a:effectLst/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82D71-10E2-4D4E-53CD-F9127D3E8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5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6408B-00D1-6D19-D18D-C290FFC79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50956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dirty="0">
                <a:solidFill>
                  <a:schemeClr val="bg1"/>
                </a:solidFill>
              </a:rPr>
              <a:t>TPAG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Teachers Pay Additional Grant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2024-25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D736E77-9E73-0037-B931-B2B4E1F89C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10259" y="681037"/>
            <a:ext cx="6555347" cy="5514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200" b="1" dirty="0">
                <a:latin typeface="+mn-lt"/>
              </a:rPr>
              <a:t>R</a:t>
            </a:r>
            <a:r>
              <a:rPr lang="en-US" altLang="en-US" sz="3200" b="1" i="0" dirty="0">
                <a:effectLst/>
                <a:latin typeface="+mn-lt"/>
              </a:rPr>
              <a:t>ates Mainstream schools – per pupil</a:t>
            </a:r>
          </a:p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n-US" altLang="en-US" sz="3200" b="1" i="0" dirty="0">
              <a:effectLst/>
              <a:latin typeface="+mn-lt"/>
            </a:endParaRP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£62  KS1 &amp; KS2 and Reception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b="0" i="0" dirty="0">
                <a:effectLst/>
                <a:latin typeface="+mn-lt"/>
              </a:rPr>
              <a:t>£86  KS3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£98  KS4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b="0" i="0" dirty="0">
                <a:effectLst/>
                <a:latin typeface="+mn-lt"/>
              </a:rPr>
              <a:t>£53  FSM6 eligible primary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£77  FSM6 eligible secondary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Lumpsum 2,306</a:t>
            </a:r>
            <a:endParaRPr lang="en-US" altLang="en-US" sz="3200" b="0" i="0" dirty="0">
              <a:effectLst/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82D71-10E2-4D4E-53CD-F9127D3E8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4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6408B-00D1-6D19-D18D-C290FFC79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50956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dirty="0">
                <a:solidFill>
                  <a:schemeClr val="bg1"/>
                </a:solidFill>
              </a:rPr>
              <a:t>TPAG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Teachers Pay Additional Grant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2024-25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D736E77-9E73-0037-B931-B2B4E1F89C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10259" y="681037"/>
            <a:ext cx="6555347" cy="5514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200" b="1" dirty="0">
                <a:latin typeface="+mn-lt"/>
              </a:rPr>
              <a:t>R</a:t>
            </a:r>
            <a:r>
              <a:rPr lang="en-US" altLang="en-US" sz="3200" b="1" i="0" dirty="0">
                <a:effectLst/>
                <a:latin typeface="+mn-lt"/>
              </a:rPr>
              <a:t>ates Special schools and AP – </a:t>
            </a:r>
          </a:p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200" b="1" i="0" dirty="0">
                <a:effectLst/>
                <a:latin typeface="+mn-lt"/>
              </a:rPr>
              <a:t>per pupil</a:t>
            </a:r>
          </a:p>
          <a:p>
            <a:pPr marL="57150" marR="0" lvl="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n-US" altLang="en-US" sz="3200" b="1" i="0" dirty="0">
              <a:effectLst/>
              <a:latin typeface="+mn-lt"/>
            </a:endParaRP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3200" dirty="0">
                <a:latin typeface="+mn-lt"/>
              </a:rPr>
              <a:t>£446 per place</a:t>
            </a:r>
          </a:p>
          <a:p>
            <a:pPr marL="514350" marR="0" lvl="0" indent="-457200" algn="l" eaLnBrk="1" fontAlgn="base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3200" b="0" i="0" dirty="0">
                <a:effectLst/>
                <a:latin typeface="+mn-lt"/>
              </a:rPr>
              <a:t>ACA applied due to geographical variation </a:t>
            </a:r>
            <a:r>
              <a:rPr lang="en-GB" altLang="en-US" sz="3200" dirty="0">
                <a:latin typeface="+mn-lt"/>
              </a:rPr>
              <a:t>in </a:t>
            </a:r>
            <a:r>
              <a:rPr lang="en-GB" altLang="en-US" sz="3200" b="0" i="0" dirty="0">
                <a:effectLst/>
                <a:latin typeface="+mn-lt"/>
              </a:rPr>
              <a:t>labour costs</a:t>
            </a:r>
            <a:endParaRPr lang="en-US" altLang="en-US" sz="3200" b="0" i="0" dirty="0">
              <a:effectLst/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82D71-10E2-4D4E-53CD-F9127D3E8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4" y="0"/>
            <a:ext cx="157162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915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712541B8D8A445855D579DCD10E17E" ma:contentTypeVersion="13" ma:contentTypeDescription="Create a new document." ma:contentTypeScope="" ma:versionID="39f791ab66ad980b79b38e99ca378307">
  <xsd:schema xmlns:xsd="http://www.w3.org/2001/XMLSchema" xmlns:xs="http://www.w3.org/2001/XMLSchema" xmlns:p="http://schemas.microsoft.com/office/2006/metadata/properties" xmlns:ns2="fd1cf6e2-5505-4cbd-8587-019aaa4360f2" xmlns:ns3="6c2d118b-4b14-4725-9975-2b231ef2ed32" targetNamespace="http://schemas.microsoft.com/office/2006/metadata/properties" ma:root="true" ma:fieldsID="438d02ec888be0913f46b1fef260e973" ns2:_="" ns3:_="">
    <xsd:import namespace="fd1cf6e2-5505-4cbd-8587-019aaa4360f2"/>
    <xsd:import namespace="6c2d118b-4b14-4725-9975-2b231ef2ed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cf6e2-5505-4cbd-8587-019aaa436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d118b-4b14-4725-9975-2b231ef2ed32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cd6f52ca-7555-4b32-954a-4272062e943f}" ma:internalName="TaxCatchAll" ma:showField="CatchAllData" ma:web="6c2d118b-4b14-4725-9975-2b231ef2ed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2d118b-4b14-4725-9975-2b231ef2ed32" xsi:nil="true"/>
  </documentManagement>
</p:properties>
</file>

<file path=customXml/itemProps1.xml><?xml version="1.0" encoding="utf-8"?>
<ds:datastoreItem xmlns:ds="http://schemas.openxmlformats.org/officeDocument/2006/customXml" ds:itemID="{C5DC9EF5-3EC8-4BF4-AD96-F7DBB52AEF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0D253E-DFE0-43AD-BE61-14A8B2510B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1cf6e2-5505-4cbd-8587-019aaa4360f2"/>
    <ds:schemaRef ds:uri="6c2d118b-4b14-4725-9975-2b231ef2ed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20CA27-5314-42B9-8793-16844F3C1893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6c2d118b-4b14-4725-9975-2b231ef2ed32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  <ds:schemaRef ds:uri="fd1cf6e2-5505-4cbd-8587-019aaa4360f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14403</TotalTime>
  <Words>922</Words>
  <Application>Microsoft Office PowerPoint</Application>
  <PresentationFormat>Widescreen</PresentationFormat>
  <Paragraphs>186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GDS Transport</vt:lpstr>
      <vt:lpstr>Office Theme</vt:lpstr>
      <vt:lpstr>     SBM meeting   18th October  2024    Presented by  Diana Hollis       </vt:lpstr>
      <vt:lpstr>Grants withdrawn or rolled into core budgets 2024-25</vt:lpstr>
      <vt:lpstr>Grants  2024-25</vt:lpstr>
      <vt:lpstr>Pupil  Premium   2024-25</vt:lpstr>
      <vt:lpstr>Pupil  Premium   2024-25</vt:lpstr>
      <vt:lpstr>Pupil  Premium   2024-25</vt:lpstr>
      <vt:lpstr> TPAG   Teachers Pay Additional Grant   2024-25</vt:lpstr>
      <vt:lpstr> TPAG   Teachers Pay Additional Grant   2024-25</vt:lpstr>
      <vt:lpstr> TPAG   Teachers Pay Additional Grant   2024-25</vt:lpstr>
      <vt:lpstr> TPAG   Teachers Pay Additional Grant   2024-25</vt:lpstr>
      <vt:lpstr>TPECG  Teachers Pension Employer Contribution Grant  2024-25 </vt:lpstr>
      <vt:lpstr> TPECG   Teachers Pension Employer Contribution Grant   2024-25</vt:lpstr>
      <vt:lpstr> TPECG   Teachers Pension Employer Contribution Grant   2024-25</vt:lpstr>
      <vt:lpstr> TPAG   Teachers Pay Additional Grant   2024-25</vt:lpstr>
      <vt:lpstr> CSBG   Core  School Budget  Grant   2024-25</vt:lpstr>
      <vt:lpstr> CSBG   Core  School Budget  Grant   2024-25</vt:lpstr>
      <vt:lpstr> CSBG   Core  School Budget  Grant   2024-25</vt:lpstr>
      <vt:lpstr>UIFSM grant   PE &amp;Sports Funding  AY23-24   Senior Mental Health Lead training grant</vt:lpstr>
      <vt:lpstr>NTP 2023-24</vt:lpstr>
      <vt:lpstr>Grants  Coding CFR Further Information</vt:lpstr>
      <vt:lpstr>Questions</vt:lpstr>
    </vt:vector>
  </TitlesOfParts>
  <Company>Wokingham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Grants for schools SBM meeting 20th February 2024 Diana Hollis</dc:title>
  <dc:creator>Diana Hollis</dc:creator>
  <cp:lastModifiedBy>Sue Watson</cp:lastModifiedBy>
  <cp:revision>13</cp:revision>
  <dcterms:created xsi:type="dcterms:W3CDTF">2024-02-07T11:22:04Z</dcterms:created>
  <dcterms:modified xsi:type="dcterms:W3CDTF">2024-09-19T07:54:50Z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28a9a6-133a-4796-ad7d-6b90f7583680_Enabled">
    <vt:lpwstr>true</vt:lpwstr>
  </property>
  <property fmtid="{D5CDD505-2E9C-101B-9397-08002B2CF9AE}" pid="3" name="MSIP_Label_2b28a9a6-133a-4796-ad7d-6b90f7583680_SetDate">
    <vt:lpwstr>2024-02-08T08:54:26Z</vt:lpwstr>
  </property>
  <property fmtid="{D5CDD505-2E9C-101B-9397-08002B2CF9AE}" pid="4" name="MSIP_Label_2b28a9a6-133a-4796-ad7d-6b90f7583680_Method">
    <vt:lpwstr>Standard</vt:lpwstr>
  </property>
  <property fmtid="{D5CDD505-2E9C-101B-9397-08002B2CF9AE}" pid="5" name="MSIP_Label_2b28a9a6-133a-4796-ad7d-6b90f7583680_Name">
    <vt:lpwstr>Private</vt:lpwstr>
  </property>
  <property fmtid="{D5CDD505-2E9C-101B-9397-08002B2CF9AE}" pid="6" name="MSIP_Label_2b28a9a6-133a-4796-ad7d-6b90f7583680_SiteId">
    <vt:lpwstr>996ee15c-0b3e-4a6f-8e65-120a9a51821a</vt:lpwstr>
  </property>
  <property fmtid="{D5CDD505-2E9C-101B-9397-08002B2CF9AE}" pid="7" name="MSIP_Label_2b28a9a6-133a-4796-ad7d-6b90f7583680_ActionId">
    <vt:lpwstr>eb6b175c-74bf-4cab-b960-13a85f7c62e0</vt:lpwstr>
  </property>
  <property fmtid="{D5CDD505-2E9C-101B-9397-08002B2CF9AE}" pid="8" name="MSIP_Label_2b28a9a6-133a-4796-ad7d-6b90f758368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Private: Information that contains a small amount of sensitive data which is essential to communicate with an individual but doesn’t require to be sent via secure methods.</vt:lpwstr>
  </property>
  <property fmtid="{D5CDD505-2E9C-101B-9397-08002B2CF9AE}" pid="11" name="ContentTypeId">
    <vt:lpwstr>0x0101009A712541B8D8A445855D579DCD10E17E</vt:lpwstr>
  </property>
  <property fmtid="{D5CDD505-2E9C-101B-9397-08002B2CF9AE}" pid="12" name="Order">
    <vt:r8>108175200</vt:r8>
  </property>
</Properties>
</file>