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1"/>
  </p:sldMasterIdLst>
  <p:notesMasterIdLst>
    <p:notesMasterId r:id="rId8"/>
  </p:notesMasterIdLst>
  <p:sldIdLst>
    <p:sldId id="256" r:id="rId2"/>
    <p:sldId id="261" r:id="rId3"/>
    <p:sldId id="259" r:id="rId4"/>
    <p:sldId id="260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1A291-F49A-47D3-BA95-1B0BA07E02D5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585C4-CBE0-4623-B6CA-95BEA9DD0E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3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585C4-CBE0-4623-B6CA-95BEA9DD0E2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464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585C4-CBE0-4623-B6CA-95BEA9DD0E2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452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585C4-CBE0-4623-B6CA-95BEA9DD0E2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2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69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38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3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9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80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4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07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754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49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1F6D8B46-AADF-4DA9-B55B-1E73BEDD89FC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8487978-3171-4454-8F31-532EB956507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1144B6-CED0-0A49-AC3C-0BBE089B0C5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314119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news/uk-england-kent-17937293#:~:text=Knowles%2C%20who%20was%20found%20guilty,invoices%20to%20the%20gas%20supplier.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.uk/news/uk-england-tyne-68437132" TargetMode="External"/><Relationship Id="rId5" Type="http://schemas.openxmlformats.org/officeDocument/2006/relationships/hyperlink" Target="https://www.bedfordindependent.co.uk/free-school-transport-claimant-cautioned-for-falsified-information/" TargetMode="External"/><Relationship Id="rId4" Type="http://schemas.openxmlformats.org/officeDocument/2006/relationships/hyperlink" Target="https://www.nottinghamshire.police.uk/news/nottinghamshire/news/news/2024/september/school-finance-manager-jailed-for-stealing-70k-from-funds-meant-for-pupil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haron.egan@wokingham.gov.u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3DC25-1E99-343E-BA55-CF5C574AF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96" y="977900"/>
            <a:ext cx="6539558" cy="3327734"/>
          </a:xfrm>
        </p:spPr>
        <p:txBody>
          <a:bodyPr anchor="b">
            <a:normAutofit fontScale="90000"/>
          </a:bodyPr>
          <a:lstStyle/>
          <a:p>
            <a:r>
              <a:rPr lang="en-GB" sz="5400" b="1" dirty="0"/>
              <a:t>Fraud presentation</a:t>
            </a:r>
            <a:br>
              <a:rPr lang="en-GB" sz="5400" b="1" dirty="0"/>
            </a:br>
            <a:br>
              <a:rPr lang="en-GB" sz="5400" b="1" dirty="0"/>
            </a:br>
            <a:r>
              <a:rPr lang="en-GB" sz="5400" b="1" dirty="0"/>
              <a:t>Sharon Egan </a:t>
            </a:r>
            <a:br>
              <a:rPr lang="en-GB" sz="5400" b="1" dirty="0"/>
            </a:br>
            <a:br>
              <a:rPr lang="en-GB" sz="5400" b="1" dirty="0"/>
            </a:br>
            <a:r>
              <a:rPr lang="en-GB" sz="5400" b="1" dirty="0"/>
              <a:t>Investigator</a:t>
            </a:r>
            <a:br>
              <a:rPr lang="en-GB" sz="5400" dirty="0"/>
            </a:b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1FDCA6-1218-07C6-143E-3C5EB6063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96" y="4621235"/>
            <a:ext cx="6539558" cy="1225028"/>
          </a:xfrm>
        </p:spPr>
        <p:txBody>
          <a:bodyPr anchor="t">
            <a:normAutofit fontScale="92500" lnSpcReduction="10000"/>
          </a:bodyPr>
          <a:lstStyle/>
          <a:p>
            <a:pPr algn="r"/>
            <a:r>
              <a:rPr lang="en-GB" sz="4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Internal Audit and Investigation Service</a:t>
            </a:r>
            <a:endParaRPr lang="en-GB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r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1164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0405B-1576-C417-DE05-CD42A0901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fraud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B262-1DAB-17C7-706D-9139063C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Lease schemes</a:t>
            </a:r>
          </a:p>
          <a:p>
            <a:r>
              <a:rPr lang="en-GB" dirty="0"/>
              <a:t>Procurement</a:t>
            </a:r>
          </a:p>
          <a:p>
            <a:r>
              <a:rPr lang="en-GB" dirty="0"/>
              <a:t>Transport</a:t>
            </a:r>
          </a:p>
          <a:p>
            <a:r>
              <a:rPr lang="en-GB" dirty="0"/>
              <a:t>Abuse of position</a:t>
            </a:r>
          </a:p>
          <a:p>
            <a:r>
              <a:rPr lang="en-GB" dirty="0"/>
              <a:t>Recruitment</a:t>
            </a:r>
          </a:p>
          <a:p>
            <a:r>
              <a:rPr lang="en-GB" dirty="0"/>
              <a:t>Application</a:t>
            </a:r>
          </a:p>
          <a:p>
            <a:r>
              <a:rPr lang="en-GB" dirty="0"/>
              <a:t>False accounting</a:t>
            </a:r>
          </a:p>
        </p:txBody>
      </p:sp>
    </p:spTree>
    <p:extLst>
      <p:ext uri="{BB962C8B-B14F-4D97-AF65-F5344CB8AC3E}">
        <p14:creationId xmlns:p14="http://schemas.microsoft.com/office/powerpoint/2010/main" val="7091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0B89B-9342-51D9-8CDF-33A5CC1B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 flags – Fraud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B6559-2C80-B0D0-E47A-8F0D2BFEC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OPPORTUNITY</a:t>
            </a:r>
          </a:p>
          <a:p>
            <a:r>
              <a:rPr lang="en-GB" dirty="0"/>
              <a:t>Pressure</a:t>
            </a:r>
          </a:p>
          <a:p>
            <a:r>
              <a:rPr lang="en-GB" dirty="0"/>
              <a:t>Evasive</a:t>
            </a:r>
          </a:p>
          <a:p>
            <a:r>
              <a:rPr lang="en-GB" dirty="0"/>
              <a:t>Agitated when questioned</a:t>
            </a:r>
          </a:p>
          <a:p>
            <a:r>
              <a:rPr lang="en-GB" dirty="0"/>
              <a:t>Behaviour doesn’t make sense / fancy cars, holidays</a:t>
            </a:r>
          </a:p>
          <a:p>
            <a:r>
              <a:rPr lang="en-GB" dirty="0"/>
              <a:t>Lots of accounts / different names/ spellings</a:t>
            </a:r>
          </a:p>
          <a:p>
            <a:r>
              <a:rPr lang="en-GB" dirty="0"/>
              <a:t>Fake docs - Different fonts / faded type / missing logos</a:t>
            </a:r>
          </a:p>
          <a:p>
            <a:endParaRPr lang="en-GB" dirty="0"/>
          </a:p>
          <a:p>
            <a:r>
              <a:rPr lang="en-GB" dirty="0"/>
              <a:t>DISHONESTY FOR FINANCIAL GAIN/ LOSS TO ANOTHER</a:t>
            </a:r>
          </a:p>
        </p:txBody>
      </p:sp>
    </p:spTree>
    <p:extLst>
      <p:ext uri="{BB962C8B-B14F-4D97-AF65-F5344CB8AC3E}">
        <p14:creationId xmlns:p14="http://schemas.microsoft.com/office/powerpoint/2010/main" val="18735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8160-6080-6513-3A40-EF8B52AE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 Flags – Money Laundering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0261E-F057-D96A-4C70-A2DA052B2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New client</a:t>
            </a:r>
          </a:p>
          <a:p>
            <a:r>
              <a:rPr lang="en-GB" dirty="0"/>
              <a:t>Secretive / evasive</a:t>
            </a:r>
          </a:p>
          <a:p>
            <a:r>
              <a:rPr lang="en-GB" dirty="0"/>
              <a:t>High value cash payments</a:t>
            </a:r>
          </a:p>
          <a:p>
            <a:r>
              <a:rPr lang="en-GB" dirty="0"/>
              <a:t>Absence of legitimate source of funds</a:t>
            </a:r>
          </a:p>
          <a:p>
            <a:r>
              <a:rPr lang="en-GB" dirty="0"/>
              <a:t>Sudden change of activity / irregular</a:t>
            </a:r>
          </a:p>
          <a:p>
            <a:r>
              <a:rPr lang="en-GB" dirty="0"/>
              <a:t>Routed through 3</a:t>
            </a:r>
            <a:r>
              <a:rPr lang="en-GB" baseline="30000" dirty="0"/>
              <a:t>rd</a:t>
            </a:r>
            <a:r>
              <a:rPr lang="en-GB" dirty="0"/>
              <a:t> party accounts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Due diligence </a:t>
            </a:r>
          </a:p>
        </p:txBody>
      </p:sp>
    </p:spTree>
    <p:extLst>
      <p:ext uri="{BB962C8B-B14F-4D97-AF65-F5344CB8AC3E}">
        <p14:creationId xmlns:p14="http://schemas.microsoft.com/office/powerpoint/2010/main" val="283266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2B397-1680-B48D-B3EE-A0E40063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other news…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672FC-4E33-0A7F-532B-DB6CD7272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kern="100" dirty="0">
                <a:solidFill>
                  <a:srgbClr val="0000FF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Kent energy chief Ross Knowles jailed for £2m fraud - BBC News</a:t>
            </a:r>
            <a:endParaRPr lang="en-GB" u="sng" kern="100" dirty="0">
              <a:solidFill>
                <a:srgbClr val="0000FF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u="sng" kern="100" dirty="0">
              <a:solidFill>
                <a:srgbClr val="0000FF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hlinkClick r:id="rId4"/>
              </a:rPr>
              <a:t>School finance manager jailed for stealing £70k and leaving pupils without 'essential resources' | Nottinghamshire Police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5"/>
              </a:rPr>
              <a:t>Free school transport claimant cautioned for falsified information - Bedford Independent</a:t>
            </a:r>
            <a:endParaRPr lang="en-GB" dirty="0"/>
          </a:p>
          <a:p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hlinkClick r:id="rId6"/>
              </a:rPr>
              <a:t>Sunderland school to receive £75,000 after employee's fraud - BBC News</a:t>
            </a:r>
            <a:endParaRPr lang="en-GB" kern="100" dirty="0">
              <a:cs typeface="Times New Roman" panose="02020603050405020304" pitchFamily="18" charset="0"/>
            </a:endParaRPr>
          </a:p>
          <a:p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74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91D6-095E-E8EA-5113-36902E29A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How on earth do I refer a fraud?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129FC-9E19-96E0-8B19-FD1663B26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Talk to Sharon </a:t>
            </a:r>
            <a:r>
              <a:rPr lang="en-GB" b="1" dirty="0">
                <a:sym typeface="Wingdings" panose="05000000000000000000" pitchFamily="2" charset="2"/>
              </a:rPr>
              <a:t>  (if WBC) / Action Fraud / Police if crime in action</a:t>
            </a:r>
          </a:p>
          <a:p>
            <a:endParaRPr lang="en-GB" b="1" dirty="0">
              <a:sym typeface="Wingdings" panose="05000000000000000000" pitchFamily="2" charset="2"/>
            </a:endParaRPr>
          </a:p>
          <a:p>
            <a:r>
              <a:rPr lang="en-GB" b="1" dirty="0">
                <a:sym typeface="Wingdings" panose="05000000000000000000" pitchFamily="2" charset="2"/>
              </a:rPr>
              <a:t>Fraud referral form</a:t>
            </a:r>
          </a:p>
          <a:p>
            <a:endParaRPr lang="en-GB" b="1" dirty="0">
              <a:sym typeface="Wingdings" panose="05000000000000000000" pitchFamily="2" charset="2"/>
            </a:endParaRPr>
          </a:p>
          <a:p>
            <a:r>
              <a:rPr lang="en-GB" b="1" dirty="0">
                <a:sym typeface="Wingdings" panose="05000000000000000000" pitchFamily="2" charset="2"/>
              </a:rPr>
              <a:t>Website / intranet improvement</a:t>
            </a:r>
          </a:p>
          <a:p>
            <a:endParaRPr lang="en-GB" b="1" dirty="0">
              <a:sym typeface="Wingdings" panose="05000000000000000000" pitchFamily="2" charset="2"/>
            </a:endParaRPr>
          </a:p>
          <a:p>
            <a:r>
              <a:rPr lang="en-GB" b="1" dirty="0">
                <a:sym typeface="Wingdings" panose="05000000000000000000" pitchFamily="2" charset="2"/>
              </a:rPr>
              <a:t>Email “Fraud” internal /  </a:t>
            </a:r>
            <a:r>
              <a:rPr lang="en-GB" b="1" dirty="0">
                <a:sym typeface="Wingdings" panose="05000000000000000000" pitchFamily="2" charset="2"/>
                <a:hlinkClick r:id="rId3"/>
              </a:rPr>
              <a:t>Sharon.egan@wokingham.gov.uk</a:t>
            </a:r>
            <a:endParaRPr lang="en-GB" b="1" dirty="0">
              <a:sym typeface="Wingdings" panose="05000000000000000000" pitchFamily="2" charset="2"/>
            </a:endParaRPr>
          </a:p>
          <a:p>
            <a:r>
              <a:rPr lang="en-GB" b="1" dirty="0">
                <a:sym typeface="Wingdings" panose="05000000000000000000" pitchFamily="2" charset="2"/>
              </a:rPr>
              <a:t>Call </a:t>
            </a:r>
            <a:r>
              <a:rPr lang="en-GB" b="1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0118 237 9161</a:t>
            </a:r>
            <a:endParaRPr lang="en-GB" b="1" dirty="0">
              <a:sym typeface="Wingdings" panose="05000000000000000000" pitchFamily="2" charset="2"/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5303243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21</TotalTime>
  <Words>223</Words>
  <Application>Microsoft Office PowerPoint</Application>
  <PresentationFormat>Widescreen</PresentationFormat>
  <Paragraphs>49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Times New Roman</vt:lpstr>
      <vt:lpstr>Wingdings</vt:lpstr>
      <vt:lpstr>Metropolitan</vt:lpstr>
      <vt:lpstr>Fraud presentation  Sharon Egan   Investigator </vt:lpstr>
      <vt:lpstr>Types of fraud </vt:lpstr>
      <vt:lpstr>Red flags – Fraud </vt:lpstr>
      <vt:lpstr>Red Flags – Money Laundering</vt:lpstr>
      <vt:lpstr>In other news…</vt:lpstr>
      <vt:lpstr>How on earth do I refer a fraud?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Egan</dc:creator>
  <cp:lastModifiedBy>Sue Watson</cp:lastModifiedBy>
  <cp:revision>3</cp:revision>
  <dcterms:created xsi:type="dcterms:W3CDTF">2024-09-12T09:49:26Z</dcterms:created>
  <dcterms:modified xsi:type="dcterms:W3CDTF">2024-09-19T08:47:55Z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2024-09-12T10:24:53Z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21c87fa8-258a-4ab4-957e-8e5ad2474292</vt:lpwstr>
  </property>
  <property fmtid="{D5CDD505-2E9C-101B-9397-08002B2CF9AE}" pid="8" name="MSIP_Label_2b28a9a6-133a-4796-ad7d-6b90f7583680_ContentBits">
    <vt:lpwstr>2</vt:lpwstr>
  </property>
  <property fmtid="{D5CDD505-2E9C-101B-9397-08002B2CF9AE}" pid="9" name="ClassificationContentMarkingFooterLocations">
    <vt:lpwstr>Metropolitan:8</vt:lpwstr>
  </property>
  <property fmtid="{D5CDD505-2E9C-101B-9397-08002B2CF9AE}" pid="10" name="ClassificationContentMarkingFooterText">
    <vt:lpwstr>Private: Information that contains a small amount of sensitive data which is essential to communicate with an individual but doesn’t require to be sent via secure methods.</vt:lpwstr>
  </property>
</Properties>
</file>