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1" r:id="rId7"/>
    <p:sldId id="268" r:id="rId8"/>
    <p:sldId id="262" r:id="rId9"/>
    <p:sldId id="260" r:id="rId10"/>
    <p:sldId id="263" r:id="rId11"/>
    <p:sldId id="267" r:id="rId12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447B1-F1C0-4A1D-8572-9AC1AC424869}" v="519" dt="2024-09-17T12:45:25.47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919" autoAdjust="0"/>
  </p:normalViewPr>
  <p:slideViewPr>
    <p:cSldViewPr snapToGrid="0">
      <p:cViewPr varScale="1">
        <p:scale>
          <a:sx n="30" d="100"/>
          <a:sy n="30" d="100"/>
        </p:scale>
        <p:origin x="2032" y="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9B965B-7EF7-4179-9728-9D4B6ED7DBB3}" type="datetime1">
              <a:rPr lang="en-GB" smtClean="0">
                <a:solidFill>
                  <a:schemeClr val="tx2"/>
                </a:solidFill>
              </a:rPr>
              <a:t>19/09/2024</a:t>
            </a:fld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>
                <a:solidFill>
                  <a:schemeClr val="tx2"/>
                </a:solidFill>
              </a:rPr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EC4E4FFA-D6BC-4509-8B52-EEDE0C87C1F4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1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8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3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0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7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6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n-GB" noProof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B40B9-6D6E-46B4-97EF-499CEB7478A5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94941-59DB-4A9B-A9F6-BC1790381EC6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F22467-1782-40CC-AA3A-1AA8D5240F6B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349BA-79AC-4CE3-A053-EA6DE6468540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n-GB" noProof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0B3828-847B-4799-BB46-B21744264227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6B0648-0E46-4F37-98ED-B81060AD69DF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40FCC-1B8B-41A5-9C26-2F8A0B6A3B6D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B3A575-BF90-4347-8102-0A95CEC68F09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794B55-FDBA-4FCD-9CB7-C84A5CAB5302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D643E-268A-42E8-95CD-C48A1D4E6C22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13665-D42C-4C7C-9033-7FD968D6BAEB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n-GB" noProof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AB33ADB-423C-4524-81BA-D2E951A58078}" type="datetime1">
              <a:rPr lang="en-GB" noProof="0" smtClean="0"/>
              <a:t>19/09/2024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FFE41-59BC-8B98-FAE2-7FC0099EB52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sh.wokingham.gov.uk/leadership-management-and-governance/schools-finan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0292" y="130175"/>
            <a:ext cx="7008574" cy="3298825"/>
          </a:xfrm>
        </p:spPr>
        <p:txBody>
          <a:bodyPr rtlCol="0"/>
          <a:lstStyle/>
          <a:p>
            <a:pPr rtl="0"/>
            <a:r>
              <a:rPr lang="en-GB"/>
              <a:t>Welcome to the Autumn SBM Briefing!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3BC1CB-7F6D-3FFA-57C1-521F481F79D9}"/>
              </a:ext>
            </a:extLst>
          </p:cNvPr>
          <p:cNvSpPr txBox="1">
            <a:spLocks/>
          </p:cNvSpPr>
          <p:nvPr/>
        </p:nvSpPr>
        <p:spPr>
          <a:xfrm>
            <a:off x="4870292" y="4562946"/>
            <a:ext cx="7008574" cy="883467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b="0" kern="1200" cap="none" spc="0" baseline="0">
                <a:ln w="0"/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Please add your name and school in the Teams chat once you have joined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192614"/>
            <a:ext cx="3661304" cy="708675"/>
          </a:xfrm>
        </p:spPr>
        <p:txBody>
          <a:bodyPr rtlCol="0"/>
          <a:lstStyle/>
          <a:p>
            <a:pPr rtl="0"/>
            <a:r>
              <a:rPr lang="en-GB"/>
              <a:t>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49348E-CB6B-D408-2F2B-3B14D51BE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23401"/>
              </p:ext>
            </p:extLst>
          </p:nvPr>
        </p:nvGraphicFramePr>
        <p:xfrm>
          <a:off x="581025" y="1259314"/>
          <a:ext cx="5513387" cy="43393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3575669927"/>
                    </a:ext>
                  </a:extLst>
                </a:gridCol>
                <a:gridCol w="4065586">
                  <a:extLst>
                    <a:ext uri="{9D8B030D-6E8A-4147-A177-3AD203B41FA5}">
                      <a16:colId xmlns:a16="http://schemas.microsoft.com/office/drawing/2014/main" val="3342339551"/>
                    </a:ext>
                  </a:extLst>
                </a:gridCol>
              </a:tblGrid>
              <a:tr h="48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US" sz="1000" kern="0">
                          <a:effectLst/>
                        </a:rPr>
                        <a:t>10am</a:t>
                      </a:r>
                      <a:r>
                        <a:rPr lang="en-GB" sz="1000" kern="0">
                          <a:effectLst/>
                        </a:rPr>
                        <a:t> – 10:10am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Welcome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1237483232"/>
                  </a:ext>
                </a:extLst>
              </a:tr>
              <a:tr h="85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10:10am</a:t>
                      </a:r>
                      <a:r>
                        <a:rPr lang="en-GB" sz="1000" kern="0">
                          <a:effectLst/>
                        </a:rPr>
                        <a:t> – 10:25am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Apprenticeships presentation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b="1" kern="0">
                          <a:effectLst/>
                        </a:rPr>
                        <a:t>Gemma </a:t>
                      </a:r>
                      <a:r>
                        <a:rPr lang="en-US" sz="1000" b="1" kern="0" err="1">
                          <a:effectLst/>
                        </a:rPr>
                        <a:t>Lenton</a:t>
                      </a:r>
                      <a:r>
                        <a:rPr lang="en-US" sz="1000" b="1" kern="0">
                          <a:effectLst/>
                        </a:rPr>
                        <a:t> 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900" b="1" kern="0">
                          <a:effectLst/>
                        </a:rPr>
                        <a:t>Workforce Development Specialist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1887158288"/>
                  </a:ext>
                </a:extLst>
              </a:tr>
              <a:tr h="879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10:25am</a:t>
                      </a:r>
                      <a:r>
                        <a:rPr lang="en-GB" sz="1000" kern="0">
                          <a:effectLst/>
                        </a:rPr>
                        <a:t> – 10:35am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Fraud presentation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b="1" kern="0">
                          <a:effectLst/>
                        </a:rPr>
                        <a:t>Sharon Egan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900" b="1" kern="0">
                          <a:effectLst/>
                        </a:rPr>
                        <a:t>Corporate Investigation Officer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2853395471"/>
                  </a:ext>
                </a:extLst>
              </a:tr>
              <a:tr h="1027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10:35am</a:t>
                      </a:r>
                      <a:r>
                        <a:rPr lang="en-GB" sz="1000" kern="0">
                          <a:effectLst/>
                        </a:rPr>
                        <a:t> – </a:t>
                      </a:r>
                      <a:r>
                        <a:rPr lang="en-US" sz="1000" kern="0">
                          <a:effectLst/>
                        </a:rPr>
                        <a:t>10:45am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Pupil Forecasts presentation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b="1" kern="0">
                          <a:effectLst/>
                        </a:rPr>
                        <a:t>Oliver Gill and Piers Brunning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900" b="1" kern="0">
                          <a:effectLst/>
                        </a:rPr>
                        <a:t>Head of Education Access and Sufficiency and School </a:t>
                      </a:r>
                      <a:r>
                        <a:rPr lang="en-US" sz="900" b="1" kern="0" err="1">
                          <a:effectLst/>
                        </a:rPr>
                        <a:t>Organisation</a:t>
                      </a:r>
                      <a:r>
                        <a:rPr lang="en-US" sz="900" b="1" kern="0">
                          <a:effectLst/>
                        </a:rPr>
                        <a:t> and Place Planning Manager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842456406"/>
                  </a:ext>
                </a:extLst>
              </a:tr>
              <a:tr h="107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10:45am – 11:05am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Energy Update 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</a:rPr>
                        <a:t>Tom Quinlan and Hoyte Swager 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effectLst/>
                        </a:rPr>
                        <a:t>Energy Officer and Energy and Utilities Manager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278704241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EF05DE-1C34-F6B1-2E65-366BDCBDB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23123"/>
              </p:ext>
            </p:extLst>
          </p:nvPr>
        </p:nvGraphicFramePr>
        <p:xfrm>
          <a:off x="6553200" y="1895873"/>
          <a:ext cx="5054600" cy="37028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2965356440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193394726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11:05am – 11:15am 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</a:rPr>
                        <a:t>Schools Finance Update</a:t>
                      </a:r>
                      <a:endParaRPr lang="en-GB" sz="1000" b="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kern="0">
                          <a:effectLst/>
                        </a:rPr>
                        <a:t>Angela Blogg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900" kern="0">
                          <a:effectLst/>
                        </a:rPr>
                        <a:t>Schools Finance Manager</a:t>
                      </a:r>
                      <a:endParaRPr lang="en-GB" sz="1000" kern="100">
                        <a:effectLst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852773673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11:15am – 11:25am 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</a:rPr>
                        <a:t>Grants Update</a:t>
                      </a:r>
                      <a:endParaRPr lang="en-GB" sz="1000" b="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b="1" kern="0">
                          <a:effectLst/>
                        </a:rPr>
                        <a:t>Diana Hollis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0">
                          <a:effectLst/>
                        </a:rPr>
                        <a:t>Schools Finance Management Accountant</a:t>
                      </a:r>
                      <a:r>
                        <a:rPr lang="en-US" sz="900" kern="0">
                          <a:effectLst/>
                        </a:rPr>
                        <a:t> </a:t>
                      </a:r>
                      <a:endParaRPr lang="en-GB" sz="1000" kern="100">
                        <a:effectLst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1872900031"/>
                  </a:ext>
                </a:extLst>
              </a:tr>
              <a:tr h="149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11:25am – 11:35am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Schools Finance Website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Period 6 Budget Monitoring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effectLst/>
                        </a:rPr>
                        <a:t>Asset Leasing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effectLst/>
                        </a:rPr>
                        <a:t>Victoria Sarson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900" b="1" kern="100">
                          <a:effectLst/>
                        </a:rPr>
                        <a:t>Senior Schools Finance Officer</a:t>
                      </a:r>
                      <a:endParaRPr lang="en-GB" sz="1000" b="1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2357402129"/>
                  </a:ext>
                </a:extLst>
              </a:tr>
              <a:tr h="323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11:35am – 12pm 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</a:rPr>
                        <a:t>Any other business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4" marR="42234" marT="0" marB="0"/>
                </a:tc>
                <a:extLst>
                  <a:ext uri="{0D108BD9-81ED-4DB2-BD59-A6C34878D82A}">
                    <a16:rowId xmlns:a16="http://schemas.microsoft.com/office/drawing/2014/main" val="225935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99841"/>
            <a:ext cx="10157354" cy="924520"/>
          </a:xfrm>
        </p:spPr>
        <p:txBody>
          <a:bodyPr rtlCol="0"/>
          <a:lstStyle/>
          <a:p>
            <a:pPr rtl="0"/>
            <a:r>
              <a:rPr lang="en-GB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5" y="1376062"/>
            <a:ext cx="10157354" cy="22352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n-GB"/>
              <a:t>Kenneth Chan – </a:t>
            </a:r>
            <a:r>
              <a:rPr lang="en-GB" sz="1800">
                <a:solidFill>
                  <a:srgbClr val="262626"/>
                </a:solidFill>
                <a:latin typeface="Segoe UI" panose="020B0502040204020203" pitchFamily="34" charset="0"/>
              </a:rPr>
              <a:t>SEND Finance</a:t>
            </a:r>
          </a:p>
          <a:p>
            <a:pPr rtl="0"/>
            <a:r>
              <a:rPr lang="en-GB"/>
              <a:t>Alex Potter – </a:t>
            </a:r>
            <a:r>
              <a:rPr lang="en-GB" sz="1800">
                <a:solidFill>
                  <a:srgbClr val="262626"/>
                </a:solidFill>
                <a:latin typeface="Segoe UI" panose="020B0502040204020203" pitchFamily="34" charset="0"/>
              </a:rPr>
              <a:t>Schools Finance Helpdesk Officer</a:t>
            </a:r>
          </a:p>
          <a:p>
            <a:pPr rtl="0"/>
            <a:r>
              <a:rPr lang="en-GB"/>
              <a:t>Nicole Wallace – </a:t>
            </a:r>
            <a:r>
              <a:rPr lang="en-GB" sz="1800">
                <a:solidFill>
                  <a:srgbClr val="262626"/>
                </a:solidFill>
                <a:latin typeface="Segoe UI" panose="020B0502040204020203" pitchFamily="34" charset="0"/>
              </a:rPr>
              <a:t>Gorse Ride Schools</a:t>
            </a:r>
          </a:p>
          <a:p>
            <a:pPr rtl="0"/>
            <a:r>
              <a:rPr lang="en-US"/>
              <a:t>Vikki Burt </a:t>
            </a:r>
            <a:r>
              <a:rPr lang="en-US" sz="180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– The Colleton</a:t>
            </a:r>
          </a:p>
          <a:p>
            <a:r>
              <a:rPr lang="en-GB"/>
              <a:t>Lisa Lainsbury – </a:t>
            </a:r>
            <a:r>
              <a:rPr lang="en-GB" sz="1800">
                <a:latin typeface="Calibri" panose="020F0502020204030204" pitchFamily="34" charset="0"/>
              </a:rPr>
              <a:t>Lambs Lane</a:t>
            </a:r>
          </a:p>
          <a:p>
            <a:pPr rtl="0"/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  <a:p>
            <a:pPr marL="0" indent="0" rtl="0">
              <a:buNone/>
            </a:pPr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  <a:p>
            <a:pPr rtl="0"/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  <a:p>
            <a:pPr rtl="0"/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52FB63-6069-68FD-4CFA-DE6DCAECE48F}"/>
              </a:ext>
            </a:extLst>
          </p:cNvPr>
          <p:cNvSpPr txBox="1">
            <a:spLocks/>
          </p:cNvSpPr>
          <p:nvPr/>
        </p:nvSpPr>
        <p:spPr>
          <a:xfrm>
            <a:off x="1015735" y="5022489"/>
            <a:ext cx="6034929" cy="91889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74112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itchFamily="34" charset="0"/>
              <a:buNone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>
                <a:solidFill>
                  <a:srgbClr val="262626"/>
                </a:solidFill>
                <a:latin typeface="Segoe UI" panose="020B0502040204020203" pitchFamily="34" charset="0"/>
              </a:rPr>
              <a:t>We would like to understand your preference for future SBM Briefings.</a:t>
            </a:r>
          </a:p>
          <a:p>
            <a:pPr marL="0" indent="0">
              <a:buNone/>
            </a:pPr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  <a:p>
            <a:endParaRPr lang="en-GB" sz="1800">
              <a:solidFill>
                <a:srgbClr val="262626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A3ABE7-AAD0-E556-6DE0-AD48D8E7BD47}"/>
              </a:ext>
            </a:extLst>
          </p:cNvPr>
          <p:cNvSpPr txBox="1">
            <a:spLocks/>
          </p:cNvSpPr>
          <p:nvPr/>
        </p:nvSpPr>
        <p:spPr>
          <a:xfrm>
            <a:off x="477788" y="3883263"/>
            <a:ext cx="10157354" cy="813961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SBM Briefing future format</a:t>
            </a:r>
          </a:p>
        </p:txBody>
      </p:sp>
      <p:pic>
        <p:nvPicPr>
          <p:cNvPr id="1026" name="Picture 2" descr="Survey Design Royalty Free Vector Image VectorStock, 42% OFF">
            <a:extLst>
              <a:ext uri="{FF2B5EF4-FFF2-40B4-BE49-F238E27FC236}">
                <a16:creationId xmlns:a16="http://schemas.microsoft.com/office/drawing/2014/main" id="{0BB54CE8-0D42-35D7-55DD-EB6D9DE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65" y="4018243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DE3C-85E2-ED1F-5A47-B1AE9960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GB" dirty="0"/>
              <a:t>Schools Finance </a:t>
            </a:r>
            <a:r>
              <a:rPr lang="en-GB"/>
              <a:t>Update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F9C229-A0C8-D357-BC99-375A263B207C}"/>
              </a:ext>
            </a:extLst>
          </p:cNvPr>
          <p:cNvSpPr txBox="1">
            <a:spLocks/>
          </p:cNvSpPr>
          <p:nvPr/>
        </p:nvSpPr>
        <p:spPr>
          <a:xfrm>
            <a:off x="914162" y="1876426"/>
            <a:ext cx="10157354" cy="367665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APT Modelling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HNB Pressures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marR="0" lvl="0" indent="-4572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Deficit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9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0157354" cy="924520"/>
          </a:xfrm>
        </p:spPr>
        <p:txBody>
          <a:bodyPr rtlCol="0"/>
          <a:lstStyle/>
          <a:p>
            <a:pPr rtl="0"/>
            <a:r>
              <a:rPr lang="en-GB"/>
              <a:t>SCHOOLS FINANCE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5" y="1484784"/>
            <a:ext cx="5508890" cy="4111352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endParaRPr lang="en-GB" sz="2000"/>
          </a:p>
          <a:p>
            <a:pPr rtl="0"/>
            <a:r>
              <a:rPr lang="en-GB" sz="2000" b="1" u="sng"/>
              <a:t>Current Updates</a:t>
            </a:r>
          </a:p>
          <a:p>
            <a:pPr marL="0" indent="0" rtl="0">
              <a:buNone/>
            </a:pPr>
            <a:endParaRPr lang="en-GB" sz="2000" b="1" u="sng"/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School Year Timetable with dates for BM, BWO reports &amp; imprest deadlines, Census, provisional close down etc.</a:t>
            </a:r>
          </a:p>
          <a:p>
            <a:pPr marL="426645" lvl="1" indent="0">
              <a:buNone/>
            </a:pPr>
            <a:endParaRPr lang="en-GB"/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BM guidance notes have been reviewed and updated.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/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Useful Contacts at WBC</a:t>
            </a:r>
          </a:p>
          <a:p>
            <a:pPr marL="426645" lvl="1" indent="0">
              <a:buNone/>
            </a:pPr>
            <a:endParaRPr lang="en-GB"/>
          </a:p>
          <a:p>
            <a:pPr lvl="1">
              <a:buFont typeface="Wingdings" panose="05000000000000000000" pitchFamily="2" charset="2"/>
              <a:buChar char="Ø"/>
            </a:pPr>
            <a:r>
              <a:rPr lang="en-GB"/>
              <a:t>Imprest template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/>
          </a:p>
          <a:p>
            <a:pPr marL="426645" lvl="1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7788B-AA28-B966-F9DD-1CCA05E7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59" y="1692540"/>
            <a:ext cx="3888307" cy="1484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9222E-EED6-8AD7-D010-1ED412C89AD2}"/>
              </a:ext>
            </a:extLst>
          </p:cNvPr>
          <p:cNvSpPr txBox="1"/>
          <p:nvPr/>
        </p:nvSpPr>
        <p:spPr>
          <a:xfrm>
            <a:off x="518979" y="979806"/>
            <a:ext cx="11387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en-GB" sz="1600"/>
              <a:t>Please bear with us whilst we making changes to the Schools Finance website.</a:t>
            </a:r>
          </a:p>
          <a:p>
            <a:pPr marL="0" indent="0" rtl="0">
              <a:buNone/>
            </a:pPr>
            <a:r>
              <a:rPr lang="en-GB" sz="1200">
                <a:hlinkClick r:id="rId4"/>
              </a:rPr>
              <a:t>Schools Finance (wokingham.gov.uk)</a:t>
            </a:r>
            <a:r>
              <a:rPr lang="en-GB" sz="1200"/>
              <a:t> </a:t>
            </a:r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59423-5745-F182-ABA9-3478881283A4}"/>
              </a:ext>
            </a:extLst>
          </p:cNvPr>
          <p:cNvSpPr txBox="1"/>
          <p:nvPr/>
        </p:nvSpPr>
        <p:spPr>
          <a:xfrm>
            <a:off x="522815" y="6247524"/>
            <a:ext cx="9863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hlinkClick r:id="rId4"/>
              </a:rPr>
              <a:t>https://wsh.wokingham.gov.uk/leadership-management-and-governance/schools-finance.gov.uk)</a:t>
            </a:r>
            <a:endParaRPr lang="en-GB" sz="1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B7B5F0-21F1-6CE5-CEB0-45E85F276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359" y="3175360"/>
            <a:ext cx="2713398" cy="30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908720"/>
            <a:ext cx="10157354" cy="5472608"/>
          </a:xfrm>
        </p:spPr>
        <p:txBody>
          <a:bodyPr rtlCol="0">
            <a:normAutofit/>
          </a:bodyPr>
          <a:lstStyle/>
          <a:p>
            <a:pPr rtl="0"/>
            <a:r>
              <a:rPr lang="en-GB" sz="2000"/>
              <a:t>The deadline for BM6 is </a:t>
            </a:r>
            <a:r>
              <a:rPr lang="en-GB" sz="2000" b="1" i="0">
                <a:solidFill>
                  <a:srgbClr val="0070C0"/>
                </a:solidFill>
                <a:effectLst/>
                <a:latin typeface="Spartan"/>
              </a:rPr>
              <a:t>Friday 18th October 2024</a:t>
            </a:r>
            <a:endParaRPr lang="en-GB" sz="2000">
              <a:solidFill>
                <a:srgbClr val="0070C0"/>
              </a:solidFill>
            </a:endParaRPr>
          </a:p>
          <a:p>
            <a:pPr rtl="0"/>
            <a:r>
              <a:rPr lang="en-GB" sz="2000"/>
              <a:t>Please complete the Header Tab and columns O and S</a:t>
            </a:r>
            <a:r>
              <a:rPr lang="en-GB" sz="2000">
                <a:solidFill>
                  <a:srgbClr val="FF0000"/>
                </a:solidFill>
              </a:rPr>
              <a:t>*</a:t>
            </a:r>
            <a:r>
              <a:rPr lang="en-GB" sz="2000"/>
              <a:t> on the detailed tab (tab with school cost centre).</a:t>
            </a:r>
          </a:p>
          <a:p>
            <a:pPr marL="426645" lvl="1" indent="0">
              <a:buNone/>
            </a:pPr>
            <a:r>
              <a:rPr lang="en-GB" sz="1600">
                <a:solidFill>
                  <a:srgbClr val="FF0000"/>
                </a:solidFill>
              </a:rPr>
              <a:t>*  A variance on any CFR line exceeding 5%, please provide an explanation in column S. </a:t>
            </a:r>
          </a:p>
          <a:p>
            <a:r>
              <a:rPr lang="en-GB" sz="2000"/>
              <a:t>Each submission should contain the BM P6 Template alongside a dummy imprest (if applicable) and the relevant school system reports (all printed on the same day) as follows:</a:t>
            </a:r>
          </a:p>
          <a:p>
            <a:pPr marL="0" indent="0">
              <a:buNone/>
            </a:pPr>
            <a:endParaRPr lang="en-GB" sz="40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000" b="1" i="0" u="sng">
                <a:solidFill>
                  <a:srgbClr val="121212"/>
                </a:solidFill>
                <a:effectLst/>
                <a:latin typeface="Spartan"/>
              </a:rPr>
              <a:t>FMS reports required</a:t>
            </a: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         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Fund Review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Proposed CFR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I&amp;E Report (to month 13)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000" b="0" i="0">
              <a:solidFill>
                <a:srgbClr val="121212"/>
              </a:solidFill>
              <a:effectLst/>
              <a:latin typeface="Spart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B207FA-478B-0188-B4CF-0CA6DCCF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60535"/>
            <a:ext cx="10157354" cy="688504"/>
          </a:xfrm>
        </p:spPr>
        <p:txBody>
          <a:bodyPr rtlCol="0">
            <a:normAutofit/>
          </a:bodyPr>
          <a:lstStyle/>
          <a:p>
            <a:pPr rtl="0"/>
            <a:r>
              <a:rPr lang="en-GB" sz="3200"/>
              <a:t>BUDGET MONITORING P6 submissions: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9C509-7352-5DCE-1547-B22241E44A54}"/>
              </a:ext>
            </a:extLst>
          </p:cNvPr>
          <p:cNvSpPr txBox="1"/>
          <p:nvPr/>
        </p:nvSpPr>
        <p:spPr>
          <a:xfrm>
            <a:off x="5484457" y="3887177"/>
            <a:ext cx="56505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 </a:t>
            </a:r>
            <a:r>
              <a:rPr lang="en-GB" sz="2000" b="1" i="0" u="sng">
                <a:solidFill>
                  <a:srgbClr val="121212"/>
                </a:solidFill>
                <a:effectLst/>
                <a:latin typeface="Spartan"/>
              </a:rPr>
              <a:t>ACCESS reports required - Excel format</a:t>
            </a:r>
            <a:endParaRPr lang="en-GB" sz="2000" b="0" i="0">
              <a:solidFill>
                <a:srgbClr val="121212"/>
              </a:solidFill>
              <a:effectLst/>
              <a:latin typeface="Spartan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Income and Expenditure by CFR Code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Balance Sheet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Trial Balance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0" i="0">
                <a:solidFill>
                  <a:srgbClr val="121212"/>
                </a:solidFill>
                <a:effectLst/>
                <a:latin typeface="Spartan"/>
              </a:rPr>
              <a:t>Management report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>
                <a:solidFill>
                  <a:srgbClr val="121212"/>
                </a:solidFill>
                <a:latin typeface="Spartan"/>
              </a:rPr>
              <a:t>Interim CFR – if you are able to provide this</a:t>
            </a:r>
          </a:p>
          <a:p>
            <a:pPr lvl="1"/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0157354" cy="813906"/>
          </a:xfrm>
        </p:spPr>
        <p:txBody>
          <a:bodyPr rtlCol="0"/>
          <a:lstStyle/>
          <a:p>
            <a:pPr rtl="0"/>
            <a:r>
              <a:rPr lang="en-GB"/>
              <a:t>Asset Leasing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734" y="1412776"/>
            <a:ext cx="10157354" cy="4470400"/>
          </a:xfrm>
        </p:spPr>
        <p:txBody>
          <a:bodyPr rtlCol="0"/>
          <a:lstStyle/>
          <a:p>
            <a:r>
              <a:rPr lang="en-GB" sz="18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Due to </a:t>
            </a:r>
            <a:r>
              <a:rPr lang="en-GB" sz="1800" dirty="0"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some changes in the way we account for leased assets, we are now required to ask the schools to provide t</a:t>
            </a:r>
            <a:r>
              <a:rPr lang="en-GB" sz="18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 value / cost of each asset on a lease as if purchased on the day the lease was signed.</a:t>
            </a:r>
          </a:p>
          <a:p>
            <a:r>
              <a:rPr lang="en-GB" sz="1800" dirty="0"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have a lease with </a:t>
            </a:r>
            <a:r>
              <a:rPr lang="en-GB" sz="1800" dirty="0">
                <a:effectLst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multiple items we would need to know the cost of each single asset.</a:t>
            </a:r>
          </a:p>
          <a:p>
            <a:r>
              <a:rPr lang="en-GB" sz="1800" dirty="0"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 a result, I will be sending the lease asset register to you all this week, I would be grateful if you could please complete the asset costs and return back to me as soon as possible.</a:t>
            </a:r>
          </a:p>
          <a:p>
            <a:r>
              <a:rPr lang="en-GB" sz="1800">
                <a:effectLst/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Additionally, a reminder that all </a:t>
            </a:r>
            <a:r>
              <a:rPr lang="en-GB" sz="1800">
                <a:latin typeface="Aptos Narrow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 leases should be submitted to Schools Finance (along with each individual asset cost), prior to signing for Finance can review and approve.</a:t>
            </a:r>
            <a:endParaRPr lang="en-GB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Graphic 4" descr="Contract outline">
            <a:extLst>
              <a:ext uri="{FF2B5EF4-FFF2-40B4-BE49-F238E27FC236}">
                <a16:creationId xmlns:a16="http://schemas.microsoft.com/office/drawing/2014/main" id="{EE7CCA2B-3ABB-15E9-0811-D8C88097A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499" y="4779463"/>
            <a:ext cx="1381825" cy="1381825"/>
          </a:xfrm>
          <a:prstGeom prst="rect">
            <a:avLst/>
          </a:prstGeom>
        </p:spPr>
      </p:pic>
      <p:pic>
        <p:nvPicPr>
          <p:cNvPr id="7" name="Graphic 6" descr="Bus outline">
            <a:extLst>
              <a:ext uri="{FF2B5EF4-FFF2-40B4-BE49-F238E27FC236}">
                <a16:creationId xmlns:a16="http://schemas.microsoft.com/office/drawing/2014/main" id="{A7884526-CDB9-71C3-01E1-12B8CF9CB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6411" y="4498268"/>
            <a:ext cx="1944216" cy="1944216"/>
          </a:xfrm>
          <a:prstGeom prst="rect">
            <a:avLst/>
          </a:prstGeom>
        </p:spPr>
      </p:pic>
      <p:pic>
        <p:nvPicPr>
          <p:cNvPr id="9" name="Graphic 8" descr="Photocopier outline">
            <a:extLst>
              <a:ext uri="{FF2B5EF4-FFF2-40B4-BE49-F238E27FC236}">
                <a16:creationId xmlns:a16="http://schemas.microsoft.com/office/drawing/2014/main" id="{923600EB-4463-4ACB-72C8-54E8D19356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8196" y="454252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8_TF03460615" id="{3F8B89C8-12A2-4C41-BA12-EB1F73BDB32F}" vid="{59670CC4-F6B1-4FEB-9EF9-2934EE04E2BC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12541B8D8A445855D579DCD10E17E" ma:contentTypeVersion="4" ma:contentTypeDescription="Create a new document." ma:contentTypeScope="" ma:versionID="dca336b84e2417b93a7b4669b4d07b3c">
  <xsd:schema xmlns:xsd="http://www.w3.org/2001/XMLSchema" xmlns:xs="http://www.w3.org/2001/XMLSchema" xmlns:p="http://schemas.microsoft.com/office/2006/metadata/properties" xmlns:ns2="fd1cf6e2-5505-4cbd-8587-019aaa4360f2" targetNamespace="http://schemas.microsoft.com/office/2006/metadata/properties" ma:root="true" ma:fieldsID="3f9789f922e718d2daa5ccda1ac5ab63" ns2:_="">
    <xsd:import namespace="fd1cf6e2-5505-4cbd-8587-019aaa436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cf6e2-5505-4cbd-8587-019aaa436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3667A-E093-4237-BD30-E48283565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484D9-9DA5-401D-B5F1-859D2383678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d1cf6e2-5505-4cbd-8587-019aaa4360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762EA4-837A-4501-8CC3-DBCA7FBE1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cf6e2-5505-4cbd-8587-019aaa436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1</TotalTime>
  <Words>557</Words>
  <Application>Microsoft Office PowerPoint</Application>
  <PresentationFormat>Custom</PresentationFormat>
  <Paragraphs>106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Century Gothic</vt:lpstr>
      <vt:lpstr>Segoe UI</vt:lpstr>
      <vt:lpstr>Spartan</vt:lpstr>
      <vt:lpstr>Wingdings</vt:lpstr>
      <vt:lpstr>Welcome back to school presentation</vt:lpstr>
      <vt:lpstr>Welcome to the Autumn SBM Briefing!</vt:lpstr>
      <vt:lpstr>Agenda</vt:lpstr>
      <vt:lpstr>Welcome</vt:lpstr>
      <vt:lpstr>Schools Finance Update</vt:lpstr>
      <vt:lpstr>SCHOOLS FINANCE WEBSITE</vt:lpstr>
      <vt:lpstr>BUDGET MONITORING P6 submissions:</vt:lpstr>
      <vt:lpstr>Asset Leasing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Autumn SBM Briefing!</dc:title>
  <dc:creator>Victoria Sarson</dc:creator>
  <cp:lastModifiedBy>Sue Watson</cp:lastModifiedBy>
  <cp:revision>2</cp:revision>
  <dcterms:created xsi:type="dcterms:W3CDTF">2024-08-27T11:34:07Z</dcterms:created>
  <dcterms:modified xsi:type="dcterms:W3CDTF">2024-09-19T08:41:46Z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74068100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CategoryTags">
    <vt:lpwstr/>
  </property>
  <property fmtid="{D5CDD505-2E9C-101B-9397-08002B2CF9AE}" pid="8" name="Applications">
    <vt:lpwstr/>
  </property>
  <property fmtid="{D5CDD505-2E9C-101B-9397-08002B2CF9AE}" pid="9" name="CampaignTags">
    <vt:lpwstr/>
  </property>
  <property fmtid="{D5CDD505-2E9C-101B-9397-08002B2CF9AE}" pid="10" name="ScenarioTags">
    <vt:lpwstr/>
  </property>
  <property fmtid="{D5CDD505-2E9C-101B-9397-08002B2CF9AE}" pid="11" name="MSIP_Label_2b28a9a6-133a-4796-ad7d-6b90f7583680_Enabled">
    <vt:lpwstr>true</vt:lpwstr>
  </property>
  <property fmtid="{D5CDD505-2E9C-101B-9397-08002B2CF9AE}" pid="12" name="MSIP_Label_2b28a9a6-133a-4796-ad7d-6b90f7583680_SetDate">
    <vt:lpwstr>2024-08-27T15:55:49Z</vt:lpwstr>
  </property>
  <property fmtid="{D5CDD505-2E9C-101B-9397-08002B2CF9AE}" pid="13" name="MSIP_Label_2b28a9a6-133a-4796-ad7d-6b90f7583680_Method">
    <vt:lpwstr>Standard</vt:lpwstr>
  </property>
  <property fmtid="{D5CDD505-2E9C-101B-9397-08002B2CF9AE}" pid="14" name="MSIP_Label_2b28a9a6-133a-4796-ad7d-6b90f7583680_Name">
    <vt:lpwstr>Private</vt:lpwstr>
  </property>
  <property fmtid="{D5CDD505-2E9C-101B-9397-08002B2CF9AE}" pid="15" name="MSIP_Label_2b28a9a6-133a-4796-ad7d-6b90f7583680_SiteId">
    <vt:lpwstr>996ee15c-0b3e-4a6f-8e65-120a9a51821a</vt:lpwstr>
  </property>
  <property fmtid="{D5CDD505-2E9C-101B-9397-08002B2CF9AE}" pid="16" name="MSIP_Label_2b28a9a6-133a-4796-ad7d-6b90f7583680_ActionId">
    <vt:lpwstr>05e9880c-f604-4799-8ffa-19f5e021ac8e</vt:lpwstr>
  </property>
  <property fmtid="{D5CDD505-2E9C-101B-9397-08002B2CF9AE}" pid="17" name="MSIP_Label_2b28a9a6-133a-4796-ad7d-6b90f7583680_ContentBits">
    <vt:lpwstr>2</vt:lpwstr>
  </property>
  <property fmtid="{D5CDD505-2E9C-101B-9397-08002B2CF9AE}" pid="18" name="ClassificationContentMarkingFooterLocations">
    <vt:lpwstr>Welcome back to school presentation:11</vt:lpwstr>
  </property>
  <property fmtid="{D5CDD505-2E9C-101B-9397-08002B2CF9AE}" pid="19" name="ClassificationContentMarkingFooterText">
    <vt:lpwstr>Private: Information that contains a small amount of sensitive data which is essential to communicate with an individual but doesn’t require to be sent via secure methods.</vt:lpwstr>
  </property>
  <property fmtid="{D5CDD505-2E9C-101B-9397-08002B2CF9AE}" pid="20" name="ContentTypeId">
    <vt:lpwstr>0x0101009A712541B8D8A445855D579DCD10E17E</vt:lpwstr>
  </property>
</Properties>
</file>