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90" r:id="rId5"/>
    <p:sldId id="12601" r:id="rId6"/>
    <p:sldId id="12603" r:id="rId7"/>
    <p:sldId id="12604" r:id="rId8"/>
    <p:sldId id="12602" r:id="rId9"/>
    <p:sldId id="12480" r:id="rId10"/>
    <p:sldId id="12479" r:id="rId11"/>
    <p:sldId id="12476" r:id="rId12"/>
    <p:sldId id="124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8D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–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–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67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neth Chan" userId="f93330fc-2a8e-4503-ab2b-faeb9aa0b339" providerId="ADAL" clId="{D2F17D53-8612-4CB8-B804-FDB6FD12378F}"/>
    <pc:docChg chg="modSld">
      <pc:chgData name="Kenneth Chan" userId="f93330fc-2a8e-4503-ab2b-faeb9aa0b339" providerId="ADAL" clId="{D2F17D53-8612-4CB8-B804-FDB6FD12378F}" dt="2025-02-25T22:36:03.257" v="131" actId="20577"/>
      <pc:docMkLst>
        <pc:docMk/>
      </pc:docMkLst>
      <pc:sldChg chg="modSp mod">
        <pc:chgData name="Kenneth Chan" userId="f93330fc-2a8e-4503-ab2b-faeb9aa0b339" providerId="ADAL" clId="{D2F17D53-8612-4CB8-B804-FDB6FD12378F}" dt="2025-02-25T22:30:45.720" v="126" actId="14100"/>
        <pc:sldMkLst>
          <pc:docMk/>
          <pc:sldMk cId="1736404598" sldId="12601"/>
        </pc:sldMkLst>
        <pc:spChg chg="mod">
          <ac:chgData name="Kenneth Chan" userId="f93330fc-2a8e-4503-ab2b-faeb9aa0b339" providerId="ADAL" clId="{D2F17D53-8612-4CB8-B804-FDB6FD12378F}" dt="2025-02-25T22:30:45.720" v="126" actId="14100"/>
          <ac:spMkLst>
            <pc:docMk/>
            <pc:sldMk cId="1736404598" sldId="12601"/>
            <ac:spMk id="17" creationId="{4D216D27-E74E-6F2E-1DA0-B71CA8BF98DE}"/>
          </ac:spMkLst>
        </pc:spChg>
      </pc:sldChg>
      <pc:sldChg chg="modSp mod">
        <pc:chgData name="Kenneth Chan" userId="f93330fc-2a8e-4503-ab2b-faeb9aa0b339" providerId="ADAL" clId="{D2F17D53-8612-4CB8-B804-FDB6FD12378F}" dt="2025-02-25T22:26:49.746" v="95" actId="20577"/>
        <pc:sldMkLst>
          <pc:docMk/>
          <pc:sldMk cId="4124897830" sldId="12602"/>
        </pc:sldMkLst>
        <pc:spChg chg="mod">
          <ac:chgData name="Kenneth Chan" userId="f93330fc-2a8e-4503-ab2b-faeb9aa0b339" providerId="ADAL" clId="{D2F17D53-8612-4CB8-B804-FDB6FD12378F}" dt="2025-02-25T22:26:49.746" v="95" actId="20577"/>
          <ac:spMkLst>
            <pc:docMk/>
            <pc:sldMk cId="4124897830" sldId="12602"/>
            <ac:spMk id="2" creationId="{3C60299E-C83B-8189-E021-EAABAFAFE8B5}"/>
          </ac:spMkLst>
        </pc:spChg>
        <pc:graphicFrameChg chg="modGraphic">
          <ac:chgData name="Kenneth Chan" userId="f93330fc-2a8e-4503-ab2b-faeb9aa0b339" providerId="ADAL" clId="{D2F17D53-8612-4CB8-B804-FDB6FD12378F}" dt="2025-02-25T22:25:31.279" v="83" actId="20577"/>
          <ac:graphicFrameMkLst>
            <pc:docMk/>
            <pc:sldMk cId="4124897830" sldId="12602"/>
            <ac:graphicFrameMk id="5" creationId="{06D68DAD-DC45-F83E-D0C8-6024C5A53AEE}"/>
          </ac:graphicFrameMkLst>
        </pc:graphicFrameChg>
      </pc:sldChg>
      <pc:sldChg chg="modSp mod">
        <pc:chgData name="Kenneth Chan" userId="f93330fc-2a8e-4503-ab2b-faeb9aa0b339" providerId="ADAL" clId="{D2F17D53-8612-4CB8-B804-FDB6FD12378F}" dt="2025-02-25T22:36:03.257" v="131" actId="20577"/>
        <pc:sldMkLst>
          <pc:docMk/>
          <pc:sldMk cId="1814457651" sldId="12603"/>
        </pc:sldMkLst>
        <pc:spChg chg="mod">
          <ac:chgData name="Kenneth Chan" userId="f93330fc-2a8e-4503-ab2b-faeb9aa0b339" providerId="ADAL" clId="{D2F17D53-8612-4CB8-B804-FDB6FD12378F}" dt="2025-02-25T22:36:03.257" v="131" actId="20577"/>
          <ac:spMkLst>
            <pc:docMk/>
            <pc:sldMk cId="1814457651" sldId="12603"/>
            <ac:spMk id="3" creationId="{F5C3410F-B748-FAC9-9876-A92698343932}"/>
          </ac:spMkLst>
        </pc:spChg>
        <pc:picChg chg="mod">
          <ac:chgData name="Kenneth Chan" userId="f93330fc-2a8e-4503-ab2b-faeb9aa0b339" providerId="ADAL" clId="{D2F17D53-8612-4CB8-B804-FDB6FD12378F}" dt="2025-02-25T22:31:52.375" v="129" actId="1076"/>
          <ac:picMkLst>
            <pc:docMk/>
            <pc:sldMk cId="1814457651" sldId="12603"/>
            <ac:picMk id="5" creationId="{958F5298-AAE5-C764-E5B9-7B13DEC7C135}"/>
          </ac:picMkLst>
        </pc:picChg>
      </pc:sldChg>
      <pc:sldChg chg="modSp mod">
        <pc:chgData name="Kenneth Chan" userId="f93330fc-2a8e-4503-ab2b-faeb9aa0b339" providerId="ADAL" clId="{D2F17D53-8612-4CB8-B804-FDB6FD12378F}" dt="2025-02-25T22:28:49.177" v="111" actId="1076"/>
        <pc:sldMkLst>
          <pc:docMk/>
          <pc:sldMk cId="4090761803" sldId="12604"/>
        </pc:sldMkLst>
        <pc:spChg chg="mod">
          <ac:chgData name="Kenneth Chan" userId="f93330fc-2a8e-4503-ab2b-faeb9aa0b339" providerId="ADAL" clId="{D2F17D53-8612-4CB8-B804-FDB6FD12378F}" dt="2025-02-25T22:28:49.177" v="111" actId="1076"/>
          <ac:spMkLst>
            <pc:docMk/>
            <pc:sldMk cId="4090761803" sldId="12604"/>
            <ac:spMk id="3" creationId="{51AC922A-D450-4101-7698-CB97F1AFCAD8}"/>
          </ac:spMkLst>
        </pc:spChg>
        <pc:spChg chg="mod">
          <ac:chgData name="Kenneth Chan" userId="f93330fc-2a8e-4503-ab2b-faeb9aa0b339" providerId="ADAL" clId="{D2F17D53-8612-4CB8-B804-FDB6FD12378F}" dt="2025-02-25T22:28:42.919" v="110" actId="20577"/>
          <ac:spMkLst>
            <pc:docMk/>
            <pc:sldMk cId="4090761803" sldId="12604"/>
            <ac:spMk id="5" creationId="{67D9CA6B-3B74-4B6F-7130-36A95049945F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'[DSG-EF Balances 2024-25.xlsx]DSG-EF Reserves'!$B$34</c:f>
              <c:strCache>
                <c:ptCount val="1"/>
                <c:pt idx="0">
                  <c:v>HNB In-Year Deficit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'[DSG-EF Balances 2024-25.xlsx]DSG-EF Reserves'!$C$33:$H$33</c:f>
              <c:strCache>
                <c:ptCount val="6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  <c:pt idx="5">
                  <c:v>2024-25</c:v>
                </c:pt>
              </c:strCache>
            </c:strRef>
          </c:cat>
          <c:val>
            <c:numRef>
              <c:f>'[DSG-EF Balances 2024-25.xlsx]DSG-EF Reserves'!$C$34:$H$34</c:f>
              <c:numCache>
                <c:formatCode>General</c:formatCode>
                <c:ptCount val="6"/>
                <c:pt idx="0">
                  <c:v>1785000</c:v>
                </c:pt>
                <c:pt idx="1">
                  <c:v>2469000</c:v>
                </c:pt>
                <c:pt idx="2">
                  <c:v>4215000</c:v>
                </c:pt>
                <c:pt idx="3">
                  <c:v>7233000</c:v>
                </c:pt>
                <c:pt idx="4" formatCode="#,##0_ ;\-#,##0\ ">
                  <c:v>12755362.770000011</c:v>
                </c:pt>
                <c:pt idx="5">
                  <c:v>19571158.775830723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41-465C-9850-7AA8B8313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066594976"/>
        <c:axId val="1066595456"/>
      </c:barChart>
      <c:lineChart>
        <c:grouping val="standard"/>
        <c:varyColors val="0"/>
        <c:ser>
          <c:idx val="1"/>
          <c:order val="1"/>
          <c:tx>
            <c:strRef>
              <c:f>'[DSG-EF Balances 2024-25.xlsx]DSG-EF Reserves'!$B$35</c:f>
              <c:strCache>
                <c:ptCount val="1"/>
                <c:pt idx="0">
                  <c:v>% Increase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'[DSG-EF Balances 2024-25.xlsx]DSG-EF Reserves'!$C$33:$H$33</c:f>
              <c:strCache>
                <c:ptCount val="6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  <c:pt idx="5">
                  <c:v>2024-25</c:v>
                </c:pt>
              </c:strCache>
            </c:strRef>
          </c:cat>
          <c:val>
            <c:numRef>
              <c:f>'[DSG-EF Balances 2024-25.xlsx]DSG-EF Reserves'!$C$35:$H$35</c:f>
              <c:numCache>
                <c:formatCode>0%</c:formatCode>
                <c:ptCount val="6"/>
                <c:pt idx="1">
                  <c:v>0.3831932773109244</c:v>
                </c:pt>
                <c:pt idx="2">
                  <c:v>0.70716889428918595</c:v>
                </c:pt>
                <c:pt idx="3">
                  <c:v>0.7160142348754448</c:v>
                </c:pt>
                <c:pt idx="4">
                  <c:v>0.76349547490667924</c:v>
                </c:pt>
                <c:pt idx="5">
                  <c:v>0.5343474841704331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841-465C-9850-7AA8B8313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7912368"/>
        <c:axId val="1227913808"/>
      </c:lineChart>
      <c:catAx>
        <c:axId val="106659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6595456"/>
        <c:crosses val="autoZero"/>
        <c:auto val="1"/>
        <c:lblAlgn val="ctr"/>
        <c:lblOffset val="100"/>
        <c:noMultiLvlLbl val="0"/>
      </c:catAx>
      <c:valAx>
        <c:axId val="1066595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6594976"/>
        <c:crosses val="autoZero"/>
        <c:crossBetween val="between"/>
      </c:valAx>
      <c:valAx>
        <c:axId val="1227913808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7912368"/>
        <c:crosses val="max"/>
        <c:crossBetween val="between"/>
      </c:valAx>
      <c:catAx>
        <c:axId val="12279123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279138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'[Mainstream EHCPs - Jan 24.xlsx]excl RBs'!$A$3</c:f>
              <c:strCache>
                <c:ptCount val="1"/>
                <c:pt idx="0">
                  <c:v>No. EHCPs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6D2-4B51-B51D-9EB6B8486F3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6D2-4B51-B51D-9EB6B8486F3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6D2-4B51-B51D-9EB6B8486F38}"/>
              </c:ext>
            </c:extLst>
          </c:dPt>
          <c:cat>
            <c:strRef>
              <c:f>'[Mainstream EHCPs - Jan 24.xlsx]excl RBs'!$B$2:$D$2</c:f>
              <c:strCache>
                <c:ptCount val="3"/>
                <c:pt idx="0">
                  <c:v>20-25 Hours</c:v>
                </c:pt>
                <c:pt idx="1">
                  <c:v>26-30 Hours</c:v>
                </c:pt>
                <c:pt idx="2">
                  <c:v>30+ Hours</c:v>
                </c:pt>
              </c:strCache>
            </c:strRef>
          </c:cat>
          <c:val>
            <c:numRef>
              <c:f>'[Mainstream EHCPs - Jan 24.xlsx]excl RBs'!$B$3:$D$3</c:f>
              <c:numCache>
                <c:formatCode>General</c:formatCode>
                <c:ptCount val="3"/>
                <c:pt idx="0">
                  <c:v>393</c:v>
                </c:pt>
                <c:pt idx="1">
                  <c:v>481</c:v>
                </c:pt>
                <c:pt idx="2">
                  <c:v>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6D2-4B51-B51D-9EB6B8486F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57597-2684-4A86-8699-013402143860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6952B-833F-4D12-9ACD-97ECDED68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323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20621D-2CC8-AFF9-4910-533F48C5F6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1DB56E7-AF62-5B69-1788-D8E2713011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055813" y="557213"/>
            <a:ext cx="4951412" cy="2786062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CB55E41-D32E-4641-110C-155BA0EB97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ED8277-B8E0-2061-E09A-95C53AF511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1B2431-D351-4C6E-A3CF-9DFAC0E3E05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9926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4A90C4-9635-4411-C469-7539DF1E27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64FECB9-B43F-29D0-2F6E-6EE8F95D02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055813" y="557213"/>
            <a:ext cx="4951412" cy="2786062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FFB2C6F-D76B-A8EE-9EA6-6B7AAF36DD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0D02D0-C543-8964-8458-B9140E9E66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1B2431-D351-4C6E-A3CF-9DFAC0E3E05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716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9D1664-DF79-E22C-79E9-F15BA021B7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461E63C-BD9A-33F6-80AB-99182DE1EA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055813" y="557213"/>
            <a:ext cx="4951412" cy="2786062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85A3AB-F116-4B84-925B-48B99803AA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564A9-82FC-47C6-1702-A2FDFC3BA3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1B2431-D351-4C6E-A3CF-9DFAC0E3E05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2264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E27684-0DE0-957B-4904-E6E80FFF7C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B5D1F7C-4C3F-A6C4-A9FD-418188F092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055813" y="557213"/>
            <a:ext cx="4951412" cy="2786062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AB7651C-8E1C-BD7A-251E-6B7E0DEC8A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26BE3C-94D3-AC21-650F-EAD2553F94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1B2431-D351-4C6E-A3CF-9DFAC0E3E05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8143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55813" y="557213"/>
            <a:ext cx="4951412" cy="27860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1B2431-D351-4C6E-A3CF-9DFAC0E3E05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1026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55813" y="557213"/>
            <a:ext cx="4951412" cy="27860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1B2431-D351-4C6E-A3CF-9DFAC0E3E05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4721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55813" y="557213"/>
            <a:ext cx="4951412" cy="27860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1B2431-D351-4C6E-A3CF-9DFAC0E3E05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1006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35A22-B68C-42F9-A196-30AA362ACF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37F4DA-9820-4978-823A-A32BFDBC3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E50EA-5D89-49DD-9A1E-C4BBFEFF1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4E79-2D8F-4AF7-9CDE-AEA48291879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CF4A3-AC5F-46F9-B806-684858BD0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CD067-B381-4C99-AB1C-313C2A4C9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29A4-DD9C-4F81-8A67-BE045E4C5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954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E6E54-400A-43F0-AC4E-286FF1935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7DF7D6-C9FF-454A-9B8A-A1AA697024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6F35D-E564-4463-962D-B8AD0E475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4E79-2D8F-4AF7-9CDE-AEA48291879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39D3F-62CA-4165-B35D-02E76FC4C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8454D-7CAC-47B4-9CFC-CD44E9CBF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29A4-DD9C-4F81-8A67-BE045E4C5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181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B20C7C-1835-4FED-BA72-51DF21885F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AE3B5D-69A4-4E38-A866-5A427DFEE0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4C6A5B-6FCD-4BDD-9B93-3EC7BE02F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4E79-2D8F-4AF7-9CDE-AEA48291879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C8DDE-966E-46B7-B0CD-313D6C20C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A955A-0596-4F57-BCA8-8A36097B0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29A4-DD9C-4F81-8A67-BE045E4C5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072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0C827-53F2-4092-94BC-AAAB690AF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733B6-B8D4-471E-8CD0-FEFCE1BB5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60D59-4716-44AD-9C34-EFABA692B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4E79-2D8F-4AF7-9CDE-AEA48291879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379D1-E54A-42FD-959C-F9C7FA388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D56FA-D23F-4CAE-AA0C-48BF26461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29A4-DD9C-4F81-8A67-BE045E4C5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865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1D39A-1877-4360-A8EE-B7885188C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85BD22-C2FA-4710-BD2A-A622A37C7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30E08-B763-4641-B559-F116CE3BF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4E79-2D8F-4AF7-9CDE-AEA48291879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E0600-0443-461A-B775-0F7E19CF9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CAEB0-6387-4358-A8F3-BB4783E7B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29A4-DD9C-4F81-8A67-BE045E4C5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909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326DA-A76B-4E65-B52E-A9A310ABB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3CC64-59F9-4F9C-A8AF-D9C12B541A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192A80-E457-4DC9-8A33-2A18BABE4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BEA0BD-3740-4715-9402-C9FC8218E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4E79-2D8F-4AF7-9CDE-AEA48291879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D0251-8490-4F45-A570-AE98E83A8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667261-42EB-4EA8-929B-A72DAAEB7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29A4-DD9C-4F81-8A67-BE045E4C5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0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5207C-979B-43FF-8195-63C05894F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F93EC-0596-4B65-A86E-D2DD9EB0E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09D471-3F55-4CB1-B1B1-7DAF81050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9DF1B3-FCF4-4240-A3CB-4BF7F8A630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881763-32A5-4211-801F-3285E9060A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433CFB-532B-4D50-B38A-46ED1F5C1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4E79-2D8F-4AF7-9CDE-AEA48291879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88C951-BA90-4F11-B4FC-8ECEA79E5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07365-81A7-40EC-B9FB-66A768F1A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29A4-DD9C-4F81-8A67-BE045E4C5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673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AB9DD-A2C2-4A31-B62D-B755C5927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5D7AE0-4AFE-4CF5-9FA8-D84CAB44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4E79-2D8F-4AF7-9CDE-AEA48291879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B0900C-F4E6-4BF3-95C5-EEF76ACB5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DCB9F-251E-4EEC-AF21-68AC6EABE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29A4-DD9C-4F81-8A67-BE045E4C5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97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281721-3C36-4C90-865B-927BC2A39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4E79-2D8F-4AF7-9CDE-AEA48291879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C14967-33E0-443C-8F1D-A262B265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F57DCE-D333-4FF8-BC21-463E3EFD0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29A4-DD9C-4F81-8A67-BE045E4C5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89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B9D95-23E5-4A86-B376-740FEEBEB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C1CEA-91F4-48BA-AFCA-836FDE916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6B7909-1DC3-419C-AB78-DFF4262F3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7E5AE-826A-4C12-AF0A-FF56C11CC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4E79-2D8F-4AF7-9CDE-AEA48291879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63AB18-F33B-4077-812C-AE756A5FB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07A719-1ECA-4132-A537-CC02F996C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29A4-DD9C-4F81-8A67-BE045E4C5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76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965D6-7425-456D-864E-2D8F890AE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B0A2E3-A331-4829-B6D1-236AC0F8D5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C27034-C368-4847-A588-5812921097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00441-ED06-48A9-8BDF-2CD6951BC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4E79-2D8F-4AF7-9CDE-AEA48291879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99E183-4BF2-49DF-B5C6-3A92919F0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C59962-EB0C-43DB-BF5D-B4D3CB832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29A4-DD9C-4F81-8A67-BE045E4C5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54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B86CCF-4528-417E-BA9E-4E2C44B96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056E06-174B-4997-9366-01AB00E7A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54A8C-7F0F-48DA-8288-C9D10B4C21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84E79-2D8F-4AF7-9CDE-AEA48291879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6B5FA-1A7B-4CC9-B696-B1BEC15E0F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02616-6B24-4487-9913-C691D6F7D9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A29A4-DD9C-4F81-8A67-BE045E4C518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6EB240-0F9F-47E4-9B3C-F79D1B8E62C8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88328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Private: Information that contains a small amount of sensitive data which is essential to communicate with an individual but doesn’t require to be sent via secure methods.</a:t>
            </a:r>
          </a:p>
        </p:txBody>
      </p:sp>
    </p:spTree>
    <p:extLst>
      <p:ext uri="{BB962C8B-B14F-4D97-AF65-F5344CB8AC3E}">
        <p14:creationId xmlns:p14="http://schemas.microsoft.com/office/powerpoint/2010/main" val="9563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8D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C8148A8-897E-E68E-D8B0-FCA7F4008315}"/>
              </a:ext>
            </a:extLst>
          </p:cNvPr>
          <p:cNvSpPr txBox="1"/>
          <p:nvPr/>
        </p:nvSpPr>
        <p:spPr>
          <a:xfrm>
            <a:off x="1343891" y="2367171"/>
            <a:ext cx="9504218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b="1">
                <a:solidFill>
                  <a:schemeClr val="bg1"/>
                </a:solidFill>
              </a:rPr>
              <a:t>High Needs Block update</a:t>
            </a:r>
          </a:p>
          <a:p>
            <a:pPr algn="ctr"/>
            <a:r>
              <a:rPr lang="en-GB" sz="2800" b="1">
                <a:solidFill>
                  <a:schemeClr val="bg1"/>
                </a:solidFill>
              </a:rPr>
              <a:t>27 February 2025</a:t>
            </a:r>
          </a:p>
        </p:txBody>
      </p:sp>
    </p:spTree>
    <p:extLst>
      <p:ext uri="{BB962C8B-B14F-4D97-AF65-F5344CB8AC3E}">
        <p14:creationId xmlns:p14="http://schemas.microsoft.com/office/powerpoint/2010/main" val="42567948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E1ECE5-74D1-CCA4-E659-1204AE6D7A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">
            <a:extLst>
              <a:ext uri="{FF2B5EF4-FFF2-40B4-BE49-F238E27FC236}">
                <a16:creationId xmlns:a16="http://schemas.microsoft.com/office/drawing/2014/main" id="{3CF2CE8B-BC74-C61D-C324-87A0570E676F}"/>
              </a:ext>
            </a:extLst>
          </p:cNvPr>
          <p:cNvGrpSpPr/>
          <p:nvPr/>
        </p:nvGrpSpPr>
        <p:grpSpPr>
          <a:xfrm>
            <a:off x="0" y="6137663"/>
            <a:ext cx="12192000" cy="720335"/>
            <a:chOff x="0" y="0"/>
            <a:chExt cx="6321961" cy="68073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12D5A19A-5A94-3CD3-64EB-7107AAE7C550}"/>
                </a:ext>
              </a:extLst>
            </p:cNvPr>
            <p:cNvSpPr/>
            <p:nvPr/>
          </p:nvSpPr>
          <p:spPr>
            <a:xfrm>
              <a:off x="0" y="0"/>
              <a:ext cx="6321961" cy="680731"/>
            </a:xfrm>
            <a:custGeom>
              <a:avLst/>
              <a:gdLst/>
              <a:ahLst/>
              <a:cxnLst/>
              <a:rect l="l" t="t" r="r" b="b"/>
              <a:pathLst>
                <a:path w="6321961" h="680731">
                  <a:moveTo>
                    <a:pt x="0" y="0"/>
                  </a:moveTo>
                  <a:lnTo>
                    <a:pt x="6321961" y="0"/>
                  </a:lnTo>
                  <a:lnTo>
                    <a:pt x="6321961" y="680731"/>
                  </a:lnTo>
                  <a:lnTo>
                    <a:pt x="0" y="680731"/>
                  </a:lnTo>
                  <a:close/>
                </a:path>
              </a:pathLst>
            </a:custGeom>
            <a:solidFill>
              <a:srgbClr val="13538A"/>
            </a:solidFill>
          </p:spPr>
          <p:txBody>
            <a:bodyPr/>
            <a:lstStyle/>
            <a:p>
              <a:endParaRPr lang="en-GB" sz="1200"/>
            </a:p>
          </p:txBody>
        </p:sp>
      </p:grpSp>
      <p:pic>
        <p:nvPicPr>
          <p:cNvPr id="12" name="Picture 7">
            <a:extLst>
              <a:ext uri="{FF2B5EF4-FFF2-40B4-BE49-F238E27FC236}">
                <a16:creationId xmlns:a16="http://schemas.microsoft.com/office/drawing/2014/main" id="{0C896A4C-E8D4-4E80-CAB7-7D70A7BBF02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718801" y="6191119"/>
            <a:ext cx="1221187" cy="628911"/>
          </a:xfrm>
          <a:prstGeom prst="rect">
            <a:avLst/>
          </a:prstGeom>
        </p:spPr>
      </p:pic>
      <p:pic>
        <p:nvPicPr>
          <p:cNvPr id="22" name="Graphic 21" descr="Mountains outline">
            <a:extLst>
              <a:ext uri="{FF2B5EF4-FFF2-40B4-BE49-F238E27FC236}">
                <a16:creationId xmlns:a16="http://schemas.microsoft.com/office/drawing/2014/main" id="{8FEADD59-FE59-4404-DD41-C60A91B0E2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45614" y="4594441"/>
            <a:ext cx="1208061" cy="1208061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1DF0FE0B-245A-86D3-5315-69D1C5448A67}"/>
              </a:ext>
            </a:extLst>
          </p:cNvPr>
          <p:cNvSpPr txBox="1">
            <a:spLocks/>
          </p:cNvSpPr>
          <p:nvPr/>
        </p:nvSpPr>
        <p:spPr>
          <a:xfrm>
            <a:off x="232110" y="6266287"/>
            <a:ext cx="10005120" cy="400110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46">
              <a:defRPr/>
            </a:pPr>
            <a:r>
              <a:rPr lang="en-GB" altLang="en-US" sz="260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High Needs Block </a:t>
            </a:r>
            <a:endParaRPr lang="en-GB" sz="2600" b="1" kern="0">
              <a:solidFill>
                <a:schemeClr val="bg1"/>
              </a:solidFill>
              <a:latin typeface="Libre Franklin Light" panose="020B0604020202020204" charset="0"/>
              <a:ea typeface="+mj-ea"/>
              <a:cs typeface="Libre Franklin Light" panose="020B060402020202020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D216D27-E74E-6F2E-1DA0-B71CA8BF98DE}"/>
              </a:ext>
            </a:extLst>
          </p:cNvPr>
          <p:cNvSpPr txBox="1"/>
          <p:nvPr/>
        </p:nvSpPr>
        <p:spPr>
          <a:xfrm>
            <a:off x="886771" y="3645960"/>
            <a:ext cx="8487473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No. of EHCP plans increased by 14% from 1,953 in year 23/24 to an estimated 2,220 in year 24/25 with half of the growth from Special Schools and Independent Non-Maintained Special Schools (“INMSS”)</a:t>
            </a:r>
          </a:p>
          <a:p>
            <a:endParaRPr lang="en-GB" sz="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Average cost per EHCP plan is at £22,000. Cost per EHCP plan at Special Schools and INMSS are £34,000 and £58,000 which are significantly higher than the average provision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Increasing demand for Education Other Than At School (“EOTAS”) and Alternative Provision also drive up the total expenditure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HNB In Year Deficit is expected to increase by £6,613k or an equivalent 51% hike</a:t>
            </a:r>
          </a:p>
          <a:p>
            <a:endParaRPr lang="en-GB" sz="15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A9F04C-0809-0891-B77A-CDEAB0986DA4}"/>
              </a:ext>
            </a:extLst>
          </p:cNvPr>
          <p:cNvSpPr txBox="1"/>
          <p:nvPr/>
        </p:nvSpPr>
        <p:spPr>
          <a:xfrm>
            <a:off x="673728" y="236922"/>
            <a:ext cx="6117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HNB Key Financials Update – 2024-25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C98865-C6B8-3D66-7A92-6210645989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645064"/>
              </p:ext>
            </p:extLst>
          </p:nvPr>
        </p:nvGraphicFramePr>
        <p:xfrm>
          <a:off x="944849" y="801106"/>
          <a:ext cx="5508242" cy="2690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3770">
                  <a:extLst>
                    <a:ext uri="{9D8B030D-6E8A-4147-A177-3AD203B41FA5}">
                      <a16:colId xmlns:a16="http://schemas.microsoft.com/office/drawing/2014/main" val="2957203148"/>
                    </a:ext>
                  </a:extLst>
                </a:gridCol>
                <a:gridCol w="216690">
                  <a:extLst>
                    <a:ext uri="{9D8B030D-6E8A-4147-A177-3AD203B41FA5}">
                      <a16:colId xmlns:a16="http://schemas.microsoft.com/office/drawing/2014/main" val="3267244733"/>
                    </a:ext>
                  </a:extLst>
                </a:gridCol>
                <a:gridCol w="793576">
                  <a:extLst>
                    <a:ext uri="{9D8B030D-6E8A-4147-A177-3AD203B41FA5}">
                      <a16:colId xmlns:a16="http://schemas.microsoft.com/office/drawing/2014/main" val="2064838140"/>
                    </a:ext>
                  </a:extLst>
                </a:gridCol>
                <a:gridCol w="216690">
                  <a:extLst>
                    <a:ext uri="{9D8B030D-6E8A-4147-A177-3AD203B41FA5}">
                      <a16:colId xmlns:a16="http://schemas.microsoft.com/office/drawing/2014/main" val="1239790500"/>
                    </a:ext>
                  </a:extLst>
                </a:gridCol>
                <a:gridCol w="961873">
                  <a:extLst>
                    <a:ext uri="{9D8B030D-6E8A-4147-A177-3AD203B41FA5}">
                      <a16:colId xmlns:a16="http://schemas.microsoft.com/office/drawing/2014/main" val="4053091130"/>
                    </a:ext>
                  </a:extLst>
                </a:gridCol>
                <a:gridCol w="907821">
                  <a:extLst>
                    <a:ext uri="{9D8B030D-6E8A-4147-A177-3AD203B41FA5}">
                      <a16:colId xmlns:a16="http://schemas.microsoft.com/office/drawing/2014/main" val="1943650146"/>
                    </a:ext>
                  </a:extLst>
                </a:gridCol>
                <a:gridCol w="907822">
                  <a:extLst>
                    <a:ext uri="{9D8B030D-6E8A-4147-A177-3AD203B41FA5}">
                      <a16:colId xmlns:a16="http://schemas.microsoft.com/office/drawing/2014/main" val="30982885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Financials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2023-24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2024-25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191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Actuals</a:t>
                      </a:r>
                    </a:p>
                    <a:p>
                      <a:pPr algn="ctr"/>
                      <a:r>
                        <a:rPr lang="en-GB" sz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&lt;A&gt;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Forecast</a:t>
                      </a:r>
                    </a:p>
                    <a:p>
                      <a:pPr algn="ctr"/>
                      <a:r>
                        <a:rPr lang="en-GB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&lt;B&gt;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Diff</a:t>
                      </a:r>
                    </a:p>
                    <a:p>
                      <a:pPr algn="ctr"/>
                      <a:r>
                        <a:rPr lang="en-GB" sz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&lt;B&gt;-&lt;A&gt;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Diff</a:t>
                      </a:r>
                    </a:p>
                    <a:p>
                      <a:pPr algn="ctr"/>
                      <a:r>
                        <a:rPr lang="en-GB" sz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226870"/>
                  </a:ext>
                </a:extLst>
              </a:tr>
              <a:tr h="138134">
                <a:tc>
                  <a:txBody>
                    <a:bodyPr/>
                    <a:lstStyle/>
                    <a:p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215022"/>
                  </a:ext>
                </a:extLst>
              </a:tr>
              <a:tr h="331233">
                <a:tc>
                  <a:txBody>
                    <a:bodyPr/>
                    <a:lstStyle/>
                    <a:p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Total 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41,163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47,603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6,440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15.6%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95134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806196"/>
                  </a:ext>
                </a:extLst>
              </a:tr>
              <a:tr h="329771">
                <a:tc>
                  <a:txBody>
                    <a:bodyPr/>
                    <a:lstStyle/>
                    <a:p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Total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(28,225)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(28,052)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173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724379"/>
                  </a:ext>
                </a:extLst>
              </a:tr>
              <a:tr h="134237">
                <a:tc>
                  <a:txBody>
                    <a:bodyPr/>
                    <a:lstStyle/>
                    <a:p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381305"/>
                  </a:ext>
                </a:extLst>
              </a:tr>
              <a:tr h="321731">
                <a:tc>
                  <a:txBody>
                    <a:bodyPr/>
                    <a:lstStyle/>
                    <a:p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HNB In Year Deficit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12,938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19,551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6,613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51.1%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67807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263447"/>
                  </a:ext>
                </a:extLst>
              </a:tr>
              <a:tr h="329759">
                <a:tc>
                  <a:txBody>
                    <a:bodyPr/>
                    <a:lstStyle/>
                    <a:p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No. of EHCP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1,953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2,220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267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13.7%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623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404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C6CA4C-C1D4-373D-400F-C5A2BD5DEF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">
            <a:extLst>
              <a:ext uri="{FF2B5EF4-FFF2-40B4-BE49-F238E27FC236}">
                <a16:creationId xmlns:a16="http://schemas.microsoft.com/office/drawing/2014/main" id="{94ED3C55-2472-566F-6988-81300E903A36}"/>
              </a:ext>
            </a:extLst>
          </p:cNvPr>
          <p:cNvGrpSpPr/>
          <p:nvPr/>
        </p:nvGrpSpPr>
        <p:grpSpPr>
          <a:xfrm>
            <a:off x="0" y="6137663"/>
            <a:ext cx="12192000" cy="720335"/>
            <a:chOff x="0" y="0"/>
            <a:chExt cx="6321961" cy="68073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884CD03C-D76A-EAEB-CC49-64F8A6A50E95}"/>
                </a:ext>
              </a:extLst>
            </p:cNvPr>
            <p:cNvSpPr/>
            <p:nvPr/>
          </p:nvSpPr>
          <p:spPr>
            <a:xfrm>
              <a:off x="0" y="0"/>
              <a:ext cx="6321961" cy="680731"/>
            </a:xfrm>
            <a:custGeom>
              <a:avLst/>
              <a:gdLst/>
              <a:ahLst/>
              <a:cxnLst/>
              <a:rect l="l" t="t" r="r" b="b"/>
              <a:pathLst>
                <a:path w="6321961" h="680731">
                  <a:moveTo>
                    <a:pt x="0" y="0"/>
                  </a:moveTo>
                  <a:lnTo>
                    <a:pt x="6321961" y="0"/>
                  </a:lnTo>
                  <a:lnTo>
                    <a:pt x="6321961" y="680731"/>
                  </a:lnTo>
                  <a:lnTo>
                    <a:pt x="0" y="680731"/>
                  </a:lnTo>
                  <a:close/>
                </a:path>
              </a:pathLst>
            </a:custGeom>
            <a:solidFill>
              <a:srgbClr val="13538A"/>
            </a:solidFill>
          </p:spPr>
          <p:txBody>
            <a:bodyPr/>
            <a:lstStyle/>
            <a:p>
              <a:endParaRPr lang="en-GB" sz="1200"/>
            </a:p>
          </p:txBody>
        </p:sp>
      </p:grpSp>
      <p:pic>
        <p:nvPicPr>
          <p:cNvPr id="12" name="Picture 7">
            <a:extLst>
              <a:ext uri="{FF2B5EF4-FFF2-40B4-BE49-F238E27FC236}">
                <a16:creationId xmlns:a16="http://schemas.microsoft.com/office/drawing/2014/main" id="{A429F1E9-25A0-CD90-9CF0-718705B3330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718801" y="6191119"/>
            <a:ext cx="1221187" cy="628911"/>
          </a:xfrm>
          <a:prstGeom prst="rect">
            <a:avLst/>
          </a:prstGeom>
        </p:spPr>
      </p:pic>
      <p:pic>
        <p:nvPicPr>
          <p:cNvPr id="22" name="Graphic 21" descr="Mountains outline">
            <a:extLst>
              <a:ext uri="{FF2B5EF4-FFF2-40B4-BE49-F238E27FC236}">
                <a16:creationId xmlns:a16="http://schemas.microsoft.com/office/drawing/2014/main" id="{E02E6335-9DD3-352A-A953-FF56EACC2F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45614" y="4594441"/>
            <a:ext cx="1208061" cy="1208061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B9B9F7F-B66C-5501-EB1F-A6CAB115CCE2}"/>
              </a:ext>
            </a:extLst>
          </p:cNvPr>
          <p:cNvSpPr txBox="1">
            <a:spLocks/>
          </p:cNvSpPr>
          <p:nvPr/>
        </p:nvSpPr>
        <p:spPr>
          <a:xfrm>
            <a:off x="232110" y="6266287"/>
            <a:ext cx="10005120" cy="400110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46">
              <a:defRPr/>
            </a:pPr>
            <a:r>
              <a:rPr lang="en-GB" altLang="en-US" sz="260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HNB EHCP Numbers – Locally &amp; Nationally </a:t>
            </a:r>
            <a:endParaRPr lang="en-GB" sz="2600" b="1" kern="0">
              <a:solidFill>
                <a:schemeClr val="bg1"/>
              </a:solidFill>
              <a:latin typeface="Libre Franklin Light" panose="020B0604020202020204" charset="0"/>
              <a:ea typeface="+mj-ea"/>
              <a:cs typeface="Libre Franklin Light" panose="020B060402020202020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C3410F-B748-FAC9-9876-A92698343932}"/>
              </a:ext>
            </a:extLst>
          </p:cNvPr>
          <p:cNvSpPr txBox="1"/>
          <p:nvPr/>
        </p:nvSpPr>
        <p:spPr>
          <a:xfrm>
            <a:off x="727982" y="372139"/>
            <a:ext cx="6121129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sz="1500" b="1" dirty="0"/>
              <a:t>May 2024 School Census: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500" dirty="0"/>
              <a:t>EHCP in Wokingham Schools – 1386, an annual increase of 0.6%, similar to national increase of 0.5%.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500" dirty="0"/>
              <a:t>SEN Support in Wokingham schools – 3175, an annual increase of 0.2%, lower than national increase of 0.8%.</a:t>
            </a:r>
          </a:p>
          <a:p>
            <a:pPr>
              <a:lnSpc>
                <a:spcPct val="90000"/>
              </a:lnSpc>
            </a:pPr>
            <a:endParaRPr lang="en-US" sz="1500" dirty="0"/>
          </a:p>
          <a:p>
            <a:pPr>
              <a:lnSpc>
                <a:spcPct val="90000"/>
              </a:lnSpc>
            </a:pPr>
            <a:r>
              <a:rPr lang="en-US" sz="1500" b="1" dirty="0"/>
              <a:t>Q2 2024-25: 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500" dirty="0"/>
              <a:t>At the end of Sept-24, there were 2181 plans maintained by 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500" dirty="0"/>
              <a:t>Wokingham, a 14% annual increase from Sept-23, lower </a:t>
            </a:r>
            <a:r>
              <a:rPr lang="en-US" sz="1500"/>
              <a:t>than 15.6% </a:t>
            </a:r>
            <a:r>
              <a:rPr lang="en-US" sz="1500" dirty="0"/>
              <a:t>in Jan-24 on the census day.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8F5298-AAE5-C764-E5B9-7B13DEC7C1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0072" y="2828776"/>
            <a:ext cx="5027877" cy="30220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C290D72-8118-9E7A-04D5-3A768EBF1F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97431" y="197655"/>
            <a:ext cx="4674947" cy="282042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72BAA89-5CC8-1A0C-C463-BF15123A675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97432" y="3065570"/>
            <a:ext cx="4674947" cy="280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457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37B189-717B-F6B9-3AA6-1F566D35E7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">
            <a:extLst>
              <a:ext uri="{FF2B5EF4-FFF2-40B4-BE49-F238E27FC236}">
                <a16:creationId xmlns:a16="http://schemas.microsoft.com/office/drawing/2014/main" id="{383E35DD-E790-6B8A-7711-652B6A5FF6E1}"/>
              </a:ext>
            </a:extLst>
          </p:cNvPr>
          <p:cNvGrpSpPr/>
          <p:nvPr/>
        </p:nvGrpSpPr>
        <p:grpSpPr>
          <a:xfrm>
            <a:off x="0" y="6137663"/>
            <a:ext cx="12192000" cy="720335"/>
            <a:chOff x="0" y="0"/>
            <a:chExt cx="6321961" cy="68073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4E32AA35-62E0-315B-D63D-A2218EB1DE3A}"/>
                </a:ext>
              </a:extLst>
            </p:cNvPr>
            <p:cNvSpPr/>
            <p:nvPr/>
          </p:nvSpPr>
          <p:spPr>
            <a:xfrm>
              <a:off x="0" y="0"/>
              <a:ext cx="6321961" cy="680731"/>
            </a:xfrm>
            <a:custGeom>
              <a:avLst/>
              <a:gdLst/>
              <a:ahLst/>
              <a:cxnLst/>
              <a:rect l="l" t="t" r="r" b="b"/>
              <a:pathLst>
                <a:path w="6321961" h="680731">
                  <a:moveTo>
                    <a:pt x="0" y="0"/>
                  </a:moveTo>
                  <a:lnTo>
                    <a:pt x="6321961" y="0"/>
                  </a:lnTo>
                  <a:lnTo>
                    <a:pt x="6321961" y="680731"/>
                  </a:lnTo>
                  <a:lnTo>
                    <a:pt x="0" y="680731"/>
                  </a:lnTo>
                  <a:close/>
                </a:path>
              </a:pathLst>
            </a:custGeom>
            <a:solidFill>
              <a:srgbClr val="13538A"/>
            </a:solidFill>
          </p:spPr>
          <p:txBody>
            <a:bodyPr/>
            <a:lstStyle/>
            <a:p>
              <a:endParaRPr lang="en-GB" sz="1200"/>
            </a:p>
          </p:txBody>
        </p:sp>
      </p:grpSp>
      <p:pic>
        <p:nvPicPr>
          <p:cNvPr id="12" name="Picture 7">
            <a:extLst>
              <a:ext uri="{FF2B5EF4-FFF2-40B4-BE49-F238E27FC236}">
                <a16:creationId xmlns:a16="http://schemas.microsoft.com/office/drawing/2014/main" id="{845E11AF-5C40-ABAB-AAF9-4CDAB0FF981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718801" y="6191119"/>
            <a:ext cx="1221187" cy="628911"/>
          </a:xfrm>
          <a:prstGeom prst="rect">
            <a:avLst/>
          </a:prstGeom>
        </p:spPr>
      </p:pic>
      <p:pic>
        <p:nvPicPr>
          <p:cNvPr id="22" name="Graphic 21" descr="Mountains outline">
            <a:extLst>
              <a:ext uri="{FF2B5EF4-FFF2-40B4-BE49-F238E27FC236}">
                <a16:creationId xmlns:a16="http://schemas.microsoft.com/office/drawing/2014/main" id="{8641762F-FD24-3EED-DDA9-D2AED95ADE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45614" y="4594441"/>
            <a:ext cx="1208061" cy="1208061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46EC261-0709-5D54-06A8-BCA3D50B5E6B}"/>
              </a:ext>
            </a:extLst>
          </p:cNvPr>
          <p:cNvSpPr txBox="1">
            <a:spLocks/>
          </p:cNvSpPr>
          <p:nvPr/>
        </p:nvSpPr>
        <p:spPr>
          <a:xfrm>
            <a:off x="232110" y="6266287"/>
            <a:ext cx="10005120" cy="400110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46">
              <a:defRPr/>
            </a:pPr>
            <a:r>
              <a:rPr lang="en-GB" altLang="en-US" sz="260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HNB Deficit </a:t>
            </a:r>
            <a:endParaRPr lang="en-GB" sz="2600" b="1" kern="0">
              <a:solidFill>
                <a:schemeClr val="bg1"/>
              </a:solidFill>
              <a:latin typeface="Libre Franklin Light" panose="020B0604020202020204" charset="0"/>
              <a:ea typeface="+mj-ea"/>
              <a:cs typeface="Libre Franklin Light" panose="020B060402020202020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AD3082C-3E94-801C-0DC5-BED4DB6A04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0476714"/>
              </p:ext>
            </p:extLst>
          </p:nvPr>
        </p:nvGraphicFramePr>
        <p:xfrm>
          <a:off x="662670" y="848360"/>
          <a:ext cx="7079250" cy="479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1AC922A-D450-4101-7698-CB97F1AFCAD8}"/>
              </a:ext>
            </a:extLst>
          </p:cNvPr>
          <p:cNvSpPr txBox="1"/>
          <p:nvPr/>
        </p:nvSpPr>
        <p:spPr>
          <a:xfrm>
            <a:off x="8390421" y="882524"/>
            <a:ext cx="320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Steep increase in deficit over period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Mainly driven by increase in EHCP numbers, unit cost and profile of plans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Encouragingly, reduced growth in annual % increase in 2024-25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D9CA6B-3B74-4B6F-7130-36A95049945F}"/>
              </a:ext>
            </a:extLst>
          </p:cNvPr>
          <p:cNvSpPr txBox="1"/>
          <p:nvPr/>
        </p:nvSpPr>
        <p:spPr>
          <a:xfrm>
            <a:off x="601366" y="198819"/>
            <a:ext cx="6117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HNB In Year Deficit and Increase %</a:t>
            </a:r>
          </a:p>
        </p:txBody>
      </p:sp>
    </p:spTree>
    <p:extLst>
      <p:ext uri="{BB962C8B-B14F-4D97-AF65-F5344CB8AC3E}">
        <p14:creationId xmlns:p14="http://schemas.microsoft.com/office/powerpoint/2010/main" val="4090761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FE7F81-84B3-0A37-4EE0-A70637566F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">
            <a:extLst>
              <a:ext uri="{FF2B5EF4-FFF2-40B4-BE49-F238E27FC236}">
                <a16:creationId xmlns:a16="http://schemas.microsoft.com/office/drawing/2014/main" id="{806EAECB-56AA-25BC-FB71-45D1CD573206}"/>
              </a:ext>
            </a:extLst>
          </p:cNvPr>
          <p:cNvGrpSpPr/>
          <p:nvPr/>
        </p:nvGrpSpPr>
        <p:grpSpPr>
          <a:xfrm>
            <a:off x="0" y="6153149"/>
            <a:ext cx="12192000" cy="704849"/>
            <a:chOff x="0" y="0"/>
            <a:chExt cx="6321961" cy="68073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C860A642-8D01-50BF-BE9C-8FA0BC3A03A9}"/>
                </a:ext>
              </a:extLst>
            </p:cNvPr>
            <p:cNvSpPr/>
            <p:nvPr/>
          </p:nvSpPr>
          <p:spPr>
            <a:xfrm>
              <a:off x="0" y="0"/>
              <a:ext cx="6321961" cy="680731"/>
            </a:xfrm>
            <a:custGeom>
              <a:avLst/>
              <a:gdLst/>
              <a:ahLst/>
              <a:cxnLst/>
              <a:rect l="l" t="t" r="r" b="b"/>
              <a:pathLst>
                <a:path w="6321961" h="680731">
                  <a:moveTo>
                    <a:pt x="0" y="0"/>
                  </a:moveTo>
                  <a:lnTo>
                    <a:pt x="6321961" y="0"/>
                  </a:lnTo>
                  <a:lnTo>
                    <a:pt x="6321961" y="680731"/>
                  </a:lnTo>
                  <a:lnTo>
                    <a:pt x="0" y="680731"/>
                  </a:lnTo>
                  <a:close/>
                </a:path>
              </a:pathLst>
            </a:custGeom>
            <a:solidFill>
              <a:srgbClr val="13538A"/>
            </a:solidFill>
          </p:spPr>
          <p:txBody>
            <a:bodyPr/>
            <a:lstStyle/>
            <a:p>
              <a:endParaRPr lang="en-GB" sz="1200"/>
            </a:p>
          </p:txBody>
        </p:sp>
      </p:grpSp>
      <p:pic>
        <p:nvPicPr>
          <p:cNvPr id="12" name="Picture 7">
            <a:extLst>
              <a:ext uri="{FF2B5EF4-FFF2-40B4-BE49-F238E27FC236}">
                <a16:creationId xmlns:a16="http://schemas.microsoft.com/office/drawing/2014/main" id="{969BF9FB-F974-1B51-0BA8-7865A270B55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718801" y="6191119"/>
            <a:ext cx="1221187" cy="628911"/>
          </a:xfrm>
          <a:prstGeom prst="rect">
            <a:avLst/>
          </a:prstGeom>
        </p:spPr>
      </p:pic>
      <p:pic>
        <p:nvPicPr>
          <p:cNvPr id="22" name="Graphic 21" descr="Mountains outline">
            <a:extLst>
              <a:ext uri="{FF2B5EF4-FFF2-40B4-BE49-F238E27FC236}">
                <a16:creationId xmlns:a16="http://schemas.microsoft.com/office/drawing/2014/main" id="{3C3B7732-0DDB-A252-6675-9B97F55AA6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45614" y="4594441"/>
            <a:ext cx="1208061" cy="120806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C60299E-C83B-8189-E021-EAABAFAFE8B5}"/>
              </a:ext>
            </a:extLst>
          </p:cNvPr>
          <p:cNvSpPr txBox="1"/>
          <p:nvPr/>
        </p:nvSpPr>
        <p:spPr>
          <a:xfrm>
            <a:off x="886772" y="3740361"/>
            <a:ext cx="82588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No. of EHCP plans is expected to increase by 223 year-on-year. Growth rate probably would slow down but still at a double digit 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WBC is exploring ways to increase supply of Resource Base and Special School places, but in year 25-26 and short term, increasing demand for Special Schools and INMSS places would still be the key driving force for increase in expenditure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HNB In Year Deficit is expected to increase by £4,949k or an equivalent 25% hike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0AF815-7CC5-78A5-38D8-C557D22E3E3F}"/>
              </a:ext>
            </a:extLst>
          </p:cNvPr>
          <p:cNvSpPr txBox="1"/>
          <p:nvPr/>
        </p:nvSpPr>
        <p:spPr>
          <a:xfrm>
            <a:off x="673728" y="236922"/>
            <a:ext cx="6117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/>
              <a:t>HNB Key Financials Update – 2025-26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D68DAD-DC45-F83E-D0C8-6024C5A53A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567436"/>
              </p:ext>
            </p:extLst>
          </p:nvPr>
        </p:nvGraphicFramePr>
        <p:xfrm>
          <a:off x="944849" y="801106"/>
          <a:ext cx="6383508" cy="2678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3770">
                  <a:extLst>
                    <a:ext uri="{9D8B030D-6E8A-4147-A177-3AD203B41FA5}">
                      <a16:colId xmlns:a16="http://schemas.microsoft.com/office/drawing/2014/main" val="2957203148"/>
                    </a:ext>
                  </a:extLst>
                </a:gridCol>
                <a:gridCol w="216690">
                  <a:extLst>
                    <a:ext uri="{9D8B030D-6E8A-4147-A177-3AD203B41FA5}">
                      <a16:colId xmlns:a16="http://schemas.microsoft.com/office/drawing/2014/main" val="3267244733"/>
                    </a:ext>
                  </a:extLst>
                </a:gridCol>
                <a:gridCol w="793576">
                  <a:extLst>
                    <a:ext uri="{9D8B030D-6E8A-4147-A177-3AD203B41FA5}">
                      <a16:colId xmlns:a16="http://schemas.microsoft.com/office/drawing/2014/main" val="2064838140"/>
                    </a:ext>
                  </a:extLst>
                </a:gridCol>
                <a:gridCol w="216690">
                  <a:extLst>
                    <a:ext uri="{9D8B030D-6E8A-4147-A177-3AD203B41FA5}">
                      <a16:colId xmlns:a16="http://schemas.microsoft.com/office/drawing/2014/main" val="1239790500"/>
                    </a:ext>
                  </a:extLst>
                </a:gridCol>
                <a:gridCol w="875266">
                  <a:extLst>
                    <a:ext uri="{9D8B030D-6E8A-4147-A177-3AD203B41FA5}">
                      <a16:colId xmlns:a16="http://schemas.microsoft.com/office/drawing/2014/main" val="2455006630"/>
                    </a:ext>
                  </a:extLst>
                </a:gridCol>
                <a:gridCol w="935559">
                  <a:extLst>
                    <a:ext uri="{9D8B030D-6E8A-4147-A177-3AD203B41FA5}">
                      <a16:colId xmlns:a16="http://schemas.microsoft.com/office/drawing/2014/main" val="4053091130"/>
                    </a:ext>
                  </a:extLst>
                </a:gridCol>
                <a:gridCol w="934135">
                  <a:extLst>
                    <a:ext uri="{9D8B030D-6E8A-4147-A177-3AD203B41FA5}">
                      <a16:colId xmlns:a16="http://schemas.microsoft.com/office/drawing/2014/main" val="1943650146"/>
                    </a:ext>
                  </a:extLst>
                </a:gridCol>
                <a:gridCol w="907822">
                  <a:extLst>
                    <a:ext uri="{9D8B030D-6E8A-4147-A177-3AD203B41FA5}">
                      <a16:colId xmlns:a16="http://schemas.microsoft.com/office/drawing/2014/main" val="30982885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Financials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2023-24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2024-25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2025-26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191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Actuals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Forecast</a:t>
                      </a:r>
                    </a:p>
                    <a:p>
                      <a:pPr algn="ctr"/>
                      <a:r>
                        <a:rPr lang="en-GB" sz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&lt;A&gt;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Budget</a:t>
                      </a:r>
                    </a:p>
                    <a:p>
                      <a:pPr algn="ctr"/>
                      <a:r>
                        <a:rPr lang="en-GB" sz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&lt;B&gt;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Diff</a:t>
                      </a:r>
                    </a:p>
                    <a:p>
                      <a:pPr algn="ctr"/>
                      <a:r>
                        <a:rPr lang="en-GB" sz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&lt;B&gt;-&lt;A&gt;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Diff</a:t>
                      </a:r>
                    </a:p>
                    <a:p>
                      <a:pPr algn="ctr"/>
                      <a:r>
                        <a:rPr lang="en-GB" sz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226870"/>
                  </a:ext>
                </a:extLst>
              </a:tr>
              <a:tr h="138134">
                <a:tc>
                  <a:txBody>
                    <a:bodyPr/>
                    <a:lstStyle/>
                    <a:p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215022"/>
                  </a:ext>
                </a:extLst>
              </a:tr>
              <a:tr h="331233">
                <a:tc>
                  <a:txBody>
                    <a:bodyPr/>
                    <a:lstStyle/>
                    <a:p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Total 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41,163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47,603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53,284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5,681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11.9%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95134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806196"/>
                  </a:ext>
                </a:extLst>
              </a:tr>
              <a:tr h="329771">
                <a:tc>
                  <a:txBody>
                    <a:bodyPr/>
                    <a:lstStyle/>
                    <a:p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Total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(28,225)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(28,052)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(28,784)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(732)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2.6%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724379"/>
                  </a:ext>
                </a:extLst>
              </a:tr>
              <a:tr h="134237">
                <a:tc>
                  <a:txBody>
                    <a:bodyPr/>
                    <a:lstStyle/>
                    <a:p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381305"/>
                  </a:ext>
                </a:extLst>
              </a:tr>
              <a:tr h="310311">
                <a:tc>
                  <a:txBody>
                    <a:bodyPr/>
                    <a:lstStyle/>
                    <a:p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HNB In Year Deficit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12,938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19,551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24,500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4,949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25.3%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67807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263447"/>
                  </a:ext>
                </a:extLst>
              </a:tr>
              <a:tr h="329759">
                <a:tc>
                  <a:txBody>
                    <a:bodyPr/>
                    <a:lstStyle/>
                    <a:p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No. of EHCP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1,953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2,220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2,443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+mn-lt"/>
                          <a:cs typeface="Arial" panose="020B0604020202020204" pitchFamily="34" charset="0"/>
                        </a:rPr>
                        <a:t>223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10.0%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62396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C6A44EC-2552-FEB8-6C1C-D2DE3C581094}"/>
              </a:ext>
            </a:extLst>
          </p:cNvPr>
          <p:cNvSpPr txBox="1"/>
          <p:nvPr/>
        </p:nvSpPr>
        <p:spPr>
          <a:xfrm>
            <a:off x="232110" y="5856839"/>
            <a:ext cx="825884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/>
              <a:t>Note : Year 25-26 budget expenditure and income lines reduced by £3,200k as Addington places will be funded directly by ESFA 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809F7AC-0E5A-3E18-74FC-17288AF101BC}"/>
              </a:ext>
            </a:extLst>
          </p:cNvPr>
          <p:cNvSpPr txBox="1">
            <a:spLocks/>
          </p:cNvSpPr>
          <p:nvPr/>
        </p:nvSpPr>
        <p:spPr>
          <a:xfrm>
            <a:off x="232110" y="6266287"/>
            <a:ext cx="10005120" cy="400110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46">
              <a:defRPr/>
            </a:pPr>
            <a:r>
              <a:rPr lang="en-GB" altLang="en-US" sz="260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High Needs Block </a:t>
            </a:r>
            <a:endParaRPr lang="en-GB" sz="2600" b="1" kern="0">
              <a:solidFill>
                <a:schemeClr val="bg1"/>
              </a:solidFill>
              <a:latin typeface="Libre Franklin Light" panose="020B0604020202020204" charset="0"/>
              <a:ea typeface="+mj-ea"/>
              <a:cs typeface="Libre Franklin Ligh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89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C8844EF-EC36-9CEC-AA47-482254CAA348}"/>
              </a:ext>
            </a:extLst>
          </p:cNvPr>
          <p:cNvSpPr txBox="1">
            <a:spLocks/>
          </p:cNvSpPr>
          <p:nvPr/>
        </p:nvSpPr>
        <p:spPr>
          <a:xfrm>
            <a:off x="232109" y="6250899"/>
            <a:ext cx="11643939" cy="43088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46">
              <a:defRPr/>
            </a:pPr>
            <a:r>
              <a:rPr lang="en-GB" altLang="en-US" sz="280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HNB Model – Zero Growth &amp; Reprofiling EHCP’s</a:t>
            </a:r>
            <a:endParaRPr lang="en-GB" sz="2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A7873A1-AA49-0D1E-68BE-6A3CA02607D7}"/>
              </a:ext>
            </a:extLst>
          </p:cNvPr>
          <p:cNvSpPr txBox="1">
            <a:spLocks/>
          </p:cNvSpPr>
          <p:nvPr/>
        </p:nvSpPr>
        <p:spPr>
          <a:xfrm>
            <a:off x="152400" y="152401"/>
            <a:ext cx="12192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3600" b="1"/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0A1D0001-4996-F666-9C41-644A446FBB03}"/>
              </a:ext>
            </a:extLst>
          </p:cNvPr>
          <p:cNvGrpSpPr/>
          <p:nvPr/>
        </p:nvGrpSpPr>
        <p:grpSpPr>
          <a:xfrm>
            <a:off x="0" y="6153149"/>
            <a:ext cx="12192000" cy="704849"/>
            <a:chOff x="0" y="0"/>
            <a:chExt cx="6321961" cy="680731"/>
          </a:xfrm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5894025B-2A1B-5FBD-6B6F-F20B666A4A44}"/>
                </a:ext>
              </a:extLst>
            </p:cNvPr>
            <p:cNvSpPr/>
            <p:nvPr/>
          </p:nvSpPr>
          <p:spPr>
            <a:xfrm>
              <a:off x="0" y="0"/>
              <a:ext cx="6321961" cy="680731"/>
            </a:xfrm>
            <a:custGeom>
              <a:avLst/>
              <a:gdLst/>
              <a:ahLst/>
              <a:cxnLst/>
              <a:rect l="l" t="t" r="r" b="b"/>
              <a:pathLst>
                <a:path w="6321961" h="680731">
                  <a:moveTo>
                    <a:pt x="0" y="0"/>
                  </a:moveTo>
                  <a:lnTo>
                    <a:pt x="6321961" y="0"/>
                  </a:lnTo>
                  <a:lnTo>
                    <a:pt x="6321961" y="680731"/>
                  </a:lnTo>
                  <a:lnTo>
                    <a:pt x="0" y="680731"/>
                  </a:lnTo>
                  <a:close/>
                </a:path>
              </a:pathLst>
            </a:custGeom>
            <a:solidFill>
              <a:srgbClr val="13538A"/>
            </a:solidFill>
          </p:spPr>
          <p:txBody>
            <a:bodyPr/>
            <a:lstStyle/>
            <a:p>
              <a:endParaRPr lang="en-GB" sz="1200"/>
            </a:p>
          </p:txBody>
        </p:sp>
      </p:grpSp>
      <p:pic>
        <p:nvPicPr>
          <p:cNvPr id="9" name="Picture 7">
            <a:extLst>
              <a:ext uri="{FF2B5EF4-FFF2-40B4-BE49-F238E27FC236}">
                <a16:creationId xmlns:a16="http://schemas.microsoft.com/office/drawing/2014/main" id="{8FF0462F-0EA7-BA4F-F117-1FCD6DE5A3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718801" y="6191119"/>
            <a:ext cx="1221187" cy="628911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1BE14A17-9D71-FEAD-CB24-D140F2CC238E}"/>
              </a:ext>
            </a:extLst>
          </p:cNvPr>
          <p:cNvSpPr txBox="1">
            <a:spLocks/>
          </p:cNvSpPr>
          <p:nvPr/>
        </p:nvSpPr>
        <p:spPr>
          <a:xfrm>
            <a:off x="232110" y="6266287"/>
            <a:ext cx="10005120" cy="400110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46">
              <a:defRPr/>
            </a:pPr>
            <a:r>
              <a:rPr lang="en-GB" altLang="en-US" sz="26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High Needs Block – Project Programme </a:t>
            </a:r>
            <a:endParaRPr lang="en-GB" sz="2600" b="1" kern="0" dirty="0">
              <a:solidFill>
                <a:schemeClr val="bg1"/>
              </a:solidFill>
              <a:latin typeface="Libre Franklin Light" panose="020B0604020202020204" charset="0"/>
              <a:ea typeface="+mj-ea"/>
              <a:cs typeface="Libre Franklin Light" panose="020B060402020202020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92785-90DB-04FC-17C6-34EDE36933E4}"/>
              </a:ext>
            </a:extLst>
          </p:cNvPr>
          <p:cNvSpPr txBox="1"/>
          <p:nvPr/>
        </p:nvSpPr>
        <p:spPr>
          <a:xfrm>
            <a:off x="690186" y="996441"/>
            <a:ext cx="82588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Early Intervention &amp; Prevention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500" dirty="0"/>
              <a:t>Local Offer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500" dirty="0"/>
              <a:t>Early Years Strategy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500" dirty="0"/>
              <a:t>New SEN Support Service</a:t>
            </a:r>
          </a:p>
          <a:p>
            <a:pPr lvl="1"/>
            <a:endParaRPr lang="en-GB" sz="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Sufficiency &amp; New Provision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500" dirty="0"/>
              <a:t>Resource Base Reconfiguration &amp; New SEND units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500" dirty="0"/>
              <a:t>Special Schools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500" dirty="0"/>
              <a:t>AP &amp; EOTAS Review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500" dirty="0"/>
              <a:t>Post 16 Strategy</a:t>
            </a:r>
          </a:p>
          <a:p>
            <a:pPr lvl="1"/>
            <a:endParaRPr lang="en-GB" sz="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Commissioning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500" dirty="0"/>
              <a:t>Therapies Review / CAMHS / Health Financial Contributions</a:t>
            </a:r>
          </a:p>
          <a:p>
            <a:pPr lvl="1"/>
            <a:endParaRPr lang="en-GB" sz="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System and Operations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500" dirty="0"/>
              <a:t>Revise Banding Framework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500" dirty="0"/>
              <a:t>Digital Improvement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500" dirty="0"/>
              <a:t>Placement Planning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EB8527-B5B8-6935-A1FF-717D0BE4BF5C}"/>
              </a:ext>
            </a:extLst>
          </p:cNvPr>
          <p:cNvSpPr txBox="1"/>
          <p:nvPr/>
        </p:nvSpPr>
        <p:spPr>
          <a:xfrm>
            <a:off x="769262" y="191603"/>
            <a:ext cx="6117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HNB – Project Programme</a:t>
            </a:r>
          </a:p>
        </p:txBody>
      </p:sp>
    </p:spTree>
    <p:extLst>
      <p:ext uri="{BB962C8B-B14F-4D97-AF65-F5344CB8AC3E}">
        <p14:creationId xmlns:p14="http://schemas.microsoft.com/office/powerpoint/2010/main" val="919557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">
            <a:extLst>
              <a:ext uri="{FF2B5EF4-FFF2-40B4-BE49-F238E27FC236}">
                <a16:creationId xmlns:a16="http://schemas.microsoft.com/office/drawing/2014/main" id="{943A4038-5B3E-FE7E-5328-32FEA3EF83E4}"/>
              </a:ext>
            </a:extLst>
          </p:cNvPr>
          <p:cNvGrpSpPr/>
          <p:nvPr/>
        </p:nvGrpSpPr>
        <p:grpSpPr>
          <a:xfrm>
            <a:off x="0" y="6153150"/>
            <a:ext cx="12192000" cy="704849"/>
            <a:chOff x="0" y="0"/>
            <a:chExt cx="6321961" cy="68073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77E3358A-02B3-6B73-1AEE-B2B85430C044}"/>
                </a:ext>
              </a:extLst>
            </p:cNvPr>
            <p:cNvSpPr/>
            <p:nvPr/>
          </p:nvSpPr>
          <p:spPr>
            <a:xfrm>
              <a:off x="0" y="0"/>
              <a:ext cx="6321961" cy="680731"/>
            </a:xfrm>
            <a:custGeom>
              <a:avLst/>
              <a:gdLst/>
              <a:ahLst/>
              <a:cxnLst/>
              <a:rect l="l" t="t" r="r" b="b"/>
              <a:pathLst>
                <a:path w="6321961" h="680731">
                  <a:moveTo>
                    <a:pt x="0" y="0"/>
                  </a:moveTo>
                  <a:lnTo>
                    <a:pt x="6321961" y="0"/>
                  </a:lnTo>
                  <a:lnTo>
                    <a:pt x="6321961" y="680731"/>
                  </a:lnTo>
                  <a:lnTo>
                    <a:pt x="0" y="680731"/>
                  </a:lnTo>
                  <a:close/>
                </a:path>
              </a:pathLst>
            </a:custGeom>
            <a:solidFill>
              <a:srgbClr val="13538A"/>
            </a:solidFill>
          </p:spPr>
          <p:txBody>
            <a:bodyPr/>
            <a:lstStyle/>
            <a:p>
              <a:endParaRPr lang="en-GB" sz="1200"/>
            </a:p>
          </p:txBody>
        </p:sp>
      </p:grpSp>
      <p:pic>
        <p:nvPicPr>
          <p:cNvPr id="12" name="Picture 7">
            <a:extLst>
              <a:ext uri="{FF2B5EF4-FFF2-40B4-BE49-F238E27FC236}">
                <a16:creationId xmlns:a16="http://schemas.microsoft.com/office/drawing/2014/main" id="{CA3E7028-3FA5-F003-7ABA-72873D6D720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718801" y="6191119"/>
            <a:ext cx="1221187" cy="628911"/>
          </a:xfrm>
          <a:prstGeom prst="rect">
            <a:avLst/>
          </a:prstGeom>
        </p:spPr>
      </p:pic>
      <p:pic>
        <p:nvPicPr>
          <p:cNvPr id="22" name="Graphic 21" descr="Mountains outline">
            <a:extLst>
              <a:ext uri="{FF2B5EF4-FFF2-40B4-BE49-F238E27FC236}">
                <a16:creationId xmlns:a16="http://schemas.microsoft.com/office/drawing/2014/main" id="{B2CE39B5-C385-6951-6F26-4FEE8C7769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45614" y="4594441"/>
            <a:ext cx="1208061" cy="1208061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DEE58282-D470-4600-6F04-71B121B1A3BC}"/>
              </a:ext>
            </a:extLst>
          </p:cNvPr>
          <p:cNvSpPr txBox="1">
            <a:spLocks/>
          </p:cNvSpPr>
          <p:nvPr/>
        </p:nvSpPr>
        <p:spPr>
          <a:xfrm>
            <a:off x="232110" y="6266288"/>
            <a:ext cx="10005120" cy="400110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46">
              <a:defRPr/>
            </a:pPr>
            <a:r>
              <a:rPr lang="en-GB" sz="2600" kern="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Libre Franklin Light" panose="020B0604020202020204" charset="0"/>
              </a:rPr>
              <a:t>Banding Framework - Summary</a:t>
            </a:r>
            <a:endParaRPr lang="en-GB" sz="2600" b="1" kern="0" dirty="0">
              <a:solidFill>
                <a:schemeClr val="bg1"/>
              </a:solidFill>
              <a:latin typeface="Libre Franklin Light" panose="020B0604020202020204" charset="0"/>
              <a:ea typeface="+mj-ea"/>
              <a:cs typeface="Libre Franklin Light" panose="020B060402020202020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10351E-8114-1013-73EC-B9F2E4B22F8B}"/>
              </a:ext>
            </a:extLst>
          </p:cNvPr>
          <p:cNvSpPr txBox="1"/>
          <p:nvPr/>
        </p:nvSpPr>
        <p:spPr>
          <a:xfrm>
            <a:off x="785302" y="627802"/>
            <a:ext cx="1004199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0510" indent="-190510">
              <a:buFont typeface="Arial" panose="020B0604020202020204" pitchFamily="34" charset="0"/>
              <a:buChar char="•"/>
            </a:pPr>
            <a:r>
              <a:rPr lang="en-GB" sz="1500" dirty="0"/>
              <a:t>There is no new money in the total budgets available. </a:t>
            </a:r>
            <a:r>
              <a:rPr lang="en-GB" sz="1500" b="1" dirty="0"/>
              <a:t>There will be winners and losers BUT overall this will achieve a more equitable and fairer system</a:t>
            </a:r>
            <a:r>
              <a:rPr lang="en-GB" sz="1500" dirty="0"/>
              <a:t>. </a:t>
            </a:r>
          </a:p>
          <a:p>
            <a:pPr marL="190510" indent="-19051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190510" indent="-190510">
              <a:buFont typeface="Arial" panose="020B0604020202020204" pitchFamily="34" charset="0"/>
              <a:buChar char="•"/>
            </a:pPr>
            <a:r>
              <a:rPr lang="en-GB" sz="1500" b="1" dirty="0"/>
              <a:t>We can only achieve this in partnership with schools </a:t>
            </a:r>
            <a:r>
              <a:rPr lang="en-GB" sz="1500" dirty="0"/>
              <a:t>– changes may be dramatic and impact needs to be carefully modelled (dry run allocations). Proposal will fundamentally change how we appraise cost/need. </a:t>
            </a:r>
          </a:p>
          <a:p>
            <a:pPr marL="190510" indent="-19051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190510" indent="-190510">
              <a:buFont typeface="Arial" panose="020B0604020202020204" pitchFamily="34" charset="0"/>
              <a:buChar char="•"/>
            </a:pPr>
            <a:r>
              <a:rPr lang="en-GB" sz="1500" dirty="0"/>
              <a:t>Simplify the process and framework – currently close to </a:t>
            </a:r>
            <a:r>
              <a:rPr lang="en-GB" sz="1500" b="1" dirty="0"/>
              <a:t>50 levels of banding being employed</a:t>
            </a:r>
          </a:p>
          <a:p>
            <a:pPr marL="190510" indent="-19051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190510" indent="-190510">
              <a:buFont typeface="Arial" panose="020B0604020202020204" pitchFamily="34" charset="0"/>
              <a:buChar char="•"/>
            </a:pPr>
            <a:r>
              <a:rPr lang="en-GB" sz="1500" dirty="0"/>
              <a:t>Top up funding across the board seems to be very ad-hoc – some schools are in strong position to negotiate special terms for individual cases.</a:t>
            </a:r>
          </a:p>
          <a:p>
            <a:endParaRPr lang="en-GB" sz="1500" dirty="0"/>
          </a:p>
          <a:p>
            <a:pPr marL="190510" indent="-190510">
              <a:buFont typeface="Arial" panose="020B0604020202020204" pitchFamily="34" charset="0"/>
              <a:buChar char="•"/>
            </a:pPr>
            <a:r>
              <a:rPr lang="en-GB" sz="1500" dirty="0"/>
              <a:t>Uneven distribution of EHCPs between schools – whole system is heavily reliant on small number of schools with high proportion of EHCPs. Whilst these schools are very inclusive this creates system-wide vulnerabilities</a:t>
            </a:r>
          </a:p>
          <a:p>
            <a:pPr marL="190510" indent="-19051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190510" indent="-190510">
              <a:buFont typeface="Arial" panose="020B0604020202020204" pitchFamily="34" charset="0"/>
              <a:buChar char="•"/>
            </a:pPr>
            <a:r>
              <a:rPr lang="en-GB" sz="1500" dirty="0"/>
              <a:t>Focus on reducing spend in INMSS and divert expenditure to local provisions, early intervention, SEND support etc</a:t>
            </a:r>
          </a:p>
          <a:p>
            <a:pPr marL="190510" indent="-19051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190510" indent="-19051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190510" indent="-19051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190510" indent="-190510">
              <a:buFont typeface="Arial" panose="020B0604020202020204" pitchFamily="34" charset="0"/>
              <a:buChar char="•"/>
            </a:pP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838981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">
            <a:extLst>
              <a:ext uri="{FF2B5EF4-FFF2-40B4-BE49-F238E27FC236}">
                <a16:creationId xmlns:a16="http://schemas.microsoft.com/office/drawing/2014/main" id="{943A4038-5B3E-FE7E-5328-32FEA3EF83E4}"/>
              </a:ext>
            </a:extLst>
          </p:cNvPr>
          <p:cNvGrpSpPr/>
          <p:nvPr/>
        </p:nvGrpSpPr>
        <p:grpSpPr>
          <a:xfrm>
            <a:off x="0" y="6153150"/>
            <a:ext cx="12192000" cy="704849"/>
            <a:chOff x="0" y="0"/>
            <a:chExt cx="6321961" cy="68073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77E3358A-02B3-6B73-1AEE-B2B85430C044}"/>
                </a:ext>
              </a:extLst>
            </p:cNvPr>
            <p:cNvSpPr/>
            <p:nvPr/>
          </p:nvSpPr>
          <p:spPr>
            <a:xfrm>
              <a:off x="0" y="0"/>
              <a:ext cx="6321961" cy="680731"/>
            </a:xfrm>
            <a:custGeom>
              <a:avLst/>
              <a:gdLst/>
              <a:ahLst/>
              <a:cxnLst/>
              <a:rect l="l" t="t" r="r" b="b"/>
              <a:pathLst>
                <a:path w="6321961" h="680731">
                  <a:moveTo>
                    <a:pt x="0" y="0"/>
                  </a:moveTo>
                  <a:lnTo>
                    <a:pt x="6321961" y="0"/>
                  </a:lnTo>
                  <a:lnTo>
                    <a:pt x="6321961" y="680731"/>
                  </a:lnTo>
                  <a:lnTo>
                    <a:pt x="0" y="680731"/>
                  </a:lnTo>
                  <a:close/>
                </a:path>
              </a:pathLst>
            </a:custGeom>
            <a:solidFill>
              <a:srgbClr val="13538A"/>
            </a:solidFill>
          </p:spPr>
          <p:txBody>
            <a:bodyPr/>
            <a:lstStyle/>
            <a:p>
              <a:endParaRPr lang="en-GB" sz="1200"/>
            </a:p>
          </p:txBody>
        </p:sp>
      </p:grpSp>
      <p:pic>
        <p:nvPicPr>
          <p:cNvPr id="12" name="Picture 7">
            <a:extLst>
              <a:ext uri="{FF2B5EF4-FFF2-40B4-BE49-F238E27FC236}">
                <a16:creationId xmlns:a16="http://schemas.microsoft.com/office/drawing/2014/main" id="{CA3E7028-3FA5-F003-7ABA-72873D6D720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718801" y="6191119"/>
            <a:ext cx="1221187" cy="628911"/>
          </a:xfrm>
          <a:prstGeom prst="rect">
            <a:avLst/>
          </a:prstGeom>
        </p:spPr>
      </p:pic>
      <p:pic>
        <p:nvPicPr>
          <p:cNvPr id="22" name="Graphic 21" descr="Mountains outline">
            <a:extLst>
              <a:ext uri="{FF2B5EF4-FFF2-40B4-BE49-F238E27FC236}">
                <a16:creationId xmlns:a16="http://schemas.microsoft.com/office/drawing/2014/main" id="{B2CE39B5-C385-6951-6F26-4FEE8C7769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45614" y="4594441"/>
            <a:ext cx="1208061" cy="120806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4FCFF31-6F91-B793-A1A2-E33B7FBC9DC5}"/>
              </a:ext>
            </a:extLst>
          </p:cNvPr>
          <p:cNvSpPr txBox="1"/>
          <p:nvPr/>
        </p:nvSpPr>
        <p:spPr>
          <a:xfrm>
            <a:off x="5558307" y="1219152"/>
            <a:ext cx="638168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7" indent="-144007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The </a:t>
            </a:r>
            <a:r>
              <a:rPr lang="en-US" sz="15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highest proportion </a:t>
            </a:r>
            <a:r>
              <a:rPr lang="en-US" sz="15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(41%) of all mainstream EHCPs are in the </a:t>
            </a:r>
            <a:r>
              <a:rPr lang="en-US" sz="15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middle bracket of 26-30 funded hours per week</a:t>
            </a:r>
            <a:r>
              <a:rPr lang="en-US" sz="15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190510" indent="-19051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144007" indent="-144007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26% </a:t>
            </a:r>
            <a:r>
              <a:rPr lang="en-US" sz="15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of mainstream placements are funded within the </a:t>
            </a:r>
            <a:r>
              <a:rPr lang="en-US" sz="15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top funding bracket </a:t>
            </a:r>
            <a:r>
              <a:rPr lang="en-US" sz="15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(more than 30 hours per week).</a:t>
            </a:r>
          </a:p>
          <a:p>
            <a:pPr marL="144007" indent="-144007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marL="144007" indent="-144007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80% </a:t>
            </a:r>
            <a:r>
              <a:rPr lang="en-US" sz="15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of mainstream spend incurred in the </a:t>
            </a:r>
            <a:r>
              <a:rPr lang="en-US" sz="15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middle &amp; top funding brackets</a:t>
            </a:r>
          </a:p>
          <a:p>
            <a:pPr marL="190510" indent="-19051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144007" indent="-144007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In terms of overall distribution, </a:t>
            </a:r>
            <a:r>
              <a:rPr lang="en-US" sz="15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244 (21%) are funded at precisely 25 hours </a:t>
            </a:r>
            <a:r>
              <a:rPr lang="en-US" sz="15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and </a:t>
            </a:r>
            <a:r>
              <a:rPr lang="en-US" sz="15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307 (26%) are funded at precisely 30 hours.</a:t>
            </a:r>
          </a:p>
          <a:p>
            <a:pPr marL="144007" indent="-144007">
              <a:buFont typeface="Arial" panose="020B0604020202020204" pitchFamily="34" charset="0"/>
              <a:buChar char="•"/>
            </a:pPr>
            <a:endParaRPr lang="en-US" sz="15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marL="144007" indent="-144007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4 schools account for almost </a:t>
            </a:r>
            <a:r>
              <a:rPr lang="en-US" sz="15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40% of all EHCPs </a:t>
            </a:r>
            <a:r>
              <a:rPr lang="en-US" sz="15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in the 30+ hours bracket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EE58282-D470-4600-6F04-71B121B1A3BC}"/>
              </a:ext>
            </a:extLst>
          </p:cNvPr>
          <p:cNvSpPr txBox="1">
            <a:spLocks/>
          </p:cNvSpPr>
          <p:nvPr/>
        </p:nvSpPr>
        <p:spPr>
          <a:xfrm>
            <a:off x="232110" y="6266288"/>
            <a:ext cx="10005120" cy="400110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46">
              <a:defRPr/>
            </a:pPr>
            <a:r>
              <a:rPr lang="en-GB" sz="2600" kern="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Libre Franklin Light" panose="020B0604020202020204" charset="0"/>
              </a:rPr>
              <a:t>High Needs Block – Mainstream Profile</a:t>
            </a:r>
            <a:endParaRPr lang="en-GB" sz="2600" b="1" kern="0" dirty="0">
              <a:solidFill>
                <a:schemeClr val="bg1"/>
              </a:solidFill>
              <a:latin typeface="Libre Franklin Light" panose="020B0604020202020204" charset="0"/>
              <a:ea typeface="+mj-ea"/>
              <a:cs typeface="Libre Franklin Light" panose="020B0604020202020204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C563EDE-B21D-7ACB-DA27-D40C6E081E18}"/>
              </a:ext>
            </a:extLst>
          </p:cNvPr>
          <p:cNvGraphicFramePr>
            <a:graphicFrameLocks/>
          </p:cNvGraphicFramePr>
          <p:nvPr/>
        </p:nvGraphicFramePr>
        <p:xfrm>
          <a:off x="595442" y="774322"/>
          <a:ext cx="4406864" cy="439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915097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">
            <a:extLst>
              <a:ext uri="{FF2B5EF4-FFF2-40B4-BE49-F238E27FC236}">
                <a16:creationId xmlns:a16="http://schemas.microsoft.com/office/drawing/2014/main" id="{943A4038-5B3E-FE7E-5328-32FEA3EF83E4}"/>
              </a:ext>
            </a:extLst>
          </p:cNvPr>
          <p:cNvGrpSpPr/>
          <p:nvPr/>
        </p:nvGrpSpPr>
        <p:grpSpPr>
          <a:xfrm>
            <a:off x="0" y="6153150"/>
            <a:ext cx="12192000" cy="704849"/>
            <a:chOff x="0" y="0"/>
            <a:chExt cx="6321961" cy="68073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77E3358A-02B3-6B73-1AEE-B2B85430C044}"/>
                </a:ext>
              </a:extLst>
            </p:cNvPr>
            <p:cNvSpPr/>
            <p:nvPr/>
          </p:nvSpPr>
          <p:spPr>
            <a:xfrm>
              <a:off x="0" y="0"/>
              <a:ext cx="6321961" cy="680731"/>
            </a:xfrm>
            <a:custGeom>
              <a:avLst/>
              <a:gdLst/>
              <a:ahLst/>
              <a:cxnLst/>
              <a:rect l="l" t="t" r="r" b="b"/>
              <a:pathLst>
                <a:path w="6321961" h="680731">
                  <a:moveTo>
                    <a:pt x="0" y="0"/>
                  </a:moveTo>
                  <a:lnTo>
                    <a:pt x="6321961" y="0"/>
                  </a:lnTo>
                  <a:lnTo>
                    <a:pt x="6321961" y="680731"/>
                  </a:lnTo>
                  <a:lnTo>
                    <a:pt x="0" y="680731"/>
                  </a:lnTo>
                  <a:close/>
                </a:path>
              </a:pathLst>
            </a:custGeom>
            <a:solidFill>
              <a:srgbClr val="13538A"/>
            </a:solidFill>
          </p:spPr>
          <p:txBody>
            <a:bodyPr/>
            <a:lstStyle/>
            <a:p>
              <a:endParaRPr lang="en-GB" sz="1200"/>
            </a:p>
          </p:txBody>
        </p:sp>
      </p:grpSp>
      <p:pic>
        <p:nvPicPr>
          <p:cNvPr id="12" name="Picture 7">
            <a:extLst>
              <a:ext uri="{FF2B5EF4-FFF2-40B4-BE49-F238E27FC236}">
                <a16:creationId xmlns:a16="http://schemas.microsoft.com/office/drawing/2014/main" id="{CA3E7028-3FA5-F003-7ABA-72873D6D720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718801" y="6191119"/>
            <a:ext cx="1221187" cy="628911"/>
          </a:xfrm>
          <a:prstGeom prst="rect">
            <a:avLst/>
          </a:prstGeom>
        </p:spPr>
      </p:pic>
      <p:pic>
        <p:nvPicPr>
          <p:cNvPr id="22" name="Graphic 21" descr="Mountains outline">
            <a:extLst>
              <a:ext uri="{FF2B5EF4-FFF2-40B4-BE49-F238E27FC236}">
                <a16:creationId xmlns:a16="http://schemas.microsoft.com/office/drawing/2014/main" id="{B2CE39B5-C385-6951-6F26-4FEE8C7769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45614" y="4594441"/>
            <a:ext cx="1208061" cy="1208061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DEE58282-D470-4600-6F04-71B121B1A3BC}"/>
              </a:ext>
            </a:extLst>
          </p:cNvPr>
          <p:cNvSpPr txBox="1">
            <a:spLocks/>
          </p:cNvSpPr>
          <p:nvPr/>
        </p:nvSpPr>
        <p:spPr>
          <a:xfrm>
            <a:off x="232110" y="6266288"/>
            <a:ext cx="10005120" cy="400110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46">
              <a:defRPr/>
            </a:pPr>
            <a:r>
              <a:rPr lang="en-GB" sz="2600" kern="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Libre Franklin Light" panose="020B0604020202020204" charset="0"/>
              </a:rPr>
              <a:t>High Needs Block – Benchmarking Data</a:t>
            </a:r>
            <a:endParaRPr lang="en-GB" sz="2600" b="1" kern="0" dirty="0">
              <a:solidFill>
                <a:schemeClr val="bg1"/>
              </a:solidFill>
              <a:latin typeface="Libre Franklin Light" panose="020B0604020202020204" charset="0"/>
              <a:ea typeface="+mj-ea"/>
              <a:cs typeface="Libre Franklin Light" panose="020B060402020202020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8977CDF-083A-EEA3-0FCB-E8B6594C7761}"/>
              </a:ext>
            </a:extLst>
          </p:cNvPr>
          <p:cNvGraphicFramePr>
            <a:graphicFrameLocks noGrp="1"/>
          </p:cNvGraphicFramePr>
          <p:nvPr/>
        </p:nvGraphicFramePr>
        <p:xfrm>
          <a:off x="304259" y="387045"/>
          <a:ext cx="6687668" cy="5311789"/>
        </p:xfrm>
        <a:graphic>
          <a:graphicData uri="http://schemas.openxmlformats.org/drawingml/2006/table">
            <a:tbl>
              <a:tblPr firstRow="1" bandRow="1"/>
              <a:tblGrid>
                <a:gridCol w="4022729">
                  <a:extLst>
                    <a:ext uri="{9D8B030D-6E8A-4147-A177-3AD203B41FA5}">
                      <a16:colId xmlns:a16="http://schemas.microsoft.com/office/drawing/2014/main" val="3915573959"/>
                    </a:ext>
                  </a:extLst>
                </a:gridCol>
                <a:gridCol w="888313">
                  <a:extLst>
                    <a:ext uri="{9D8B030D-6E8A-4147-A177-3AD203B41FA5}">
                      <a16:colId xmlns:a16="http://schemas.microsoft.com/office/drawing/2014/main" val="4144158098"/>
                    </a:ext>
                  </a:extLst>
                </a:gridCol>
                <a:gridCol w="888313">
                  <a:extLst>
                    <a:ext uri="{9D8B030D-6E8A-4147-A177-3AD203B41FA5}">
                      <a16:colId xmlns:a16="http://schemas.microsoft.com/office/drawing/2014/main" val="2319695278"/>
                    </a:ext>
                  </a:extLst>
                </a:gridCol>
                <a:gridCol w="888313">
                  <a:extLst>
                    <a:ext uri="{9D8B030D-6E8A-4147-A177-3AD203B41FA5}">
                      <a16:colId xmlns:a16="http://schemas.microsoft.com/office/drawing/2014/main" val="981503235"/>
                    </a:ext>
                  </a:extLst>
                </a:gridCol>
              </a:tblGrid>
              <a:tr h="4594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100">
                        <a:solidFill>
                          <a:schemeClr val="bg1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999D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en-US" sz="1100">
                          <a:solidFill>
                            <a:schemeClr val="bg1"/>
                          </a:solidFill>
                        </a:rPr>
                        <a:t>Compared to…..</a:t>
                      </a:r>
                      <a:endParaRPr lang="en-GB" sz="1100">
                        <a:solidFill>
                          <a:schemeClr val="bg1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999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6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999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6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99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005867"/>
                  </a:ext>
                </a:extLst>
              </a:tr>
              <a:tr h="7174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100">
                          <a:solidFill>
                            <a:schemeClr val="bg1"/>
                          </a:solidFill>
                        </a:rPr>
                        <a:t>2021/22 Expenditure</a:t>
                      </a:r>
                      <a:endParaRPr lang="en-GB" sz="1100">
                        <a:solidFill>
                          <a:schemeClr val="bg1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999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>
                          <a:solidFill>
                            <a:schemeClr val="bg1"/>
                          </a:solidFill>
                        </a:rPr>
                        <a:t>Statistical neighbours</a:t>
                      </a:r>
                      <a:endParaRPr lang="en-GB" sz="1100">
                        <a:solidFill>
                          <a:schemeClr val="bg1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999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>
                          <a:solidFill>
                            <a:schemeClr val="bg1"/>
                          </a:solidFill>
                        </a:rPr>
                        <a:t>Regional average</a:t>
                      </a:r>
                      <a:endParaRPr lang="en-GB" sz="1100">
                        <a:solidFill>
                          <a:schemeClr val="bg1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999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>
                          <a:solidFill>
                            <a:schemeClr val="bg1"/>
                          </a:solidFill>
                        </a:rPr>
                        <a:t>National average</a:t>
                      </a:r>
                      <a:endParaRPr lang="en-GB" sz="1100">
                        <a:solidFill>
                          <a:schemeClr val="bg1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99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414831"/>
                  </a:ext>
                </a:extLst>
              </a:tr>
              <a:tr h="4594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10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Total top-up funding (maintained)</a:t>
                      </a:r>
                      <a:endParaRPr lang="en-GB" sz="110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FF0000"/>
                          </a:solidFill>
                        </a:rPr>
                        <a:t>Higher</a:t>
                      </a:r>
                      <a:endParaRPr lang="en-GB" sz="1100" b="1">
                        <a:solidFill>
                          <a:srgbClr val="FF000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FFC000"/>
                          </a:solidFill>
                        </a:rPr>
                        <a:t>In-line</a:t>
                      </a:r>
                      <a:endParaRPr lang="en-GB" sz="1100" b="1">
                        <a:solidFill>
                          <a:srgbClr val="FFC00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92D050"/>
                          </a:solidFill>
                        </a:rPr>
                        <a:t>Lower</a:t>
                      </a:r>
                      <a:endParaRPr lang="en-GB" sz="1100" b="1">
                        <a:solidFill>
                          <a:srgbClr val="92D05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5088476"/>
                  </a:ext>
                </a:extLst>
              </a:tr>
              <a:tr h="4594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10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Top-up finding – maintained early years</a:t>
                      </a:r>
                      <a:endParaRPr lang="en-GB" sz="110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FF0000"/>
                          </a:solidFill>
                        </a:rPr>
                        <a:t>Higher</a:t>
                      </a:r>
                      <a:endParaRPr lang="en-GB" sz="1100" b="1">
                        <a:solidFill>
                          <a:srgbClr val="FF000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FF0000"/>
                          </a:solidFill>
                        </a:rPr>
                        <a:t>Higher</a:t>
                      </a:r>
                      <a:endParaRPr lang="en-GB" sz="1100" b="1">
                        <a:solidFill>
                          <a:srgbClr val="FF000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FF0000"/>
                          </a:solidFill>
                        </a:rPr>
                        <a:t>Higher</a:t>
                      </a:r>
                      <a:endParaRPr lang="en-GB" sz="1100" b="1">
                        <a:solidFill>
                          <a:srgbClr val="FF000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774659"/>
                  </a:ext>
                </a:extLst>
              </a:tr>
              <a:tr h="4594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10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Top-up funding – maintained primary school</a:t>
                      </a:r>
                      <a:endParaRPr lang="en-GB" sz="110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92D050"/>
                          </a:solidFill>
                        </a:rPr>
                        <a:t>Lower</a:t>
                      </a:r>
                      <a:endParaRPr lang="en-GB" sz="1100" b="1">
                        <a:solidFill>
                          <a:srgbClr val="92D05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92D050"/>
                          </a:solidFill>
                        </a:rPr>
                        <a:t>Lower</a:t>
                      </a:r>
                      <a:endParaRPr lang="en-GB" sz="1100" b="1">
                        <a:solidFill>
                          <a:srgbClr val="92D05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92D050"/>
                          </a:solidFill>
                        </a:rPr>
                        <a:t>Lower</a:t>
                      </a:r>
                      <a:endParaRPr lang="en-GB" sz="1100" b="1">
                        <a:solidFill>
                          <a:srgbClr val="92D05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981171"/>
                  </a:ext>
                </a:extLst>
              </a:tr>
              <a:tr h="4594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10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Top-up funding – maintained secondary school</a:t>
                      </a:r>
                      <a:endParaRPr lang="en-GB" sz="110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FF0000"/>
                          </a:solidFill>
                        </a:rPr>
                        <a:t>Higher</a:t>
                      </a:r>
                      <a:endParaRPr lang="en-GB" sz="1100" b="1">
                        <a:solidFill>
                          <a:srgbClr val="FF000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FF0000"/>
                          </a:solidFill>
                        </a:rPr>
                        <a:t>Higher</a:t>
                      </a:r>
                      <a:endParaRPr lang="en-GB" sz="1100" b="1">
                        <a:solidFill>
                          <a:srgbClr val="FF000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FF0000"/>
                          </a:solidFill>
                        </a:rPr>
                        <a:t>Higher</a:t>
                      </a:r>
                      <a:endParaRPr lang="en-GB" sz="1100" b="1">
                        <a:solidFill>
                          <a:srgbClr val="FF000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0840313"/>
                  </a:ext>
                </a:extLst>
              </a:tr>
              <a:tr h="4594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10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Top-up funding – maintained Special School</a:t>
                      </a:r>
                      <a:endParaRPr lang="en-GB" sz="110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FF0000"/>
                          </a:solidFill>
                        </a:rPr>
                        <a:t>Higher</a:t>
                      </a:r>
                      <a:endParaRPr lang="en-GB" sz="1100" b="1">
                        <a:solidFill>
                          <a:srgbClr val="FF000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92D050"/>
                          </a:solidFill>
                        </a:rPr>
                        <a:t>Lower</a:t>
                      </a:r>
                      <a:endParaRPr lang="en-GB" sz="1100" b="1">
                        <a:solidFill>
                          <a:srgbClr val="92D05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92D050"/>
                          </a:solidFill>
                        </a:rPr>
                        <a:t>Lower</a:t>
                      </a:r>
                      <a:endParaRPr lang="en-GB" sz="1100" b="1">
                        <a:solidFill>
                          <a:srgbClr val="92D05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9139118"/>
                  </a:ext>
                </a:extLst>
              </a:tr>
              <a:tr h="4594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10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Top-up funding - maintained AP</a:t>
                      </a:r>
                      <a:endParaRPr lang="en-GB" sz="110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FF0000"/>
                          </a:solidFill>
                        </a:rPr>
                        <a:t>Higher</a:t>
                      </a:r>
                      <a:endParaRPr lang="en-GB" sz="1100" b="1">
                        <a:solidFill>
                          <a:srgbClr val="FF000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100" b="1" kern="120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Higher</a:t>
                      </a:r>
                      <a:endParaRPr lang="en-GB" sz="1100" b="1" kern="120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FFC000"/>
                          </a:solidFill>
                        </a:rPr>
                        <a:t>In-line</a:t>
                      </a:r>
                      <a:endParaRPr lang="en-GB" sz="1100" b="1">
                        <a:solidFill>
                          <a:srgbClr val="FFC00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4646531"/>
                  </a:ext>
                </a:extLst>
              </a:tr>
              <a:tr h="4594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10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Non-maintained special school (“INMSS”)</a:t>
                      </a:r>
                      <a:endParaRPr lang="en-GB" sz="110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FF0000"/>
                          </a:solidFill>
                        </a:rPr>
                        <a:t>Higher</a:t>
                      </a:r>
                      <a:endParaRPr lang="en-GB" sz="1100" b="1">
                        <a:solidFill>
                          <a:srgbClr val="FF000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FF0000"/>
                          </a:solidFill>
                        </a:rPr>
                        <a:t>Higher</a:t>
                      </a:r>
                      <a:endParaRPr lang="en-GB" sz="1100" b="1">
                        <a:solidFill>
                          <a:srgbClr val="FF000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FF0000"/>
                          </a:solidFill>
                        </a:rPr>
                        <a:t>Higher</a:t>
                      </a:r>
                      <a:endParaRPr lang="en-GB" sz="1100" b="1">
                        <a:solidFill>
                          <a:srgbClr val="FF000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2156884"/>
                  </a:ext>
                </a:extLst>
              </a:tr>
              <a:tr h="4594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10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Therapies/other health-related services</a:t>
                      </a:r>
                      <a:endParaRPr lang="en-GB" sz="110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FF0000"/>
                          </a:solidFill>
                        </a:rPr>
                        <a:t>Higher</a:t>
                      </a:r>
                      <a:endParaRPr lang="en-GB" sz="1100" b="1">
                        <a:solidFill>
                          <a:srgbClr val="FF000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FF0000"/>
                          </a:solidFill>
                        </a:rPr>
                        <a:t>Higher</a:t>
                      </a:r>
                      <a:endParaRPr lang="en-GB" sz="1100" b="1">
                        <a:solidFill>
                          <a:srgbClr val="FF000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FF0000"/>
                          </a:solidFill>
                        </a:rPr>
                        <a:t>Higher</a:t>
                      </a:r>
                      <a:endParaRPr lang="en-GB" sz="1100" b="1">
                        <a:solidFill>
                          <a:srgbClr val="FF000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636176"/>
                  </a:ext>
                </a:extLst>
              </a:tr>
              <a:tr h="4594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10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SEN Support and inclusion services</a:t>
                      </a:r>
                      <a:endParaRPr lang="en-GB" sz="110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92D050"/>
                          </a:solidFill>
                        </a:rPr>
                        <a:t>Lower</a:t>
                      </a:r>
                      <a:endParaRPr lang="en-GB" sz="1100" b="1">
                        <a:solidFill>
                          <a:srgbClr val="92D05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92D050"/>
                          </a:solidFill>
                        </a:rPr>
                        <a:t>Lower</a:t>
                      </a:r>
                      <a:endParaRPr lang="en-GB" sz="1100" b="1">
                        <a:solidFill>
                          <a:srgbClr val="92D05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100" b="1">
                          <a:solidFill>
                            <a:srgbClr val="92D050"/>
                          </a:solidFill>
                        </a:rPr>
                        <a:t>Lower</a:t>
                      </a:r>
                      <a:endParaRPr lang="en-GB" sz="1100" b="1">
                        <a:solidFill>
                          <a:srgbClr val="92D050"/>
                        </a:solidFill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9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47455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410351E-8114-1013-73EC-B9F2E4B22F8B}"/>
              </a:ext>
            </a:extLst>
          </p:cNvPr>
          <p:cNvSpPr txBox="1"/>
          <p:nvPr/>
        </p:nvSpPr>
        <p:spPr>
          <a:xfrm>
            <a:off x="7322857" y="1295697"/>
            <a:ext cx="432261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0510" indent="-190510">
              <a:buFont typeface="Arial" panose="020B0604020202020204" pitchFamily="34" charset="0"/>
              <a:buChar char="•"/>
            </a:pPr>
            <a:r>
              <a:rPr lang="en-GB" sz="1500" dirty="0"/>
              <a:t>Use of HNB Benchmarking Tool</a:t>
            </a:r>
          </a:p>
          <a:p>
            <a:pPr marL="190510" indent="-19051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190510" indent="-190510">
              <a:buFont typeface="Arial" panose="020B0604020202020204" pitchFamily="34" charset="0"/>
              <a:buChar char="•"/>
            </a:pPr>
            <a:r>
              <a:rPr lang="en-GB" sz="1500" dirty="0"/>
              <a:t>Data based on spend per head of population, aged 2-18 yrs old rather than EHCP’s</a:t>
            </a:r>
          </a:p>
          <a:p>
            <a:pPr marL="190510" indent="-19051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190510" indent="-190510">
              <a:buFont typeface="Arial" panose="020B0604020202020204" pitchFamily="34" charset="0"/>
              <a:buChar char="•"/>
            </a:pPr>
            <a:r>
              <a:rPr lang="en-GB" sz="1500" dirty="0"/>
              <a:t>Data is slightly outdated, updated tool in progress to renew figures</a:t>
            </a:r>
          </a:p>
          <a:p>
            <a:pPr marL="190510" indent="-19051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190510" indent="-190510">
              <a:buFont typeface="Arial" panose="020B0604020202020204" pitchFamily="34" charset="0"/>
              <a:buChar char="•"/>
            </a:pPr>
            <a:r>
              <a:rPr lang="en-GB" sz="1500" dirty="0"/>
              <a:t>WBC generally higher than neighbouring LA’s and regional average</a:t>
            </a:r>
          </a:p>
          <a:p>
            <a:pPr marL="190510" indent="-190510">
              <a:buFont typeface="Arial" panose="020B0604020202020204" pitchFamily="34" charset="0"/>
              <a:buChar char="•"/>
            </a:pPr>
            <a:endParaRPr lang="en-GB" sz="1500" dirty="0"/>
          </a:p>
          <a:p>
            <a:r>
              <a:rPr lang="en-US" sz="15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Important note: the </a:t>
            </a:r>
            <a:r>
              <a:rPr lang="en-US" sz="1500" b="1" dirty="0" err="1">
                <a:solidFill>
                  <a:schemeClr val="tx1">
                    <a:lumMod val="50000"/>
                  </a:schemeClr>
                </a:solidFill>
                <a:latin typeface="+mj-lt"/>
              </a:rPr>
              <a:t>colour</a:t>
            </a:r>
            <a:r>
              <a:rPr lang="en-US" sz="15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 coding does not reflect a judgement about whether higher/lower/in-line spend is good or bad. For instance, higher spend on “SEN Support and inclusion” could be viewed as a positive. The red/amber/green </a:t>
            </a:r>
            <a:r>
              <a:rPr lang="en-US" sz="1500" b="1" dirty="0" err="1">
                <a:solidFill>
                  <a:schemeClr val="tx1">
                    <a:lumMod val="50000"/>
                  </a:schemeClr>
                </a:solidFill>
                <a:latin typeface="+mj-lt"/>
              </a:rPr>
              <a:t>colour</a:t>
            </a:r>
            <a:r>
              <a:rPr lang="en-US" sz="15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 coding is solely to indicate higher/in-line/lower. </a:t>
            </a:r>
            <a:endParaRPr lang="en-GB" sz="15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endParaRPr lang="en-GB" sz="1500" dirty="0"/>
          </a:p>
          <a:p>
            <a:pPr marL="190510" indent="-19051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190510" indent="-19051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190510" indent="-19051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190510" indent="-190510">
              <a:buFont typeface="Arial" panose="020B0604020202020204" pitchFamily="34" charset="0"/>
              <a:buChar char="•"/>
            </a:pP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137627118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c2d118b-4b14-4725-9975-2b231ef2ed32" xsi:nil="true"/>
    <lcf76f155ced4ddcb4097134ff3c332f xmlns="fd1cf6e2-5505-4cbd-8587-019aaa4360f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712541B8D8A445855D579DCD10E17E" ma:contentTypeVersion="12" ma:contentTypeDescription="Create a new document." ma:contentTypeScope="" ma:versionID="86f1df5482388045bd6962968e20123f">
  <xsd:schema xmlns:xsd="http://www.w3.org/2001/XMLSchema" xmlns:xs="http://www.w3.org/2001/XMLSchema" xmlns:p="http://schemas.microsoft.com/office/2006/metadata/properties" xmlns:ns2="fd1cf6e2-5505-4cbd-8587-019aaa4360f2" xmlns:ns3="6c2d118b-4b14-4725-9975-2b231ef2ed32" targetNamespace="http://schemas.microsoft.com/office/2006/metadata/properties" ma:root="true" ma:fieldsID="acf45f005b7733a980aef9f1e70eeec1" ns2:_="" ns3:_="">
    <xsd:import namespace="fd1cf6e2-5505-4cbd-8587-019aaa4360f2"/>
    <xsd:import namespace="6c2d118b-4b14-4725-9975-2b231ef2ed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1cf6e2-5505-4cbd-8587-019aaa436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3f4c14d-ad24-42e9-89ea-41944c85aa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d118b-4b14-4725-9975-2b231ef2ed3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6ce76ea-d845-4ed9-913d-3363ce58f426}" ma:internalName="TaxCatchAll" ma:showField="CatchAllData" ma:web="6c2d118b-4b14-4725-9975-2b231ef2ed3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E08382-FC9A-46F7-A928-F617007C4889}">
  <ds:schemaRefs>
    <ds:schemaRef ds:uri="6c2d118b-4b14-4725-9975-2b231ef2ed32"/>
    <ds:schemaRef ds:uri="c0763e27-1ca4-43f8-b093-c48fe5e62fd2"/>
    <ds:schemaRef ds:uri="f86c6040-0f42-453d-917c-cfad1a747aea"/>
    <ds:schemaRef ds:uri="fd1cf6e2-5505-4cbd-8587-019aaa4360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11A1988-1532-495D-B466-906ACFBE1E5A}">
  <ds:schemaRefs>
    <ds:schemaRef ds:uri="6c2d118b-4b14-4725-9975-2b231ef2ed32"/>
    <ds:schemaRef ds:uri="fd1cf6e2-5505-4cbd-8587-019aaa4360f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A2DD849-6DB3-40F6-9E09-D4253093B0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1034</Words>
  <Application>Microsoft Office PowerPoint</Application>
  <PresentationFormat>Widescreen</PresentationFormat>
  <Paragraphs>208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Libre Franklin Light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 Williamson</dc:creator>
  <cp:lastModifiedBy>Kenneth Chan</cp:lastModifiedBy>
  <cp:revision>2</cp:revision>
  <dcterms:created xsi:type="dcterms:W3CDTF">2024-05-13T14:07:22Z</dcterms:created>
  <dcterms:modified xsi:type="dcterms:W3CDTF">2025-02-25T22:36:12Z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28a9a6-133a-4796-ad7d-6b90f7583680_Enabled">
    <vt:lpwstr>true</vt:lpwstr>
  </property>
  <property fmtid="{D5CDD505-2E9C-101B-9397-08002B2CF9AE}" pid="3" name="MSIP_Label_2b28a9a6-133a-4796-ad7d-6b90f7583680_SetDate">
    <vt:lpwstr>2024-05-13T16:51:52Z</vt:lpwstr>
  </property>
  <property fmtid="{D5CDD505-2E9C-101B-9397-08002B2CF9AE}" pid="4" name="MSIP_Label_2b28a9a6-133a-4796-ad7d-6b90f7583680_Method">
    <vt:lpwstr>Standard</vt:lpwstr>
  </property>
  <property fmtid="{D5CDD505-2E9C-101B-9397-08002B2CF9AE}" pid="5" name="MSIP_Label_2b28a9a6-133a-4796-ad7d-6b90f7583680_Name">
    <vt:lpwstr>Private</vt:lpwstr>
  </property>
  <property fmtid="{D5CDD505-2E9C-101B-9397-08002B2CF9AE}" pid="6" name="MSIP_Label_2b28a9a6-133a-4796-ad7d-6b90f7583680_SiteId">
    <vt:lpwstr>996ee15c-0b3e-4a6f-8e65-120a9a51821a</vt:lpwstr>
  </property>
  <property fmtid="{D5CDD505-2E9C-101B-9397-08002B2CF9AE}" pid="7" name="MSIP_Label_2b28a9a6-133a-4796-ad7d-6b90f7583680_ActionId">
    <vt:lpwstr>768eef2c-6559-430c-a6cc-bc1dc27e6cfc</vt:lpwstr>
  </property>
  <property fmtid="{D5CDD505-2E9C-101B-9397-08002B2CF9AE}" pid="8" name="MSIP_Label_2b28a9a6-133a-4796-ad7d-6b90f7583680_ContentBits">
    <vt:lpwstr>2</vt:lpwstr>
  </property>
  <property fmtid="{D5CDD505-2E9C-101B-9397-08002B2CF9AE}" pid="9" name="ClassificationContentMarkingFooterLocations">
    <vt:lpwstr>Office Theme:8\1_Office Theme:7</vt:lpwstr>
  </property>
  <property fmtid="{D5CDD505-2E9C-101B-9397-08002B2CF9AE}" pid="10" name="ClassificationContentMarkingFooterText">
    <vt:lpwstr>Private: Information that contains a small amount of sensitive data which is essential to communicate with an individual but doesn’t require to be sent via secure methods.</vt:lpwstr>
  </property>
  <property fmtid="{D5CDD505-2E9C-101B-9397-08002B2CF9AE}" pid="11" name="ContentTypeId">
    <vt:lpwstr>0x0101009A712541B8D8A445855D579DCD10E17E</vt:lpwstr>
  </property>
  <property fmtid="{D5CDD505-2E9C-101B-9397-08002B2CF9AE}" pid="12" name="Order">
    <vt:r8>30572800</vt:r8>
  </property>
  <property fmtid="{D5CDD505-2E9C-101B-9397-08002B2CF9AE}" pid="13" name="MediaServiceImageTags">
    <vt:lpwstr/>
  </property>
</Properties>
</file>