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64" r:id="rId5"/>
    <p:sldId id="274" r:id="rId6"/>
    <p:sldId id="277" r:id="rId7"/>
    <p:sldId id="280" r:id="rId8"/>
    <p:sldId id="282" r:id="rId9"/>
    <p:sldId id="279" r:id="rId10"/>
    <p:sldId id="281" r:id="rId11"/>
    <p:sldId id="283" r:id="rId12"/>
    <p:sldId id="286" r:id="rId13"/>
    <p:sldId id="268" r:id="rId14"/>
    <p:sldId id="266" r:id="rId15"/>
  </p:sldIdLst>
  <p:sldSz cx="12188825" cy="6858000"/>
  <p:notesSz cx="6858000" cy="9144000"/>
  <p:defaultTextStyle>
    <a:defPPr rtl="0">
      <a:defRPr lang="en-gb"/>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55B3"/>
    <a:srgbClr val="774DA9"/>
    <a:srgbClr val="644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5CB00-457C-46FA-994A-5CB3E2A4390D}" v="789" dt="2025-02-26T09:15:02.17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8" y="48"/>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Sarson" userId="a308cb65-94be-4dda-a557-89ae884aa3a0" providerId="ADAL" clId="{9D55CB00-457C-46FA-994A-5CB3E2A4390D}"/>
    <pc:docChg chg="undo redo custSel addSld delSld modSld sldOrd">
      <pc:chgData name="Victoria Sarson" userId="a308cb65-94be-4dda-a557-89ae884aa3a0" providerId="ADAL" clId="{9D55CB00-457C-46FA-994A-5CB3E2A4390D}" dt="2025-02-26T09:16:29.208" v="4146" actId="20577"/>
      <pc:docMkLst>
        <pc:docMk/>
      </pc:docMkLst>
      <pc:sldChg chg="addSp delSp modSp mod">
        <pc:chgData name="Victoria Sarson" userId="a308cb65-94be-4dda-a557-89ae884aa3a0" providerId="ADAL" clId="{9D55CB00-457C-46FA-994A-5CB3E2A4390D}" dt="2025-02-24T10:47:29.938" v="2309" actId="14100"/>
        <pc:sldMkLst>
          <pc:docMk/>
          <pc:sldMk cId="3650340329" sldId="264"/>
        </pc:sldMkLst>
        <pc:spChg chg="mod">
          <ac:chgData name="Victoria Sarson" userId="a308cb65-94be-4dda-a557-89ae884aa3a0" providerId="ADAL" clId="{9D55CB00-457C-46FA-994A-5CB3E2A4390D}" dt="2025-02-24T10:47:29.938" v="2309" actId="14100"/>
          <ac:spMkLst>
            <pc:docMk/>
            <pc:sldMk cId="3650340329" sldId="264"/>
            <ac:spMk id="3" creationId="{00000000-0000-0000-0000-000000000000}"/>
          </ac:spMkLst>
        </pc:spChg>
        <pc:spChg chg="add mod">
          <ac:chgData name="Victoria Sarson" userId="a308cb65-94be-4dda-a557-89ae884aa3a0" providerId="ADAL" clId="{9D55CB00-457C-46FA-994A-5CB3E2A4390D}" dt="2025-02-12T11:01:46.074" v="1506" actId="207"/>
          <ac:spMkLst>
            <pc:docMk/>
            <pc:sldMk cId="3650340329" sldId="264"/>
            <ac:spMk id="4" creationId="{7D9D7C84-9698-93C9-9208-140769DAC4CA}"/>
          </ac:spMkLst>
        </pc:spChg>
        <pc:spChg chg="add mod">
          <ac:chgData name="Victoria Sarson" userId="a308cb65-94be-4dda-a557-89ae884aa3a0" providerId="ADAL" clId="{9D55CB00-457C-46FA-994A-5CB3E2A4390D}" dt="2025-02-12T11:01:35.215" v="1505" actId="1076"/>
          <ac:spMkLst>
            <pc:docMk/>
            <pc:sldMk cId="3650340329" sldId="264"/>
            <ac:spMk id="10" creationId="{6AC3F529-447C-22AF-76A0-D8AD3AF3C247}"/>
          </ac:spMkLst>
        </pc:spChg>
        <pc:picChg chg="add mod">
          <ac:chgData name="Victoria Sarson" userId="a308cb65-94be-4dda-a557-89ae884aa3a0" providerId="ADAL" clId="{9D55CB00-457C-46FA-994A-5CB3E2A4390D}" dt="2025-02-12T11:01:26.761" v="1503" actId="1076"/>
          <ac:picMkLst>
            <pc:docMk/>
            <pc:sldMk cId="3650340329" sldId="264"/>
            <ac:picMk id="8" creationId="{03B8DA05-DFAE-98AB-9DCF-A3AF9F931F0F}"/>
          </ac:picMkLst>
        </pc:picChg>
        <pc:picChg chg="add mod">
          <ac:chgData name="Victoria Sarson" userId="a308cb65-94be-4dda-a557-89ae884aa3a0" providerId="ADAL" clId="{9D55CB00-457C-46FA-994A-5CB3E2A4390D}" dt="2025-02-12T11:01:26.761" v="1503" actId="1076"/>
          <ac:picMkLst>
            <pc:docMk/>
            <pc:sldMk cId="3650340329" sldId="264"/>
            <ac:picMk id="12" creationId="{001A60BB-51F5-71A3-05C5-68DC8503F20E}"/>
          </ac:picMkLst>
        </pc:picChg>
      </pc:sldChg>
      <pc:sldChg chg="addSp delSp modSp mod ord">
        <pc:chgData name="Victoria Sarson" userId="a308cb65-94be-4dda-a557-89ae884aa3a0" providerId="ADAL" clId="{9D55CB00-457C-46FA-994A-5CB3E2A4390D}" dt="2025-02-26T09:15:27.605" v="4121" actId="20577"/>
        <pc:sldMkLst>
          <pc:docMk/>
          <pc:sldMk cId="1997697987" sldId="266"/>
        </pc:sldMkLst>
        <pc:spChg chg="mod">
          <ac:chgData name="Victoria Sarson" userId="a308cb65-94be-4dda-a557-89ae884aa3a0" providerId="ADAL" clId="{9D55CB00-457C-46FA-994A-5CB3E2A4390D}" dt="2025-02-11T16:52:42.291" v="736" actId="20577"/>
          <ac:spMkLst>
            <pc:docMk/>
            <pc:sldMk cId="1997697987" sldId="266"/>
            <ac:spMk id="2" creationId="{00000000-0000-0000-0000-000000000000}"/>
          </ac:spMkLst>
        </pc:spChg>
        <pc:spChg chg="add del mod">
          <ac:chgData name="Victoria Sarson" userId="a308cb65-94be-4dda-a557-89ae884aa3a0" providerId="ADAL" clId="{9D55CB00-457C-46FA-994A-5CB3E2A4390D}" dt="2025-02-26T09:14:58.144" v="4097" actId="1076"/>
          <ac:spMkLst>
            <pc:docMk/>
            <pc:sldMk cId="1997697987" sldId="266"/>
            <ac:spMk id="3" creationId="{00000000-0000-0000-0000-000000000000}"/>
          </ac:spMkLst>
        </pc:spChg>
        <pc:spChg chg="add mod">
          <ac:chgData name="Victoria Sarson" userId="a308cb65-94be-4dda-a557-89ae884aa3a0" providerId="ADAL" clId="{9D55CB00-457C-46FA-994A-5CB3E2A4390D}" dt="2025-02-26T09:15:27.605" v="4121" actId="20577"/>
          <ac:spMkLst>
            <pc:docMk/>
            <pc:sldMk cId="1997697987" sldId="266"/>
            <ac:spMk id="4" creationId="{D17BADF5-16F2-4D6C-1E07-94CF763A6703}"/>
          </ac:spMkLst>
        </pc:spChg>
      </pc:sldChg>
      <pc:sldChg chg="addSp modSp mod">
        <pc:chgData name="Victoria Sarson" userId="a308cb65-94be-4dda-a557-89ae884aa3a0" providerId="ADAL" clId="{9D55CB00-457C-46FA-994A-5CB3E2A4390D}" dt="2025-02-25T11:52:47.247" v="4076" actId="1076"/>
        <pc:sldMkLst>
          <pc:docMk/>
          <pc:sldMk cId="3296948863" sldId="268"/>
        </pc:sldMkLst>
        <pc:spChg chg="mod">
          <ac:chgData name="Victoria Sarson" userId="a308cb65-94be-4dda-a557-89ae884aa3a0" providerId="ADAL" clId="{9D55CB00-457C-46FA-994A-5CB3E2A4390D}" dt="2025-02-25T11:52:23.954" v="4073" actId="1076"/>
          <ac:spMkLst>
            <pc:docMk/>
            <pc:sldMk cId="3296948863" sldId="268"/>
            <ac:spMk id="3" creationId="{00000000-0000-0000-0000-000000000000}"/>
          </ac:spMkLst>
        </pc:spChg>
        <pc:spChg chg="mod">
          <ac:chgData name="Victoria Sarson" userId="a308cb65-94be-4dda-a557-89ae884aa3a0" providerId="ADAL" clId="{9D55CB00-457C-46FA-994A-5CB3E2A4390D}" dt="2025-02-25T11:52:32.053" v="4074" actId="1076"/>
          <ac:spMkLst>
            <pc:docMk/>
            <pc:sldMk cId="3296948863" sldId="268"/>
            <ac:spMk id="4" creationId="{00000000-0000-0000-0000-000000000000}"/>
          </ac:spMkLst>
        </pc:spChg>
        <pc:spChg chg="mod">
          <ac:chgData name="Victoria Sarson" userId="a308cb65-94be-4dda-a557-89ae884aa3a0" providerId="ADAL" clId="{9D55CB00-457C-46FA-994A-5CB3E2A4390D}" dt="2025-02-25T11:52:23.954" v="4073" actId="1076"/>
          <ac:spMkLst>
            <pc:docMk/>
            <pc:sldMk cId="3296948863" sldId="268"/>
            <ac:spMk id="5" creationId="{00000000-0000-0000-0000-000000000000}"/>
          </ac:spMkLst>
        </pc:spChg>
        <pc:spChg chg="mod">
          <ac:chgData name="Victoria Sarson" userId="a308cb65-94be-4dda-a557-89ae884aa3a0" providerId="ADAL" clId="{9D55CB00-457C-46FA-994A-5CB3E2A4390D}" dt="2025-02-25T11:52:32.053" v="4074" actId="1076"/>
          <ac:spMkLst>
            <pc:docMk/>
            <pc:sldMk cId="3296948863" sldId="268"/>
            <ac:spMk id="6" creationId="{00000000-0000-0000-0000-000000000000}"/>
          </ac:spMkLst>
        </pc:spChg>
        <pc:spChg chg="mod">
          <ac:chgData name="Victoria Sarson" userId="a308cb65-94be-4dda-a557-89ae884aa3a0" providerId="ADAL" clId="{9D55CB00-457C-46FA-994A-5CB3E2A4390D}" dt="2025-02-25T11:52:47.247" v="4076" actId="1076"/>
          <ac:spMkLst>
            <pc:docMk/>
            <pc:sldMk cId="3296948863" sldId="268"/>
            <ac:spMk id="9" creationId="{8AA5C16E-20F9-2F2F-D2B5-F7C1B58A57AB}"/>
          </ac:spMkLst>
        </pc:spChg>
        <pc:spChg chg="mod">
          <ac:chgData name="Victoria Sarson" userId="a308cb65-94be-4dda-a557-89ae884aa3a0" providerId="ADAL" clId="{9D55CB00-457C-46FA-994A-5CB3E2A4390D}" dt="2025-02-25T11:52:37.228" v="4075" actId="1076"/>
          <ac:spMkLst>
            <pc:docMk/>
            <pc:sldMk cId="3296948863" sldId="268"/>
            <ac:spMk id="10" creationId="{22BD8F18-FF95-F607-3622-DE641FE172E3}"/>
          </ac:spMkLst>
        </pc:spChg>
        <pc:picChg chg="add mod">
          <ac:chgData name="Victoria Sarson" userId="a308cb65-94be-4dda-a557-89ae884aa3a0" providerId="ADAL" clId="{9D55CB00-457C-46FA-994A-5CB3E2A4390D}" dt="2025-02-24T10:44:57.497" v="2303" actId="1076"/>
          <ac:picMkLst>
            <pc:docMk/>
            <pc:sldMk cId="3296948863" sldId="268"/>
            <ac:picMk id="8" creationId="{0152FAD4-EAB7-7809-7C9A-7E49C5EE0DF3}"/>
          </ac:picMkLst>
        </pc:picChg>
        <pc:picChg chg="add mod">
          <ac:chgData name="Victoria Sarson" userId="a308cb65-94be-4dda-a557-89ae884aa3a0" providerId="ADAL" clId="{9D55CB00-457C-46FA-994A-5CB3E2A4390D}" dt="2025-02-24T10:47:11.387" v="2308" actId="1076"/>
          <ac:picMkLst>
            <pc:docMk/>
            <pc:sldMk cId="3296948863" sldId="268"/>
            <ac:picMk id="1026" creationId="{9C5704B9-2669-C1A2-08CB-FAC7CAB62201}"/>
          </ac:picMkLst>
        </pc:picChg>
        <pc:picChg chg="mod">
          <ac:chgData name="Victoria Sarson" userId="a308cb65-94be-4dda-a557-89ae884aa3a0" providerId="ADAL" clId="{9D55CB00-457C-46FA-994A-5CB3E2A4390D}" dt="2025-02-25T11:52:47.247" v="4076" actId="1076"/>
          <ac:picMkLst>
            <pc:docMk/>
            <pc:sldMk cId="3296948863" sldId="268"/>
            <ac:picMk id="1028" creationId="{2B96BD35-BE03-5D78-C320-61E6BD2C3412}"/>
          </ac:picMkLst>
        </pc:picChg>
      </pc:sldChg>
      <pc:sldChg chg="del">
        <pc:chgData name="Victoria Sarson" userId="a308cb65-94be-4dda-a557-89ae884aa3a0" providerId="ADAL" clId="{9D55CB00-457C-46FA-994A-5CB3E2A4390D}" dt="2025-02-11T15:49:59.389" v="90" actId="47"/>
        <pc:sldMkLst>
          <pc:docMk/>
          <pc:sldMk cId="1653943558" sldId="269"/>
        </pc:sldMkLst>
      </pc:sldChg>
      <pc:sldChg chg="addSp delSp modSp mod">
        <pc:chgData name="Victoria Sarson" userId="a308cb65-94be-4dda-a557-89ae884aa3a0" providerId="ADAL" clId="{9D55CB00-457C-46FA-994A-5CB3E2A4390D}" dt="2025-02-25T11:09:17.650" v="3902" actId="20577"/>
        <pc:sldMkLst>
          <pc:docMk/>
          <pc:sldMk cId="3761302454" sldId="274"/>
        </pc:sldMkLst>
        <pc:graphicFrameChg chg="add mod modGraphic">
          <ac:chgData name="Victoria Sarson" userId="a308cb65-94be-4dda-a557-89ae884aa3a0" providerId="ADAL" clId="{9D55CB00-457C-46FA-994A-5CB3E2A4390D}" dt="2025-02-25T11:09:17.650" v="3902" actId="20577"/>
          <ac:graphicFrameMkLst>
            <pc:docMk/>
            <pc:sldMk cId="3761302454" sldId="274"/>
            <ac:graphicFrameMk id="6" creationId="{A66231E0-759E-45BB-FADE-D89EB2D4BF9D}"/>
          </ac:graphicFrameMkLst>
        </pc:graphicFrameChg>
        <pc:picChg chg="add mod">
          <ac:chgData name="Victoria Sarson" userId="a308cb65-94be-4dda-a557-89ae884aa3a0" providerId="ADAL" clId="{9D55CB00-457C-46FA-994A-5CB3E2A4390D}" dt="2025-02-24T10:54:22.681" v="2356"/>
          <ac:picMkLst>
            <pc:docMk/>
            <pc:sldMk cId="3761302454" sldId="274"/>
            <ac:picMk id="2" creationId="{9C8E6BF9-0546-0A3A-41A4-619B8DFC8CD2}"/>
          </ac:picMkLst>
        </pc:picChg>
      </pc:sldChg>
      <pc:sldChg chg="addSp modSp mod">
        <pc:chgData name="Victoria Sarson" userId="a308cb65-94be-4dda-a557-89ae884aa3a0" providerId="ADAL" clId="{9D55CB00-457C-46FA-994A-5CB3E2A4390D}" dt="2025-02-24T10:33:05.610" v="2264" actId="1076"/>
        <pc:sldMkLst>
          <pc:docMk/>
          <pc:sldMk cId="2474917317" sldId="277"/>
        </pc:sldMkLst>
        <pc:spChg chg="mod">
          <ac:chgData name="Victoria Sarson" userId="a308cb65-94be-4dda-a557-89ae884aa3a0" providerId="ADAL" clId="{9D55CB00-457C-46FA-994A-5CB3E2A4390D}" dt="2025-02-11T15:51:46.216" v="182" actId="20577"/>
          <ac:spMkLst>
            <pc:docMk/>
            <pc:sldMk cId="2474917317" sldId="277"/>
            <ac:spMk id="4" creationId="{1DF0B1E0-061A-1039-4D08-C882C3716FFE}"/>
          </ac:spMkLst>
        </pc:spChg>
        <pc:picChg chg="add mod">
          <ac:chgData name="Victoria Sarson" userId="a308cb65-94be-4dda-a557-89ae884aa3a0" providerId="ADAL" clId="{9D55CB00-457C-46FA-994A-5CB3E2A4390D}" dt="2025-02-24T10:33:05.610" v="2264" actId="1076"/>
          <ac:picMkLst>
            <pc:docMk/>
            <pc:sldMk cId="2474917317" sldId="277"/>
            <ac:picMk id="5" creationId="{F2AD0D25-E6C1-47EE-7796-A19DF1E2C6E0}"/>
          </ac:picMkLst>
        </pc:picChg>
        <pc:picChg chg="mod">
          <ac:chgData name="Victoria Sarson" userId="a308cb65-94be-4dda-a557-89ae884aa3a0" providerId="ADAL" clId="{9D55CB00-457C-46FA-994A-5CB3E2A4390D}" dt="2025-02-11T15:51:49.916" v="183" actId="1076"/>
          <ac:picMkLst>
            <pc:docMk/>
            <pc:sldMk cId="2474917317" sldId="277"/>
            <ac:picMk id="6" creationId="{782D5D41-1651-8FF0-1CA9-B0F864E8C0C0}"/>
          </ac:picMkLst>
        </pc:picChg>
      </pc:sldChg>
      <pc:sldChg chg="addSp delSp modSp mod ord">
        <pc:chgData name="Victoria Sarson" userId="a308cb65-94be-4dda-a557-89ae884aa3a0" providerId="ADAL" clId="{9D55CB00-457C-46FA-994A-5CB3E2A4390D}" dt="2025-02-25T14:48:34.897" v="4095" actId="20577"/>
        <pc:sldMkLst>
          <pc:docMk/>
          <pc:sldMk cId="13403576" sldId="279"/>
        </pc:sldMkLst>
        <pc:spChg chg="mod">
          <ac:chgData name="Victoria Sarson" userId="a308cb65-94be-4dda-a557-89ae884aa3a0" providerId="ADAL" clId="{9D55CB00-457C-46FA-994A-5CB3E2A4390D}" dt="2025-02-11T16:05:12.746" v="433" actId="20577"/>
          <ac:spMkLst>
            <pc:docMk/>
            <pc:sldMk cId="13403576" sldId="279"/>
            <ac:spMk id="2" creationId="{00000000-0000-0000-0000-000000000000}"/>
          </ac:spMkLst>
        </pc:spChg>
        <pc:spChg chg="add mod">
          <ac:chgData name="Victoria Sarson" userId="a308cb65-94be-4dda-a557-89ae884aa3a0" providerId="ADAL" clId="{9D55CB00-457C-46FA-994A-5CB3E2A4390D}" dt="2025-02-11T17:02:38.654" v="1175" actId="1076"/>
          <ac:spMkLst>
            <pc:docMk/>
            <pc:sldMk cId="13403576" sldId="279"/>
            <ac:spMk id="8" creationId="{D79CBAF8-636C-2D70-AE73-6C3E02DDFDE1}"/>
          </ac:spMkLst>
        </pc:spChg>
        <pc:spChg chg="add mod">
          <ac:chgData name="Victoria Sarson" userId="a308cb65-94be-4dda-a557-89ae884aa3a0" providerId="ADAL" clId="{9D55CB00-457C-46FA-994A-5CB3E2A4390D}" dt="2025-02-25T14:48:34.897" v="4095" actId="20577"/>
          <ac:spMkLst>
            <pc:docMk/>
            <pc:sldMk cId="13403576" sldId="279"/>
            <ac:spMk id="9" creationId="{94E785FD-CE92-E5C6-8C8E-9C80BC353EAE}"/>
          </ac:spMkLst>
        </pc:spChg>
        <pc:spChg chg="add mod">
          <ac:chgData name="Victoria Sarson" userId="a308cb65-94be-4dda-a557-89ae884aa3a0" providerId="ADAL" clId="{9D55CB00-457C-46FA-994A-5CB3E2A4390D}" dt="2025-02-11T17:13:07.463" v="1324" actId="27636"/>
          <ac:spMkLst>
            <pc:docMk/>
            <pc:sldMk cId="13403576" sldId="279"/>
            <ac:spMk id="11" creationId="{B0623A3B-33B0-4FC2-19B0-6A5A95DC1DE2}"/>
          </ac:spMkLst>
        </pc:spChg>
        <pc:spChg chg="add mod">
          <ac:chgData name="Victoria Sarson" userId="a308cb65-94be-4dda-a557-89ae884aa3a0" providerId="ADAL" clId="{9D55CB00-457C-46FA-994A-5CB3E2A4390D}" dt="2025-02-11T17:02:45.622" v="1176" actId="1076"/>
          <ac:spMkLst>
            <pc:docMk/>
            <pc:sldMk cId="13403576" sldId="279"/>
            <ac:spMk id="12" creationId="{C46DE1BB-1073-6DF3-6C1F-809282A5D835}"/>
          </ac:spMkLst>
        </pc:spChg>
        <pc:spChg chg="add mod">
          <ac:chgData name="Victoria Sarson" userId="a308cb65-94be-4dda-a557-89ae884aa3a0" providerId="ADAL" clId="{9D55CB00-457C-46FA-994A-5CB3E2A4390D}" dt="2025-02-24T10:41:03.701" v="2296" actId="1076"/>
          <ac:spMkLst>
            <pc:docMk/>
            <pc:sldMk cId="13403576" sldId="279"/>
            <ac:spMk id="14" creationId="{13624F95-EDB7-EA12-C0C9-3CF3090F2D44}"/>
          </ac:spMkLst>
        </pc:spChg>
        <pc:picChg chg="add mod">
          <ac:chgData name="Victoria Sarson" userId="a308cb65-94be-4dda-a557-89ae884aa3a0" providerId="ADAL" clId="{9D55CB00-457C-46FA-994A-5CB3E2A4390D}" dt="2025-02-24T10:40:59.626" v="2295" actId="1076"/>
          <ac:picMkLst>
            <pc:docMk/>
            <pc:sldMk cId="13403576" sldId="279"/>
            <ac:picMk id="4" creationId="{7F225619-CBC3-5DB8-5FBA-14BC12C351AA}"/>
          </ac:picMkLst>
        </pc:picChg>
      </pc:sldChg>
      <pc:sldChg chg="addSp delSp modSp mod">
        <pc:chgData name="Victoria Sarson" userId="a308cb65-94be-4dda-a557-89ae884aa3a0" providerId="ADAL" clId="{9D55CB00-457C-46FA-994A-5CB3E2A4390D}" dt="2025-02-24T15:14:38.529" v="3814" actId="403"/>
        <pc:sldMkLst>
          <pc:docMk/>
          <pc:sldMk cId="1750688946" sldId="280"/>
        </pc:sldMkLst>
        <pc:spChg chg="mod">
          <ac:chgData name="Victoria Sarson" userId="a308cb65-94be-4dda-a557-89ae884aa3a0" providerId="ADAL" clId="{9D55CB00-457C-46FA-994A-5CB3E2A4390D}" dt="2025-02-11T15:53:02.154" v="186" actId="115"/>
          <ac:spMkLst>
            <pc:docMk/>
            <pc:sldMk cId="1750688946" sldId="280"/>
            <ac:spMk id="3" creationId="{00000000-0000-0000-0000-000000000000}"/>
          </ac:spMkLst>
        </pc:spChg>
        <pc:spChg chg="mod">
          <ac:chgData name="Victoria Sarson" userId="a308cb65-94be-4dda-a557-89ae884aa3a0" providerId="ADAL" clId="{9D55CB00-457C-46FA-994A-5CB3E2A4390D}" dt="2025-02-24T15:14:21.979" v="3811" actId="1076"/>
          <ac:spMkLst>
            <pc:docMk/>
            <pc:sldMk cId="1750688946" sldId="280"/>
            <ac:spMk id="17" creationId="{537DD096-7A9E-5F4F-D7DC-B2CEC146A91A}"/>
          </ac:spMkLst>
        </pc:spChg>
        <pc:graphicFrameChg chg="add mod modGraphic">
          <ac:chgData name="Victoria Sarson" userId="a308cb65-94be-4dda-a557-89ae884aa3a0" providerId="ADAL" clId="{9D55CB00-457C-46FA-994A-5CB3E2A4390D}" dt="2025-02-24T15:14:38.529" v="3814" actId="403"/>
          <ac:graphicFrameMkLst>
            <pc:docMk/>
            <pc:sldMk cId="1750688946" sldId="280"/>
            <ac:graphicFrameMk id="9" creationId="{B3EE0A84-D0B6-358D-A50F-6A54D4DB91BC}"/>
          </ac:graphicFrameMkLst>
        </pc:graphicFrameChg>
        <pc:picChg chg="add mod">
          <ac:chgData name="Victoria Sarson" userId="a308cb65-94be-4dda-a557-89ae884aa3a0" providerId="ADAL" clId="{9D55CB00-457C-46FA-994A-5CB3E2A4390D}" dt="2025-02-24T10:34:47.135" v="2269" actId="207"/>
          <ac:picMkLst>
            <pc:docMk/>
            <pc:sldMk cId="1750688946" sldId="280"/>
            <ac:picMk id="6" creationId="{4991A572-53CE-71F7-DDA9-727804986A0F}"/>
          </ac:picMkLst>
        </pc:picChg>
        <pc:picChg chg="add mod">
          <ac:chgData name="Victoria Sarson" userId="a308cb65-94be-4dda-a557-89ae884aa3a0" providerId="ADAL" clId="{9D55CB00-457C-46FA-994A-5CB3E2A4390D}" dt="2025-02-24T10:42:53.989" v="2301" actId="1076"/>
          <ac:picMkLst>
            <pc:docMk/>
            <pc:sldMk cId="1750688946" sldId="280"/>
            <ac:picMk id="8" creationId="{4734EA5E-C92F-AD36-FD9A-1239BC76AE58}"/>
          </ac:picMkLst>
        </pc:picChg>
      </pc:sldChg>
      <pc:sldChg chg="addSp delSp modSp add mod ord">
        <pc:chgData name="Victoria Sarson" userId="a308cb65-94be-4dda-a557-89ae884aa3a0" providerId="ADAL" clId="{9D55CB00-457C-46FA-994A-5CB3E2A4390D}" dt="2025-02-26T09:16:29.208" v="4146" actId="20577"/>
        <pc:sldMkLst>
          <pc:docMk/>
          <pc:sldMk cId="2047450402" sldId="281"/>
        </pc:sldMkLst>
        <pc:spChg chg="mod">
          <ac:chgData name="Victoria Sarson" userId="a308cb65-94be-4dda-a557-89ae884aa3a0" providerId="ADAL" clId="{9D55CB00-457C-46FA-994A-5CB3E2A4390D}" dt="2025-02-11T16:04:36.499" v="413" actId="255"/>
          <ac:spMkLst>
            <pc:docMk/>
            <pc:sldMk cId="2047450402" sldId="281"/>
            <ac:spMk id="2" creationId="{B1F992DD-ED3A-8128-223B-60911EA0D8FD}"/>
          </ac:spMkLst>
        </pc:spChg>
        <pc:spChg chg="mod">
          <ac:chgData name="Victoria Sarson" userId="a308cb65-94be-4dda-a557-89ae884aa3a0" providerId="ADAL" clId="{9D55CB00-457C-46FA-994A-5CB3E2A4390D}" dt="2025-02-26T09:16:29.208" v="4146" actId="20577"/>
          <ac:spMkLst>
            <pc:docMk/>
            <pc:sldMk cId="2047450402" sldId="281"/>
            <ac:spMk id="3" creationId="{9176C4BE-3893-5DEF-C14D-C333B6CECFA0}"/>
          </ac:spMkLst>
        </pc:spChg>
        <pc:spChg chg="mod">
          <ac:chgData name="Victoria Sarson" userId="a308cb65-94be-4dda-a557-89ae884aa3a0" providerId="ADAL" clId="{9D55CB00-457C-46FA-994A-5CB3E2A4390D}" dt="2025-02-11T16:00:24.833" v="349" actId="20577"/>
          <ac:spMkLst>
            <pc:docMk/>
            <pc:sldMk cId="2047450402" sldId="281"/>
            <ac:spMk id="4" creationId="{1EF98ED4-3F3F-AB0A-9B7A-88445DE5E7E4}"/>
          </ac:spMkLst>
        </pc:spChg>
        <pc:spChg chg="mod">
          <ac:chgData name="Victoria Sarson" userId="a308cb65-94be-4dda-a557-89ae884aa3a0" providerId="ADAL" clId="{9D55CB00-457C-46FA-994A-5CB3E2A4390D}" dt="2025-02-11T16:33:50.840" v="516" actId="1076"/>
          <ac:spMkLst>
            <pc:docMk/>
            <pc:sldMk cId="2047450402" sldId="281"/>
            <ac:spMk id="17" creationId="{32701BC3-5B6E-F999-042C-5FF88D69845F}"/>
          </ac:spMkLst>
        </pc:spChg>
        <pc:picChg chg="add mod">
          <ac:chgData name="Victoria Sarson" userId="a308cb65-94be-4dda-a557-89ae884aa3a0" providerId="ADAL" clId="{9D55CB00-457C-46FA-994A-5CB3E2A4390D}" dt="2025-02-24T10:36:23.871" v="2275" actId="207"/>
          <ac:picMkLst>
            <pc:docMk/>
            <pc:sldMk cId="2047450402" sldId="281"/>
            <ac:picMk id="8" creationId="{D887DB33-6ABD-EB72-17FA-052F0F68B01A}"/>
          </ac:picMkLst>
        </pc:picChg>
      </pc:sldChg>
      <pc:sldChg chg="addSp delSp modSp add mod ord">
        <pc:chgData name="Victoria Sarson" userId="a308cb65-94be-4dda-a557-89ae884aa3a0" providerId="ADAL" clId="{9D55CB00-457C-46FA-994A-5CB3E2A4390D}" dt="2025-02-25T11:25:57.981" v="3935"/>
        <pc:sldMkLst>
          <pc:docMk/>
          <pc:sldMk cId="2890156602" sldId="282"/>
        </pc:sldMkLst>
        <pc:spChg chg="mod">
          <ac:chgData name="Victoria Sarson" userId="a308cb65-94be-4dda-a557-89ae884aa3a0" providerId="ADAL" clId="{9D55CB00-457C-46FA-994A-5CB3E2A4390D}" dt="2025-02-11T16:04:42.789" v="414" actId="255"/>
          <ac:spMkLst>
            <pc:docMk/>
            <pc:sldMk cId="2890156602" sldId="282"/>
            <ac:spMk id="2" creationId="{4EEDA218-6605-62A9-6C84-D6877B9C5323}"/>
          </ac:spMkLst>
        </pc:spChg>
        <pc:spChg chg="mod">
          <ac:chgData name="Victoria Sarson" userId="a308cb65-94be-4dda-a557-89ae884aa3a0" providerId="ADAL" clId="{9D55CB00-457C-46FA-994A-5CB3E2A4390D}" dt="2025-02-11T16:06:21.352" v="493" actId="108"/>
          <ac:spMkLst>
            <pc:docMk/>
            <pc:sldMk cId="2890156602" sldId="282"/>
            <ac:spMk id="4" creationId="{5586557E-FED4-47E4-9AE8-3D8A3D2F80B7}"/>
          </ac:spMkLst>
        </pc:spChg>
        <pc:spChg chg="add mod">
          <ac:chgData name="Victoria Sarson" userId="a308cb65-94be-4dda-a557-89ae884aa3a0" providerId="ADAL" clId="{9D55CB00-457C-46FA-994A-5CB3E2A4390D}" dt="2025-02-11T16:06:40.954" v="497" actId="27636"/>
          <ac:spMkLst>
            <pc:docMk/>
            <pc:sldMk cId="2890156602" sldId="282"/>
            <ac:spMk id="9" creationId="{6C8B4B76-3849-80F1-3C1E-B4F442DBE3A1}"/>
          </ac:spMkLst>
        </pc:spChg>
        <pc:picChg chg="add mod ord">
          <ac:chgData name="Victoria Sarson" userId="a308cb65-94be-4dda-a557-89ae884aa3a0" providerId="ADAL" clId="{9D55CB00-457C-46FA-994A-5CB3E2A4390D}" dt="2025-02-24T10:37:45.953" v="2279" actId="167"/>
          <ac:picMkLst>
            <pc:docMk/>
            <pc:sldMk cId="2890156602" sldId="282"/>
            <ac:picMk id="5" creationId="{34467BDF-F648-E232-82FA-48F17F46C20D}"/>
          </ac:picMkLst>
        </pc:picChg>
        <pc:picChg chg="add mod">
          <ac:chgData name="Victoria Sarson" userId="a308cb65-94be-4dda-a557-89ae884aa3a0" providerId="ADAL" clId="{9D55CB00-457C-46FA-994A-5CB3E2A4390D}" dt="2025-02-24T10:38:06.331" v="2284" actId="1076"/>
          <ac:picMkLst>
            <pc:docMk/>
            <pc:sldMk cId="2890156602" sldId="282"/>
            <ac:picMk id="6" creationId="{15A3A353-B854-DDE7-1799-0446CA392F5C}"/>
          </ac:picMkLst>
        </pc:picChg>
      </pc:sldChg>
      <pc:sldChg chg="addSp delSp modSp new mod">
        <pc:chgData name="Victoria Sarson" userId="a308cb65-94be-4dda-a557-89ae884aa3a0" providerId="ADAL" clId="{9D55CB00-457C-46FA-994A-5CB3E2A4390D}" dt="2025-02-24T15:09:49.562" v="3660" actId="14100"/>
        <pc:sldMkLst>
          <pc:docMk/>
          <pc:sldMk cId="3601298984" sldId="283"/>
        </pc:sldMkLst>
        <pc:spChg chg="mod">
          <ac:chgData name="Victoria Sarson" userId="a308cb65-94be-4dda-a557-89ae884aa3a0" providerId="ADAL" clId="{9D55CB00-457C-46FA-994A-5CB3E2A4390D}" dt="2025-02-24T14:12:03.564" v="2728" actId="255"/>
          <ac:spMkLst>
            <pc:docMk/>
            <pc:sldMk cId="3601298984" sldId="283"/>
            <ac:spMk id="2" creationId="{FA1A4829-D5E3-4A7F-8F9B-4332AEDBC53A}"/>
          </ac:spMkLst>
        </pc:spChg>
        <pc:spChg chg="mod">
          <ac:chgData name="Victoria Sarson" userId="a308cb65-94be-4dda-a557-89ae884aa3a0" providerId="ADAL" clId="{9D55CB00-457C-46FA-994A-5CB3E2A4390D}" dt="2025-02-24T14:21:34.723" v="2882" actId="27636"/>
          <ac:spMkLst>
            <pc:docMk/>
            <pc:sldMk cId="3601298984" sldId="283"/>
            <ac:spMk id="4" creationId="{3742C61D-984B-D6D3-1F52-F367242832FD}"/>
          </ac:spMkLst>
        </pc:spChg>
        <pc:spChg chg="add mod">
          <ac:chgData name="Victoria Sarson" userId="a308cb65-94be-4dda-a557-89ae884aa3a0" providerId="ADAL" clId="{9D55CB00-457C-46FA-994A-5CB3E2A4390D}" dt="2025-02-24T15:09:32.876" v="3658" actId="1076"/>
          <ac:spMkLst>
            <pc:docMk/>
            <pc:sldMk cId="3601298984" sldId="283"/>
            <ac:spMk id="8" creationId="{E379D0C7-6F35-A909-2660-47651F47F298}"/>
          </ac:spMkLst>
        </pc:spChg>
        <pc:spChg chg="add mod">
          <ac:chgData name="Victoria Sarson" userId="a308cb65-94be-4dda-a557-89ae884aa3a0" providerId="ADAL" clId="{9D55CB00-457C-46FA-994A-5CB3E2A4390D}" dt="2025-02-24T15:09:49.562" v="3660" actId="14100"/>
          <ac:spMkLst>
            <pc:docMk/>
            <pc:sldMk cId="3601298984" sldId="283"/>
            <ac:spMk id="15" creationId="{809CAE41-585E-88A9-6005-5B1D86108DB1}"/>
          </ac:spMkLst>
        </pc:spChg>
        <pc:graphicFrameChg chg="add mod modGraphic">
          <ac:chgData name="Victoria Sarson" userId="a308cb65-94be-4dda-a557-89ae884aa3a0" providerId="ADAL" clId="{9D55CB00-457C-46FA-994A-5CB3E2A4390D}" dt="2025-02-24T14:21:00.546" v="2875" actId="12100"/>
          <ac:graphicFrameMkLst>
            <pc:docMk/>
            <pc:sldMk cId="3601298984" sldId="283"/>
            <ac:graphicFrameMk id="7" creationId="{512BF5E1-E47E-6B1B-AAAB-09691FA0AD79}"/>
          </ac:graphicFrameMkLst>
        </pc:graphicFrameChg>
        <pc:graphicFrameChg chg="add mod modGraphic">
          <ac:chgData name="Victoria Sarson" userId="a308cb65-94be-4dda-a557-89ae884aa3a0" providerId="ADAL" clId="{9D55CB00-457C-46FA-994A-5CB3E2A4390D}" dt="2025-02-24T14:23:12.541" v="2910" actId="1076"/>
          <ac:graphicFrameMkLst>
            <pc:docMk/>
            <pc:sldMk cId="3601298984" sldId="283"/>
            <ac:graphicFrameMk id="16" creationId="{1A08623A-90A7-C786-7D9E-272F0985417D}"/>
          </ac:graphicFrameMkLst>
        </pc:graphicFrameChg>
      </pc:sldChg>
      <pc:sldChg chg="addSp delSp modSp new del mod setBg">
        <pc:chgData name="Victoria Sarson" userId="a308cb65-94be-4dda-a557-89ae884aa3a0" providerId="ADAL" clId="{9D55CB00-457C-46FA-994A-5CB3E2A4390D}" dt="2025-02-24T15:05:41.228" v="3541" actId="2696"/>
        <pc:sldMkLst>
          <pc:docMk/>
          <pc:sldMk cId="3091613538" sldId="284"/>
        </pc:sldMkLst>
      </pc:sldChg>
      <pc:sldChg chg="addSp delSp modSp new del mod setBg">
        <pc:chgData name="Victoria Sarson" userId="a308cb65-94be-4dda-a557-89ae884aa3a0" providerId="ADAL" clId="{9D55CB00-457C-46FA-994A-5CB3E2A4390D}" dt="2025-02-24T15:05:41.228" v="3541" actId="2696"/>
        <pc:sldMkLst>
          <pc:docMk/>
          <pc:sldMk cId="4051006440" sldId="285"/>
        </pc:sldMkLst>
      </pc:sldChg>
      <pc:sldChg chg="addSp delSp modSp new mod">
        <pc:chgData name="Victoria Sarson" userId="a308cb65-94be-4dda-a557-89ae884aa3a0" providerId="ADAL" clId="{9D55CB00-457C-46FA-994A-5CB3E2A4390D}" dt="2025-02-24T15:23:54.359" v="3834"/>
        <pc:sldMkLst>
          <pc:docMk/>
          <pc:sldMk cId="2935150602" sldId="286"/>
        </pc:sldMkLst>
        <pc:graphicFrameChg chg="add mod modGraphic">
          <ac:chgData name="Victoria Sarson" userId="a308cb65-94be-4dda-a557-89ae884aa3a0" providerId="ADAL" clId="{9D55CB00-457C-46FA-994A-5CB3E2A4390D}" dt="2025-02-24T15:23:54.359" v="3834"/>
          <ac:graphicFrameMkLst>
            <pc:docMk/>
            <pc:sldMk cId="2935150602" sldId="286"/>
            <ac:graphicFrameMk id="6" creationId="{AF2B2934-3F0C-E881-8897-7795D0A0E463}"/>
          </ac:graphicFrameMkLst>
        </pc:graphicFrameChg>
      </pc:sldChg>
    </pc:docChg>
  </pc:docChgLst>
  <pc:docChgLst>
    <pc:chgData name="Angela Blogg" userId="S::angela.blogg@wokingham.gov.uk::c5725a00-6b8d-47ef-a039-f85fb7e64646" providerId="AD" clId="Web-{5D3829B5-429D-9D87-2A31-30ABE9CE7E54}"/>
    <pc:docChg chg="modSld">
      <pc:chgData name="Angela Blogg" userId="S::angela.blogg@wokingham.gov.uk::c5725a00-6b8d-47ef-a039-f85fb7e64646" providerId="AD" clId="Web-{5D3829B5-429D-9D87-2A31-30ABE9CE7E54}" dt="2025-02-19T17:57:30.973" v="21" actId="20577"/>
      <pc:docMkLst>
        <pc:docMk/>
      </pc:docMkLst>
      <pc:sldChg chg="modSp">
        <pc:chgData name="Angela Blogg" userId="S::angela.blogg@wokingham.gov.uk::c5725a00-6b8d-47ef-a039-f85fb7e64646" providerId="AD" clId="Web-{5D3829B5-429D-9D87-2A31-30ABE9CE7E54}" dt="2025-02-19T17:57:30.973" v="21" actId="20577"/>
        <pc:sldMkLst>
          <pc:docMk/>
          <pc:sldMk cId="2047450402" sldId="281"/>
        </pc:sldMkLst>
        <pc:spChg chg="mod">
          <ac:chgData name="Angela Blogg" userId="S::angela.blogg@wokingham.gov.uk::c5725a00-6b8d-47ef-a039-f85fb7e64646" providerId="AD" clId="Web-{5D3829B5-429D-9D87-2A31-30ABE9CE7E54}" dt="2025-02-19T17:57:30.973" v="21" actId="20577"/>
          <ac:spMkLst>
            <pc:docMk/>
            <pc:sldMk cId="2047450402" sldId="281"/>
            <ac:spMk id="3" creationId="{9176C4BE-3893-5DEF-C14D-C333B6CECFA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assets.publishing.service.gov.uk/media/661f8fb09bf3b7616bbd3d4f/Template_for_recording_related_party_transactions__RPTs__v3.0.ods" TargetMode="External"/><Relationship Id="rId2" Type="http://schemas.openxmlformats.org/officeDocument/2006/relationships/hyperlink" Target="https://assets.publishing.service.gov.uk/media/663cc91fae748c43d3793839/SFVS_additional_resources_2018-19.odt" TargetMode="External"/><Relationship Id="rId1" Type="http://schemas.openxmlformats.org/officeDocument/2006/relationships/hyperlink" Target="https://www.gov.uk/government/publications/schools-financial-value-standard/schools-financial-value-standard-sfvs-checklist-guidance" TargetMode="External"/><Relationship Id="rId4" Type="http://schemas.openxmlformats.org/officeDocument/2006/relationships/hyperlink" Target="https://assets.publishing.service.gov.uk/media/672caf4862831268b0b1a2f3/Schools_financial_value_standard_SFVS_checklist_2024-25.odt"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assets.publishing.service.gov.uk/media/663cc91fae748c43d3793839/SFVS_additional_resources_2018-19.odt" TargetMode="External"/><Relationship Id="rId2" Type="http://schemas.openxmlformats.org/officeDocument/2006/relationships/hyperlink" Target="https://www.gov.uk/government/publications/schools-financial-value-standard/schools-financial-value-standard-sfvs-checklist-guidance" TargetMode="External"/><Relationship Id="rId1" Type="http://schemas.openxmlformats.org/officeDocument/2006/relationships/hyperlink" Target="https://assets.publishing.service.gov.uk/media/672caf4862831268b0b1a2f3/Schools_financial_value_standard_SFVS_checklist_2024-25.odt" TargetMode="External"/><Relationship Id="rId4" Type="http://schemas.openxmlformats.org/officeDocument/2006/relationships/hyperlink" Target="https://assets.publishing.service.gov.uk/media/661f8fb09bf3b7616bbd3d4f/Template_for_recording_related_party_transactions__RPTs__v3.0.ods" TargetMode="Externa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GB"/>
        </a:p>
      </dgm:t>
    </dgm:pt>
    <dgm:pt modelId="{1CB58C3F-EB72-4DE5-BCDB-AC48E9B3A270}">
      <dgm:prSet phldrT="[Text]" custT="1"/>
      <dgm:spPr/>
      <dgm:t>
        <a:bodyPr/>
        <a:lstStyle/>
        <a:p>
          <a:r>
            <a:rPr lang="en-GB" sz="1600" dirty="0">
              <a:solidFill>
                <a:srgbClr val="0070C0"/>
              </a:solidFill>
              <a:latin typeface="+mj-lt"/>
            </a:rPr>
            <a:t>https://www.gov.uk/government/publications/schools-financial-value-standard</a:t>
          </a:r>
          <a:endParaRPr lang="en-GB" sz="1600" dirty="0"/>
        </a:p>
      </dgm:t>
    </dgm:pt>
    <dgm:pt modelId="{0EF79F8E-4F3F-4450-8164-CAA164A8DF35}" type="parTrans" cxnId="{11F2FCCE-F590-4277-80E0-6FED90FA52E6}">
      <dgm:prSet/>
      <dgm:spPr/>
      <dgm:t>
        <a:bodyPr/>
        <a:lstStyle/>
        <a:p>
          <a:endParaRPr lang="en-GB" sz="2000"/>
        </a:p>
      </dgm:t>
    </dgm:pt>
    <dgm:pt modelId="{967F3A5E-CA0E-4806-A7F1-B7C0E6DCFDD3}" type="sibTrans" cxnId="{11F2FCCE-F590-4277-80E0-6FED90FA52E6}">
      <dgm:prSet/>
      <dgm:spPr/>
      <dgm:t>
        <a:bodyPr/>
        <a:lstStyle/>
        <a:p>
          <a:endParaRPr lang="en-GB" sz="2000"/>
        </a:p>
      </dgm:t>
    </dgm:pt>
    <dgm:pt modelId="{A8289711-8BA2-41D5-9D86-15E3C5D919DC}">
      <dgm:prSet phldrT="[Text]" custT="1"/>
      <dgm:spPr/>
      <dgm:t>
        <a:bodyPr/>
        <a:lstStyle/>
        <a:p>
          <a:r>
            <a:rPr lang="en-GB" sz="1600" b="0" i="0">
              <a:effectLst/>
              <a:latin typeface="+mj-lt"/>
              <a:hlinkClick xmlns:r="http://schemas.openxmlformats.org/officeDocument/2006/relationships" r:id="rId1"/>
            </a:rPr>
            <a:t>Schools financial value standard (SFVS): checklist guidance</a:t>
          </a:r>
          <a:endParaRPr lang="en-GB" sz="1600" dirty="0"/>
        </a:p>
      </dgm:t>
    </dgm:pt>
    <dgm:pt modelId="{94AA30D5-3BC9-4A79-8016-79EBD55A6E49}" type="parTrans" cxnId="{349E24BA-D80E-47B1-A18A-9C9A6CF20E3D}">
      <dgm:prSet/>
      <dgm:spPr/>
      <dgm:t>
        <a:bodyPr/>
        <a:lstStyle/>
        <a:p>
          <a:endParaRPr lang="en-GB" sz="2000"/>
        </a:p>
      </dgm:t>
    </dgm:pt>
    <dgm:pt modelId="{0E54BDA3-0BC2-4416-8992-A41B1AD21E73}" type="sibTrans" cxnId="{349E24BA-D80E-47B1-A18A-9C9A6CF20E3D}">
      <dgm:prSet/>
      <dgm:spPr/>
      <dgm:t>
        <a:bodyPr/>
        <a:lstStyle/>
        <a:p>
          <a:endParaRPr lang="en-GB" sz="2000"/>
        </a:p>
      </dgm:t>
    </dgm:pt>
    <dgm:pt modelId="{23E5493F-9656-4956-A7C2-B5F0642A98C9}">
      <dgm:prSet phldrT="[Text]" custT="1"/>
      <dgm:spPr/>
      <dgm:t>
        <a:bodyPr/>
        <a:lstStyle/>
        <a:p>
          <a:r>
            <a:rPr lang="en-GB" sz="1600" b="0" i="0">
              <a:effectLst/>
              <a:latin typeface="+mj-lt"/>
              <a:hlinkClick xmlns:r="http://schemas.openxmlformats.org/officeDocument/2006/relationships" r:id="rId2"/>
            </a:rPr>
            <a:t>Schools financial value standard (SFVS) additional resources</a:t>
          </a:r>
          <a:endParaRPr lang="en-GB" sz="1600" dirty="0"/>
        </a:p>
      </dgm:t>
    </dgm:pt>
    <dgm:pt modelId="{EC596B05-DC9D-41B0-82A1-51FC869AF5C1}" type="parTrans" cxnId="{EDC2C0CC-92B6-4347-9853-075454F70CEB}">
      <dgm:prSet/>
      <dgm:spPr/>
      <dgm:t>
        <a:bodyPr/>
        <a:lstStyle/>
        <a:p>
          <a:endParaRPr lang="en-GB" sz="2000"/>
        </a:p>
      </dgm:t>
    </dgm:pt>
    <dgm:pt modelId="{88A3855C-7C65-422E-B70D-C132282CCCAE}" type="sibTrans" cxnId="{EDC2C0CC-92B6-4347-9853-075454F70CEB}">
      <dgm:prSet/>
      <dgm:spPr/>
      <dgm:t>
        <a:bodyPr/>
        <a:lstStyle/>
        <a:p>
          <a:endParaRPr lang="en-GB" sz="2000"/>
        </a:p>
      </dgm:t>
    </dgm:pt>
    <dgm:pt modelId="{035B1DBA-CC40-4176-87DD-1B69448FFE37}">
      <dgm:prSet phldrT="[Text]" custT="1"/>
      <dgm:spPr/>
      <dgm:t>
        <a:bodyPr/>
        <a:lstStyle/>
        <a:p>
          <a:r>
            <a:rPr lang="en-GB" sz="1600" b="0" i="0">
              <a:effectLst/>
              <a:latin typeface="+mj-lt"/>
              <a:hlinkClick xmlns:r="http://schemas.openxmlformats.org/officeDocument/2006/relationships" r:id="rId3"/>
            </a:rPr>
            <a:t>Template for recording related party transactions</a:t>
          </a:r>
          <a:endParaRPr lang="en-GB" sz="1600" dirty="0"/>
        </a:p>
      </dgm:t>
    </dgm:pt>
    <dgm:pt modelId="{3636B350-1E5E-4260-AEDD-67A008F6CD98}" type="parTrans" cxnId="{576E8071-AD39-46C1-BF06-963F93FAC5C1}">
      <dgm:prSet/>
      <dgm:spPr/>
      <dgm:t>
        <a:bodyPr/>
        <a:lstStyle/>
        <a:p>
          <a:endParaRPr lang="en-GB" sz="2000"/>
        </a:p>
      </dgm:t>
    </dgm:pt>
    <dgm:pt modelId="{05376A1E-DB8F-42B8-A936-EE0FFABEF70A}" type="sibTrans" cxnId="{576E8071-AD39-46C1-BF06-963F93FAC5C1}">
      <dgm:prSet/>
      <dgm:spPr/>
      <dgm:t>
        <a:bodyPr/>
        <a:lstStyle/>
        <a:p>
          <a:endParaRPr lang="en-GB" sz="2000"/>
        </a:p>
      </dgm:t>
    </dgm:pt>
    <dgm:pt modelId="{43F77E3E-0D4E-4C2F-B46E-95167925936E}">
      <dgm:prSet phldrT="[Text]" custT="1"/>
      <dgm:spPr/>
      <dgm:t>
        <a:bodyPr/>
        <a:lstStyle/>
        <a:p>
          <a:r>
            <a:rPr lang="en-GB" sz="1600" b="0" i="0">
              <a:effectLst/>
              <a:latin typeface="+mj-lt"/>
              <a:hlinkClick xmlns:r="http://schemas.openxmlformats.org/officeDocument/2006/relationships" r:id="rId4"/>
            </a:rPr>
            <a:t>Schools financial value standard (SFVS) checklist</a:t>
          </a:r>
          <a:endParaRPr lang="en-GB" sz="1600" dirty="0"/>
        </a:p>
      </dgm:t>
    </dgm:pt>
    <dgm:pt modelId="{9A3CC9B9-E56E-439C-9C84-E21C0653FA82}" type="parTrans" cxnId="{882E6662-162D-457C-A29B-F34BEF501311}">
      <dgm:prSet/>
      <dgm:spPr/>
      <dgm:t>
        <a:bodyPr/>
        <a:lstStyle/>
        <a:p>
          <a:endParaRPr lang="en-GB" sz="2000"/>
        </a:p>
      </dgm:t>
    </dgm:pt>
    <dgm:pt modelId="{060FE6EC-81B5-4F8D-AA68-E52EF65941E8}" type="sibTrans" cxnId="{882E6662-162D-457C-A29B-F34BEF501311}">
      <dgm:prSet/>
      <dgm:spPr/>
      <dgm:t>
        <a:bodyPr/>
        <a:lstStyle/>
        <a:p>
          <a:endParaRPr lang="en-GB" sz="2000"/>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5">
        <dgm:presLayoutVars>
          <dgm:chMax val="0"/>
          <dgm:bulletEnabled val="1"/>
        </dgm:presLayoutVars>
      </dgm:prSet>
      <dgm:spPr/>
    </dgm:pt>
    <dgm:pt modelId="{789CB500-FC0E-4FA9-A7AE-9DF599BFA91E}" type="pres">
      <dgm:prSet presAssocID="{967F3A5E-CA0E-4806-A7F1-B7C0E6DCFDD3}" presName="spacer" presStyleCnt="0"/>
      <dgm:spPr/>
    </dgm:pt>
    <dgm:pt modelId="{3D13AA5F-6372-4576-9036-E2BAFE5F0C05}" type="pres">
      <dgm:prSet presAssocID="{43F77E3E-0D4E-4C2F-B46E-95167925936E}" presName="parentText" presStyleLbl="node1" presStyleIdx="1" presStyleCnt="5">
        <dgm:presLayoutVars>
          <dgm:chMax val="0"/>
          <dgm:bulletEnabled val="1"/>
        </dgm:presLayoutVars>
      </dgm:prSet>
      <dgm:spPr/>
    </dgm:pt>
    <dgm:pt modelId="{8B58315A-DC13-476E-9BF2-BFF8BA39E40D}" type="pres">
      <dgm:prSet presAssocID="{060FE6EC-81B5-4F8D-AA68-E52EF65941E8}" presName="spacer" presStyleCnt="0"/>
      <dgm:spPr/>
    </dgm:pt>
    <dgm:pt modelId="{20EFC4AC-9597-48E0-B6C4-0EB3EBDF3BCA}" type="pres">
      <dgm:prSet presAssocID="{A8289711-8BA2-41D5-9D86-15E3C5D919DC}" presName="parentText" presStyleLbl="node1" presStyleIdx="2" presStyleCnt="5">
        <dgm:presLayoutVars>
          <dgm:chMax val="0"/>
          <dgm:bulletEnabled val="1"/>
        </dgm:presLayoutVars>
      </dgm:prSet>
      <dgm:spPr/>
    </dgm:pt>
    <dgm:pt modelId="{495F8DD9-F0B2-416B-B4C4-502EA782511D}" type="pres">
      <dgm:prSet presAssocID="{0E54BDA3-0BC2-4416-8992-A41B1AD21E73}" presName="spacer" presStyleCnt="0"/>
      <dgm:spPr/>
    </dgm:pt>
    <dgm:pt modelId="{4E15D070-F463-44BA-A3A6-0A33BC78AB5D}" type="pres">
      <dgm:prSet presAssocID="{23E5493F-9656-4956-A7C2-B5F0642A98C9}" presName="parentText" presStyleLbl="node1" presStyleIdx="3" presStyleCnt="5">
        <dgm:presLayoutVars>
          <dgm:chMax val="0"/>
          <dgm:bulletEnabled val="1"/>
        </dgm:presLayoutVars>
      </dgm:prSet>
      <dgm:spPr/>
    </dgm:pt>
    <dgm:pt modelId="{E4EFA24D-ED58-428A-8213-617A635CAB15}" type="pres">
      <dgm:prSet presAssocID="{88A3855C-7C65-422E-B70D-C132282CCCAE}" presName="spacer" presStyleCnt="0"/>
      <dgm:spPr/>
    </dgm:pt>
    <dgm:pt modelId="{D70E62E1-7024-4237-A45E-F4D8D7A34DF5}" type="pres">
      <dgm:prSet presAssocID="{035B1DBA-CC40-4176-87DD-1B69448FFE37}" presName="parentText" presStyleLbl="node1" presStyleIdx="4" presStyleCnt="5">
        <dgm:presLayoutVars>
          <dgm:chMax val="0"/>
          <dgm:bulletEnabled val="1"/>
        </dgm:presLayoutVars>
      </dgm:prSet>
      <dgm:spPr/>
    </dgm:pt>
  </dgm:ptLst>
  <dgm:cxnLst>
    <dgm:cxn modelId="{AC19FF05-74B7-466F-A808-C0265381E2CC}" type="presOf" srcId="{43F77E3E-0D4E-4C2F-B46E-95167925936E}" destId="{3D13AA5F-6372-4576-9036-E2BAFE5F0C05}" srcOrd="0" destOrd="0" presId="urn:microsoft.com/office/officeart/2005/8/layout/vList2"/>
    <dgm:cxn modelId="{E226440E-D330-4BE6-80FF-310D420391E8}" type="presOf" srcId="{A8289711-8BA2-41D5-9D86-15E3C5D919DC}" destId="{20EFC4AC-9597-48E0-B6C4-0EB3EBDF3BCA}" srcOrd="0" destOrd="0" presId="urn:microsoft.com/office/officeart/2005/8/layout/vList2"/>
    <dgm:cxn modelId="{1D815523-EFD9-413B-AEA0-2BBEBC70C5DA}" type="presOf" srcId="{1CB58C3F-EB72-4DE5-BCDB-AC48E9B3A270}" destId="{78A3F507-71EB-4FF1-B161-DBAA6A6FC0A2}" srcOrd="0" destOrd="0" presId="urn:microsoft.com/office/officeart/2005/8/layout/vList2"/>
    <dgm:cxn modelId="{882E6662-162D-457C-A29B-F34BEF501311}" srcId="{CE156EC6-8353-4E8A-9D27-956332D526A2}" destId="{43F77E3E-0D4E-4C2F-B46E-95167925936E}" srcOrd="1" destOrd="0" parTransId="{9A3CC9B9-E56E-439C-9C84-E21C0653FA82}" sibTransId="{060FE6EC-81B5-4F8D-AA68-E52EF65941E8}"/>
    <dgm:cxn modelId="{DEB0A049-1CE3-4399-898D-6607ADD6BC07}" type="presOf" srcId="{035B1DBA-CC40-4176-87DD-1B69448FFE37}" destId="{D70E62E1-7024-4237-A45E-F4D8D7A34DF5}" srcOrd="0" destOrd="0" presId="urn:microsoft.com/office/officeart/2005/8/layout/vList2"/>
    <dgm:cxn modelId="{576E8071-AD39-46C1-BF06-963F93FAC5C1}" srcId="{CE156EC6-8353-4E8A-9D27-956332D526A2}" destId="{035B1DBA-CC40-4176-87DD-1B69448FFE37}" srcOrd="4" destOrd="0" parTransId="{3636B350-1E5E-4260-AEDD-67A008F6CD98}" sibTransId="{05376A1E-DB8F-42B8-A936-EE0FFABEF70A}"/>
    <dgm:cxn modelId="{3B0E158F-3BD1-4C09-814F-34490020DA76}" type="presOf" srcId="{23E5493F-9656-4956-A7C2-B5F0642A98C9}" destId="{4E15D070-F463-44BA-A3A6-0A33BC78AB5D}" srcOrd="0" destOrd="0" presId="urn:microsoft.com/office/officeart/2005/8/layout/vList2"/>
    <dgm:cxn modelId="{349E24BA-D80E-47B1-A18A-9C9A6CF20E3D}" srcId="{CE156EC6-8353-4E8A-9D27-956332D526A2}" destId="{A8289711-8BA2-41D5-9D86-15E3C5D919DC}" srcOrd="2" destOrd="0" parTransId="{94AA30D5-3BC9-4A79-8016-79EBD55A6E49}" sibTransId="{0E54BDA3-0BC2-4416-8992-A41B1AD21E73}"/>
    <dgm:cxn modelId="{0D62D8C9-CC14-40D9-92C8-2EA4F3A096BB}" type="presOf" srcId="{CE156EC6-8353-4E8A-9D27-956332D526A2}" destId="{C1DCE5D3-970A-4B4C-BE18-0EFABF9D48EF}" srcOrd="0" destOrd="0" presId="urn:microsoft.com/office/officeart/2005/8/layout/vList2"/>
    <dgm:cxn modelId="{EDC2C0CC-92B6-4347-9853-075454F70CEB}" srcId="{CE156EC6-8353-4E8A-9D27-956332D526A2}" destId="{23E5493F-9656-4956-A7C2-B5F0642A98C9}" srcOrd="3" destOrd="0" parTransId="{EC596B05-DC9D-41B0-82A1-51FC869AF5C1}" sibTransId="{88A3855C-7C65-422E-B70D-C132282CCCAE}"/>
    <dgm:cxn modelId="{11F2FCCE-F590-4277-80E0-6FED90FA52E6}" srcId="{CE156EC6-8353-4E8A-9D27-956332D526A2}" destId="{1CB58C3F-EB72-4DE5-BCDB-AC48E9B3A270}" srcOrd="0" destOrd="0" parTransId="{0EF79F8E-4F3F-4450-8164-CAA164A8DF35}" sibTransId="{967F3A5E-CA0E-4806-A7F1-B7C0E6DCFDD3}"/>
    <dgm:cxn modelId="{2095F54B-7074-45E7-8B1B-75C017FA6BA1}" type="presParOf" srcId="{C1DCE5D3-970A-4B4C-BE18-0EFABF9D48EF}" destId="{78A3F507-71EB-4FF1-B161-DBAA6A6FC0A2}" srcOrd="0" destOrd="0" presId="urn:microsoft.com/office/officeart/2005/8/layout/vList2"/>
    <dgm:cxn modelId="{421365EB-6E22-45B7-A09D-26AA34184437}" type="presParOf" srcId="{C1DCE5D3-970A-4B4C-BE18-0EFABF9D48EF}" destId="{789CB500-FC0E-4FA9-A7AE-9DF599BFA91E}" srcOrd="1" destOrd="0" presId="urn:microsoft.com/office/officeart/2005/8/layout/vList2"/>
    <dgm:cxn modelId="{0A76CBE7-69BE-413C-932A-571A34EBCA05}" type="presParOf" srcId="{C1DCE5D3-970A-4B4C-BE18-0EFABF9D48EF}" destId="{3D13AA5F-6372-4576-9036-E2BAFE5F0C05}" srcOrd="2" destOrd="0" presId="urn:microsoft.com/office/officeart/2005/8/layout/vList2"/>
    <dgm:cxn modelId="{EA3CD085-9C1E-402C-B969-1B78E53C0D63}" type="presParOf" srcId="{C1DCE5D3-970A-4B4C-BE18-0EFABF9D48EF}" destId="{8B58315A-DC13-476E-9BF2-BFF8BA39E40D}" srcOrd="3" destOrd="0" presId="urn:microsoft.com/office/officeart/2005/8/layout/vList2"/>
    <dgm:cxn modelId="{9C68ED5C-8CE0-4F97-A03C-052B64B83695}" type="presParOf" srcId="{C1DCE5D3-970A-4B4C-BE18-0EFABF9D48EF}" destId="{20EFC4AC-9597-48E0-B6C4-0EB3EBDF3BCA}" srcOrd="4" destOrd="0" presId="urn:microsoft.com/office/officeart/2005/8/layout/vList2"/>
    <dgm:cxn modelId="{20C3268F-4F07-4F6B-ADB2-4FD49460433C}" type="presParOf" srcId="{C1DCE5D3-970A-4B4C-BE18-0EFABF9D48EF}" destId="{495F8DD9-F0B2-416B-B4C4-502EA782511D}" srcOrd="5" destOrd="0" presId="urn:microsoft.com/office/officeart/2005/8/layout/vList2"/>
    <dgm:cxn modelId="{E5C7FFFA-C453-4DEA-92DD-48F67A03A95B}" type="presParOf" srcId="{C1DCE5D3-970A-4B4C-BE18-0EFABF9D48EF}" destId="{4E15D070-F463-44BA-A3A6-0A33BC78AB5D}" srcOrd="6" destOrd="0" presId="urn:microsoft.com/office/officeart/2005/8/layout/vList2"/>
    <dgm:cxn modelId="{43814377-F01E-4977-8E6D-9D307C46C3A1}" type="presParOf" srcId="{C1DCE5D3-970A-4B4C-BE18-0EFABF9D48EF}" destId="{E4EFA24D-ED58-428A-8213-617A635CAB15}" srcOrd="7" destOrd="0" presId="urn:microsoft.com/office/officeart/2005/8/layout/vList2"/>
    <dgm:cxn modelId="{0CD87230-6193-4A73-80C3-9364402B30A2}" type="presParOf" srcId="{C1DCE5D3-970A-4B4C-BE18-0EFABF9D48EF}" destId="{D70E62E1-7024-4237-A45E-F4D8D7A34DF5}"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7547F-94D1-41C3-A42F-B1A8FE51DD54}"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GB"/>
        </a:p>
      </dgm:t>
    </dgm:pt>
    <dgm:pt modelId="{B7F61F15-53CA-4A70-A8CC-FB35DE159B95}">
      <dgm:prSet phldrT="[Text]"/>
      <dgm:spPr/>
      <dgm:t>
        <a:bodyPr/>
        <a:lstStyle/>
        <a:p>
          <a:r>
            <a:rPr lang="en-GB" dirty="0"/>
            <a:t>Rolled into Schools Block Funding</a:t>
          </a:r>
        </a:p>
      </dgm:t>
    </dgm:pt>
    <dgm:pt modelId="{2B40BDAB-9EAC-4674-A239-EEC1D1883231}" type="parTrans" cxnId="{C3D2B4E1-C85E-4778-A517-88B7E78D591A}">
      <dgm:prSet/>
      <dgm:spPr/>
      <dgm:t>
        <a:bodyPr/>
        <a:lstStyle/>
        <a:p>
          <a:endParaRPr lang="en-GB"/>
        </a:p>
      </dgm:t>
    </dgm:pt>
    <dgm:pt modelId="{8B43477B-4E21-4A82-8548-78D7C5E15875}" type="sibTrans" cxnId="{C3D2B4E1-C85E-4778-A517-88B7E78D591A}">
      <dgm:prSet/>
      <dgm:spPr/>
      <dgm:t>
        <a:bodyPr/>
        <a:lstStyle/>
        <a:p>
          <a:endParaRPr lang="en-GB"/>
        </a:p>
      </dgm:t>
    </dgm:pt>
    <dgm:pt modelId="{93A99F0E-C559-480A-9BB0-21003509774B}">
      <dgm:prSet phldrT="[Text]"/>
      <dgm:spPr/>
      <dgm:t>
        <a:bodyPr/>
        <a:lstStyle/>
        <a:p>
          <a:r>
            <a:rPr lang="en-GB" dirty="0"/>
            <a:t>TPECG</a:t>
          </a:r>
        </a:p>
      </dgm:t>
    </dgm:pt>
    <dgm:pt modelId="{990DF7CF-FA3A-443D-AEF5-A6075F716880}" type="parTrans" cxnId="{69DC94AA-020A-49FE-BEAE-EBC19E3F372B}">
      <dgm:prSet/>
      <dgm:spPr/>
      <dgm:t>
        <a:bodyPr/>
        <a:lstStyle/>
        <a:p>
          <a:endParaRPr lang="en-GB"/>
        </a:p>
      </dgm:t>
    </dgm:pt>
    <dgm:pt modelId="{AA90428E-110B-4BDC-AC63-52BC084C1E6B}" type="sibTrans" cxnId="{69DC94AA-020A-49FE-BEAE-EBC19E3F372B}">
      <dgm:prSet/>
      <dgm:spPr/>
      <dgm:t>
        <a:bodyPr/>
        <a:lstStyle/>
        <a:p>
          <a:endParaRPr lang="en-GB"/>
        </a:p>
      </dgm:t>
    </dgm:pt>
    <dgm:pt modelId="{CB82B364-3EFB-4292-BFF2-6475EE792866}">
      <dgm:prSet phldrT="[Text]"/>
      <dgm:spPr/>
      <dgm:t>
        <a:bodyPr/>
        <a:lstStyle/>
        <a:p>
          <a:r>
            <a:rPr lang="en-GB" dirty="0"/>
            <a:t>CSBG</a:t>
          </a:r>
        </a:p>
      </dgm:t>
    </dgm:pt>
    <dgm:pt modelId="{4E6338A8-1472-4E96-A428-AB807F01B2E5}" type="parTrans" cxnId="{BE45A299-4A4E-4FE4-B7B0-6BF0D3BCB813}">
      <dgm:prSet/>
      <dgm:spPr/>
      <dgm:t>
        <a:bodyPr/>
        <a:lstStyle/>
        <a:p>
          <a:endParaRPr lang="en-GB"/>
        </a:p>
      </dgm:t>
    </dgm:pt>
    <dgm:pt modelId="{E2F07B5F-F21A-4796-A74D-259C09A566B8}" type="sibTrans" cxnId="{BE45A299-4A4E-4FE4-B7B0-6BF0D3BCB813}">
      <dgm:prSet/>
      <dgm:spPr/>
      <dgm:t>
        <a:bodyPr/>
        <a:lstStyle/>
        <a:p>
          <a:endParaRPr lang="en-GB"/>
        </a:p>
      </dgm:t>
    </dgm:pt>
    <dgm:pt modelId="{064C1DB0-6053-4C1D-9C3F-E7D9BEAFA797}">
      <dgm:prSet phldrT="[Text]"/>
      <dgm:spPr/>
      <dgm:t>
        <a:bodyPr/>
        <a:lstStyle/>
        <a:p>
          <a:r>
            <a:rPr lang="en-GB" dirty="0"/>
            <a:t>TPAG</a:t>
          </a:r>
        </a:p>
      </dgm:t>
    </dgm:pt>
    <dgm:pt modelId="{DB216195-C00F-48FA-849D-4893CDC54B4F}" type="parTrans" cxnId="{AE73764D-512F-47E7-9AAC-2F39DB56C158}">
      <dgm:prSet/>
      <dgm:spPr/>
      <dgm:t>
        <a:bodyPr/>
        <a:lstStyle/>
        <a:p>
          <a:endParaRPr lang="en-GB"/>
        </a:p>
      </dgm:t>
    </dgm:pt>
    <dgm:pt modelId="{7714BB11-1E3D-4492-AACA-522E29C53B2B}" type="sibTrans" cxnId="{AE73764D-512F-47E7-9AAC-2F39DB56C158}">
      <dgm:prSet/>
      <dgm:spPr/>
      <dgm:t>
        <a:bodyPr/>
        <a:lstStyle/>
        <a:p>
          <a:endParaRPr lang="en-GB"/>
        </a:p>
      </dgm:t>
    </dgm:pt>
    <dgm:pt modelId="{16A507BC-DE63-48A9-A1F8-D0FA26E4C6A5}" type="pres">
      <dgm:prSet presAssocID="{9547547F-94D1-41C3-A42F-B1A8FE51DD54}" presName="cycle" presStyleCnt="0">
        <dgm:presLayoutVars>
          <dgm:chMax val="1"/>
          <dgm:dir/>
          <dgm:animLvl val="ctr"/>
          <dgm:resizeHandles val="exact"/>
        </dgm:presLayoutVars>
      </dgm:prSet>
      <dgm:spPr/>
    </dgm:pt>
    <dgm:pt modelId="{A0E5D416-FF04-4704-939B-8FB63804428E}" type="pres">
      <dgm:prSet presAssocID="{B7F61F15-53CA-4A70-A8CC-FB35DE159B95}" presName="centerShape" presStyleLbl="node0" presStyleIdx="0" presStyleCnt="1"/>
      <dgm:spPr/>
    </dgm:pt>
    <dgm:pt modelId="{1A87ED91-6250-4595-8BFE-218C69E5B260}" type="pres">
      <dgm:prSet presAssocID="{DB216195-C00F-48FA-849D-4893CDC54B4F}" presName="parTrans" presStyleLbl="bgSibTrans2D1" presStyleIdx="0" presStyleCnt="3"/>
      <dgm:spPr/>
    </dgm:pt>
    <dgm:pt modelId="{676E1C01-DB2A-4FAB-8E88-15C8B686059F}" type="pres">
      <dgm:prSet presAssocID="{064C1DB0-6053-4C1D-9C3F-E7D9BEAFA797}" presName="node" presStyleLbl="node1" presStyleIdx="0" presStyleCnt="3">
        <dgm:presLayoutVars>
          <dgm:bulletEnabled val="1"/>
        </dgm:presLayoutVars>
      </dgm:prSet>
      <dgm:spPr/>
    </dgm:pt>
    <dgm:pt modelId="{35CB95D8-1043-40DF-9727-CB8F10E8A7B9}" type="pres">
      <dgm:prSet presAssocID="{990DF7CF-FA3A-443D-AEF5-A6075F716880}" presName="parTrans" presStyleLbl="bgSibTrans2D1" presStyleIdx="1" presStyleCnt="3"/>
      <dgm:spPr/>
    </dgm:pt>
    <dgm:pt modelId="{DCFC8ACF-AE40-4AFF-969D-B9CF04F517FB}" type="pres">
      <dgm:prSet presAssocID="{93A99F0E-C559-480A-9BB0-21003509774B}" presName="node" presStyleLbl="node1" presStyleIdx="1" presStyleCnt="3">
        <dgm:presLayoutVars>
          <dgm:bulletEnabled val="1"/>
        </dgm:presLayoutVars>
      </dgm:prSet>
      <dgm:spPr/>
    </dgm:pt>
    <dgm:pt modelId="{145ABEAC-E8A3-4317-9F8B-AA5CD540A42C}" type="pres">
      <dgm:prSet presAssocID="{4E6338A8-1472-4E96-A428-AB807F01B2E5}" presName="parTrans" presStyleLbl="bgSibTrans2D1" presStyleIdx="2" presStyleCnt="3"/>
      <dgm:spPr/>
    </dgm:pt>
    <dgm:pt modelId="{CC83052B-A5F0-4262-BFB1-67C95E1E3C84}" type="pres">
      <dgm:prSet presAssocID="{CB82B364-3EFB-4292-BFF2-6475EE792866}" presName="node" presStyleLbl="node1" presStyleIdx="2" presStyleCnt="3">
        <dgm:presLayoutVars>
          <dgm:bulletEnabled val="1"/>
        </dgm:presLayoutVars>
      </dgm:prSet>
      <dgm:spPr/>
    </dgm:pt>
  </dgm:ptLst>
  <dgm:cxnLst>
    <dgm:cxn modelId="{D2EC9B2B-0C0A-4463-87AA-A026250796F2}" type="presOf" srcId="{CB82B364-3EFB-4292-BFF2-6475EE792866}" destId="{CC83052B-A5F0-4262-BFB1-67C95E1E3C84}" srcOrd="0" destOrd="0" presId="urn:microsoft.com/office/officeart/2005/8/layout/radial4"/>
    <dgm:cxn modelId="{AE73764D-512F-47E7-9AAC-2F39DB56C158}" srcId="{B7F61F15-53CA-4A70-A8CC-FB35DE159B95}" destId="{064C1DB0-6053-4C1D-9C3F-E7D9BEAFA797}" srcOrd="0" destOrd="0" parTransId="{DB216195-C00F-48FA-849D-4893CDC54B4F}" sibTransId="{7714BB11-1E3D-4492-AACA-522E29C53B2B}"/>
    <dgm:cxn modelId="{F0952A7D-87A2-4A11-B125-B852794AA31F}" type="presOf" srcId="{B7F61F15-53CA-4A70-A8CC-FB35DE159B95}" destId="{A0E5D416-FF04-4704-939B-8FB63804428E}" srcOrd="0" destOrd="0" presId="urn:microsoft.com/office/officeart/2005/8/layout/radial4"/>
    <dgm:cxn modelId="{4274BB85-AA8F-4129-9237-3E7BFF3B96AE}" type="presOf" srcId="{4E6338A8-1472-4E96-A428-AB807F01B2E5}" destId="{145ABEAC-E8A3-4317-9F8B-AA5CD540A42C}" srcOrd="0" destOrd="0" presId="urn:microsoft.com/office/officeart/2005/8/layout/radial4"/>
    <dgm:cxn modelId="{FEA91186-E38C-486A-B79F-31FA51CAF6F2}" type="presOf" srcId="{9547547F-94D1-41C3-A42F-B1A8FE51DD54}" destId="{16A507BC-DE63-48A9-A1F8-D0FA26E4C6A5}" srcOrd="0" destOrd="0" presId="urn:microsoft.com/office/officeart/2005/8/layout/radial4"/>
    <dgm:cxn modelId="{1E1B5F92-452D-4A09-87CF-BBFD019BBC66}" type="presOf" srcId="{990DF7CF-FA3A-443D-AEF5-A6075F716880}" destId="{35CB95D8-1043-40DF-9727-CB8F10E8A7B9}" srcOrd="0" destOrd="0" presId="urn:microsoft.com/office/officeart/2005/8/layout/radial4"/>
    <dgm:cxn modelId="{14815C95-AAAF-44AD-9A5D-BABB955B6B0A}" type="presOf" srcId="{93A99F0E-C559-480A-9BB0-21003509774B}" destId="{DCFC8ACF-AE40-4AFF-969D-B9CF04F517FB}" srcOrd="0" destOrd="0" presId="urn:microsoft.com/office/officeart/2005/8/layout/radial4"/>
    <dgm:cxn modelId="{BE45A299-4A4E-4FE4-B7B0-6BF0D3BCB813}" srcId="{B7F61F15-53CA-4A70-A8CC-FB35DE159B95}" destId="{CB82B364-3EFB-4292-BFF2-6475EE792866}" srcOrd="2" destOrd="0" parTransId="{4E6338A8-1472-4E96-A428-AB807F01B2E5}" sibTransId="{E2F07B5F-F21A-4796-A74D-259C09A566B8}"/>
    <dgm:cxn modelId="{DB74379C-C195-4DC4-B558-04F1CE9F2B45}" type="presOf" srcId="{064C1DB0-6053-4C1D-9C3F-E7D9BEAFA797}" destId="{676E1C01-DB2A-4FAB-8E88-15C8B686059F}" srcOrd="0" destOrd="0" presId="urn:microsoft.com/office/officeart/2005/8/layout/radial4"/>
    <dgm:cxn modelId="{69DC94AA-020A-49FE-BEAE-EBC19E3F372B}" srcId="{B7F61F15-53CA-4A70-A8CC-FB35DE159B95}" destId="{93A99F0E-C559-480A-9BB0-21003509774B}" srcOrd="1" destOrd="0" parTransId="{990DF7CF-FA3A-443D-AEF5-A6075F716880}" sibTransId="{AA90428E-110B-4BDC-AC63-52BC084C1E6B}"/>
    <dgm:cxn modelId="{7A3ACAC7-35B3-4157-8FC9-1CCB6E04938B}" type="presOf" srcId="{DB216195-C00F-48FA-849D-4893CDC54B4F}" destId="{1A87ED91-6250-4595-8BFE-218C69E5B260}" srcOrd="0" destOrd="0" presId="urn:microsoft.com/office/officeart/2005/8/layout/radial4"/>
    <dgm:cxn modelId="{C3D2B4E1-C85E-4778-A517-88B7E78D591A}" srcId="{9547547F-94D1-41C3-A42F-B1A8FE51DD54}" destId="{B7F61F15-53CA-4A70-A8CC-FB35DE159B95}" srcOrd="0" destOrd="0" parTransId="{2B40BDAB-9EAC-4674-A239-EEC1D1883231}" sibTransId="{8B43477B-4E21-4A82-8548-78D7C5E15875}"/>
    <dgm:cxn modelId="{06AF3FFA-05E1-4E73-B7F7-C3FE7633B5F4}" type="presParOf" srcId="{16A507BC-DE63-48A9-A1F8-D0FA26E4C6A5}" destId="{A0E5D416-FF04-4704-939B-8FB63804428E}" srcOrd="0" destOrd="0" presId="urn:microsoft.com/office/officeart/2005/8/layout/radial4"/>
    <dgm:cxn modelId="{4211B695-D75D-4E6D-A539-7514D47E50BC}" type="presParOf" srcId="{16A507BC-DE63-48A9-A1F8-D0FA26E4C6A5}" destId="{1A87ED91-6250-4595-8BFE-218C69E5B260}" srcOrd="1" destOrd="0" presId="urn:microsoft.com/office/officeart/2005/8/layout/radial4"/>
    <dgm:cxn modelId="{406F754F-0BA5-4412-A6B4-802A520DE6EF}" type="presParOf" srcId="{16A507BC-DE63-48A9-A1F8-D0FA26E4C6A5}" destId="{676E1C01-DB2A-4FAB-8E88-15C8B686059F}" srcOrd="2" destOrd="0" presId="urn:microsoft.com/office/officeart/2005/8/layout/radial4"/>
    <dgm:cxn modelId="{999EA77C-1F40-4E64-AAD9-8E6A432FE581}" type="presParOf" srcId="{16A507BC-DE63-48A9-A1F8-D0FA26E4C6A5}" destId="{35CB95D8-1043-40DF-9727-CB8F10E8A7B9}" srcOrd="3" destOrd="0" presId="urn:microsoft.com/office/officeart/2005/8/layout/radial4"/>
    <dgm:cxn modelId="{61F65C1E-BD0A-41F8-8BE9-D7D60F497BBD}" type="presParOf" srcId="{16A507BC-DE63-48A9-A1F8-D0FA26E4C6A5}" destId="{DCFC8ACF-AE40-4AFF-969D-B9CF04F517FB}" srcOrd="4" destOrd="0" presId="urn:microsoft.com/office/officeart/2005/8/layout/radial4"/>
    <dgm:cxn modelId="{35E78EC2-E9D4-4909-85A5-FA4F3091812E}" type="presParOf" srcId="{16A507BC-DE63-48A9-A1F8-D0FA26E4C6A5}" destId="{145ABEAC-E8A3-4317-9F8B-AA5CD540A42C}" srcOrd="5" destOrd="0" presId="urn:microsoft.com/office/officeart/2005/8/layout/radial4"/>
    <dgm:cxn modelId="{6C688879-4620-4806-9FF9-DD5974A63C30}" type="presParOf" srcId="{16A507BC-DE63-48A9-A1F8-D0FA26E4C6A5}" destId="{CC83052B-A5F0-4262-BFB1-67C95E1E3C84}" srcOrd="6"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1CB58C3F-EB72-4DE5-BCDB-AC48E9B3A270}">
      <dgm:prSet phldrT="[Text]"/>
      <dgm:spPr/>
      <dgm:t>
        <a:bodyPr/>
        <a:lstStyle/>
        <a:p>
          <a:r>
            <a:rPr lang="en-GB" dirty="0"/>
            <a:t>Pupil Premium</a:t>
          </a:r>
        </a:p>
      </dgm:t>
    </dgm:pt>
    <dgm:pt modelId="{0EF79F8E-4F3F-4450-8164-CAA164A8DF35}" type="parTrans" cxnId="{11F2FCCE-F590-4277-80E0-6FED90FA52E6}">
      <dgm:prSet/>
      <dgm:spPr/>
      <dgm:t>
        <a:bodyPr/>
        <a:lstStyle/>
        <a:p>
          <a:endParaRPr lang="en-GB"/>
        </a:p>
      </dgm:t>
    </dgm:pt>
    <dgm:pt modelId="{967F3A5E-CA0E-4806-A7F1-B7C0E6DCFDD3}" type="sibTrans" cxnId="{11F2FCCE-F590-4277-80E0-6FED90FA52E6}">
      <dgm:prSet/>
      <dgm:spPr/>
      <dgm:t>
        <a:bodyPr/>
        <a:lstStyle/>
        <a:p>
          <a:endParaRPr lang="en-GB"/>
        </a:p>
      </dgm:t>
    </dgm:pt>
    <dgm:pt modelId="{A8289711-8BA2-41D5-9D86-15E3C5D919DC}">
      <dgm:prSet phldrT="[Text]"/>
      <dgm:spPr/>
      <dgm:t>
        <a:bodyPr/>
        <a:lstStyle/>
        <a:p>
          <a:r>
            <a:rPr lang="en-GB" dirty="0"/>
            <a:t>UIFSM</a:t>
          </a:r>
        </a:p>
      </dgm:t>
    </dgm:pt>
    <dgm:pt modelId="{94AA30D5-3BC9-4A79-8016-79EBD55A6E49}" type="parTrans" cxnId="{349E24BA-D80E-47B1-A18A-9C9A6CF20E3D}">
      <dgm:prSet/>
      <dgm:spPr/>
      <dgm:t>
        <a:bodyPr/>
        <a:lstStyle/>
        <a:p>
          <a:endParaRPr lang="en-GB"/>
        </a:p>
      </dgm:t>
    </dgm:pt>
    <dgm:pt modelId="{0E54BDA3-0BC2-4416-8992-A41B1AD21E73}" type="sibTrans" cxnId="{349E24BA-D80E-47B1-A18A-9C9A6CF20E3D}">
      <dgm:prSet/>
      <dgm:spPr/>
      <dgm:t>
        <a:bodyPr/>
        <a:lstStyle/>
        <a:p>
          <a:endParaRPr lang="en-GB"/>
        </a:p>
      </dgm:t>
    </dgm:pt>
    <dgm:pt modelId="{23E5493F-9656-4956-A7C2-B5F0642A98C9}">
      <dgm:prSet phldrT="[Text]"/>
      <dgm:spPr/>
      <dgm:t>
        <a:bodyPr/>
        <a:lstStyle/>
        <a:p>
          <a:r>
            <a:rPr lang="en-GB" dirty="0"/>
            <a:t>SMHL</a:t>
          </a:r>
        </a:p>
      </dgm:t>
    </dgm:pt>
    <dgm:pt modelId="{EC596B05-DC9D-41B0-82A1-51FC869AF5C1}" type="parTrans" cxnId="{EDC2C0CC-92B6-4347-9853-075454F70CEB}">
      <dgm:prSet/>
      <dgm:spPr/>
      <dgm:t>
        <a:bodyPr/>
        <a:lstStyle/>
        <a:p>
          <a:endParaRPr lang="en-GB"/>
        </a:p>
      </dgm:t>
    </dgm:pt>
    <dgm:pt modelId="{88A3855C-7C65-422E-B70D-C132282CCCAE}" type="sibTrans" cxnId="{EDC2C0CC-92B6-4347-9853-075454F70CEB}">
      <dgm:prSet/>
      <dgm:spPr/>
      <dgm:t>
        <a:bodyPr/>
        <a:lstStyle/>
        <a:p>
          <a:endParaRPr lang="en-GB"/>
        </a:p>
      </dgm:t>
    </dgm:pt>
    <dgm:pt modelId="{035B1DBA-CC40-4176-87DD-1B69448FFE37}">
      <dgm:prSet phldrT="[Text]"/>
      <dgm:spPr/>
      <dgm:t>
        <a:bodyPr/>
        <a:lstStyle/>
        <a:p>
          <a:r>
            <a:rPr lang="en-GB" dirty="0"/>
            <a:t>PE &amp; Sports Grant</a:t>
          </a:r>
        </a:p>
      </dgm:t>
    </dgm:pt>
    <dgm:pt modelId="{3636B350-1E5E-4260-AEDD-67A008F6CD98}" type="parTrans" cxnId="{576E8071-AD39-46C1-BF06-963F93FAC5C1}">
      <dgm:prSet/>
      <dgm:spPr/>
      <dgm:t>
        <a:bodyPr/>
        <a:lstStyle/>
        <a:p>
          <a:endParaRPr lang="en-GB"/>
        </a:p>
      </dgm:t>
    </dgm:pt>
    <dgm:pt modelId="{05376A1E-DB8F-42B8-A936-EE0FFABEF70A}" type="sibTrans" cxnId="{576E8071-AD39-46C1-BF06-963F93FAC5C1}">
      <dgm:prSet/>
      <dgm:spPr/>
      <dgm:t>
        <a:bodyPr/>
        <a:lstStyle/>
        <a:p>
          <a:endParaRPr lang="en-GB"/>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4">
        <dgm:presLayoutVars>
          <dgm:chMax val="0"/>
          <dgm:bulletEnabled val="1"/>
        </dgm:presLayoutVars>
      </dgm:prSet>
      <dgm:spPr/>
    </dgm:pt>
    <dgm:pt modelId="{789CB500-FC0E-4FA9-A7AE-9DF599BFA91E}" type="pres">
      <dgm:prSet presAssocID="{967F3A5E-CA0E-4806-A7F1-B7C0E6DCFDD3}" presName="spacer" presStyleCnt="0"/>
      <dgm:spPr/>
    </dgm:pt>
    <dgm:pt modelId="{20EFC4AC-9597-48E0-B6C4-0EB3EBDF3BCA}" type="pres">
      <dgm:prSet presAssocID="{A8289711-8BA2-41D5-9D86-15E3C5D919DC}" presName="parentText" presStyleLbl="node1" presStyleIdx="1" presStyleCnt="4">
        <dgm:presLayoutVars>
          <dgm:chMax val="0"/>
          <dgm:bulletEnabled val="1"/>
        </dgm:presLayoutVars>
      </dgm:prSet>
      <dgm:spPr/>
    </dgm:pt>
    <dgm:pt modelId="{495F8DD9-F0B2-416B-B4C4-502EA782511D}" type="pres">
      <dgm:prSet presAssocID="{0E54BDA3-0BC2-4416-8992-A41B1AD21E73}" presName="spacer" presStyleCnt="0"/>
      <dgm:spPr/>
    </dgm:pt>
    <dgm:pt modelId="{4E15D070-F463-44BA-A3A6-0A33BC78AB5D}" type="pres">
      <dgm:prSet presAssocID="{23E5493F-9656-4956-A7C2-B5F0642A98C9}" presName="parentText" presStyleLbl="node1" presStyleIdx="2" presStyleCnt="4">
        <dgm:presLayoutVars>
          <dgm:chMax val="0"/>
          <dgm:bulletEnabled val="1"/>
        </dgm:presLayoutVars>
      </dgm:prSet>
      <dgm:spPr/>
    </dgm:pt>
    <dgm:pt modelId="{E4EFA24D-ED58-428A-8213-617A635CAB15}" type="pres">
      <dgm:prSet presAssocID="{88A3855C-7C65-422E-B70D-C132282CCCAE}" presName="spacer" presStyleCnt="0"/>
      <dgm:spPr/>
    </dgm:pt>
    <dgm:pt modelId="{D70E62E1-7024-4237-A45E-F4D8D7A34DF5}" type="pres">
      <dgm:prSet presAssocID="{035B1DBA-CC40-4176-87DD-1B69448FFE37}" presName="parentText" presStyleLbl="node1" presStyleIdx="3" presStyleCnt="4">
        <dgm:presLayoutVars>
          <dgm:chMax val="0"/>
          <dgm:bulletEnabled val="1"/>
        </dgm:presLayoutVars>
      </dgm:prSet>
      <dgm:spPr/>
    </dgm:pt>
  </dgm:ptLst>
  <dgm:cxnLst>
    <dgm:cxn modelId="{E226440E-D330-4BE6-80FF-310D420391E8}" type="presOf" srcId="{A8289711-8BA2-41D5-9D86-15E3C5D919DC}" destId="{20EFC4AC-9597-48E0-B6C4-0EB3EBDF3BCA}" srcOrd="0" destOrd="0" presId="urn:microsoft.com/office/officeart/2005/8/layout/vList2"/>
    <dgm:cxn modelId="{1D815523-EFD9-413B-AEA0-2BBEBC70C5DA}" type="presOf" srcId="{1CB58C3F-EB72-4DE5-BCDB-AC48E9B3A270}" destId="{78A3F507-71EB-4FF1-B161-DBAA6A6FC0A2}" srcOrd="0" destOrd="0" presId="urn:microsoft.com/office/officeart/2005/8/layout/vList2"/>
    <dgm:cxn modelId="{DEB0A049-1CE3-4399-898D-6607ADD6BC07}" type="presOf" srcId="{035B1DBA-CC40-4176-87DD-1B69448FFE37}" destId="{D70E62E1-7024-4237-A45E-F4D8D7A34DF5}" srcOrd="0" destOrd="0" presId="urn:microsoft.com/office/officeart/2005/8/layout/vList2"/>
    <dgm:cxn modelId="{576E8071-AD39-46C1-BF06-963F93FAC5C1}" srcId="{CE156EC6-8353-4E8A-9D27-956332D526A2}" destId="{035B1DBA-CC40-4176-87DD-1B69448FFE37}" srcOrd="3" destOrd="0" parTransId="{3636B350-1E5E-4260-AEDD-67A008F6CD98}" sibTransId="{05376A1E-DB8F-42B8-A936-EE0FFABEF70A}"/>
    <dgm:cxn modelId="{3B0E158F-3BD1-4C09-814F-34490020DA76}" type="presOf" srcId="{23E5493F-9656-4956-A7C2-B5F0642A98C9}" destId="{4E15D070-F463-44BA-A3A6-0A33BC78AB5D}" srcOrd="0" destOrd="0" presId="urn:microsoft.com/office/officeart/2005/8/layout/vList2"/>
    <dgm:cxn modelId="{349E24BA-D80E-47B1-A18A-9C9A6CF20E3D}" srcId="{CE156EC6-8353-4E8A-9D27-956332D526A2}" destId="{A8289711-8BA2-41D5-9D86-15E3C5D919DC}" srcOrd="1" destOrd="0" parTransId="{94AA30D5-3BC9-4A79-8016-79EBD55A6E49}" sibTransId="{0E54BDA3-0BC2-4416-8992-A41B1AD21E73}"/>
    <dgm:cxn modelId="{0D62D8C9-CC14-40D9-92C8-2EA4F3A096BB}" type="presOf" srcId="{CE156EC6-8353-4E8A-9D27-956332D526A2}" destId="{C1DCE5D3-970A-4B4C-BE18-0EFABF9D48EF}" srcOrd="0" destOrd="0" presId="urn:microsoft.com/office/officeart/2005/8/layout/vList2"/>
    <dgm:cxn modelId="{EDC2C0CC-92B6-4347-9853-075454F70CEB}" srcId="{CE156EC6-8353-4E8A-9D27-956332D526A2}" destId="{23E5493F-9656-4956-A7C2-B5F0642A98C9}" srcOrd="2" destOrd="0" parTransId="{EC596B05-DC9D-41B0-82A1-51FC869AF5C1}" sibTransId="{88A3855C-7C65-422E-B70D-C132282CCCAE}"/>
    <dgm:cxn modelId="{11F2FCCE-F590-4277-80E0-6FED90FA52E6}" srcId="{CE156EC6-8353-4E8A-9D27-956332D526A2}" destId="{1CB58C3F-EB72-4DE5-BCDB-AC48E9B3A270}" srcOrd="0" destOrd="0" parTransId="{0EF79F8E-4F3F-4450-8164-CAA164A8DF35}" sibTransId="{967F3A5E-CA0E-4806-A7F1-B7C0E6DCFDD3}"/>
    <dgm:cxn modelId="{2095F54B-7074-45E7-8B1B-75C017FA6BA1}" type="presParOf" srcId="{C1DCE5D3-970A-4B4C-BE18-0EFABF9D48EF}" destId="{78A3F507-71EB-4FF1-B161-DBAA6A6FC0A2}" srcOrd="0" destOrd="0" presId="urn:microsoft.com/office/officeart/2005/8/layout/vList2"/>
    <dgm:cxn modelId="{421365EB-6E22-45B7-A09D-26AA34184437}" type="presParOf" srcId="{C1DCE5D3-970A-4B4C-BE18-0EFABF9D48EF}" destId="{789CB500-FC0E-4FA9-A7AE-9DF599BFA91E}" srcOrd="1" destOrd="0" presId="urn:microsoft.com/office/officeart/2005/8/layout/vList2"/>
    <dgm:cxn modelId="{9C68ED5C-8CE0-4F97-A03C-052B64B83695}" type="presParOf" srcId="{C1DCE5D3-970A-4B4C-BE18-0EFABF9D48EF}" destId="{20EFC4AC-9597-48E0-B6C4-0EB3EBDF3BCA}" srcOrd="2" destOrd="0" presId="urn:microsoft.com/office/officeart/2005/8/layout/vList2"/>
    <dgm:cxn modelId="{20C3268F-4F07-4F6B-ADB2-4FD49460433C}" type="presParOf" srcId="{C1DCE5D3-970A-4B4C-BE18-0EFABF9D48EF}" destId="{495F8DD9-F0B2-416B-B4C4-502EA782511D}" srcOrd="3" destOrd="0" presId="urn:microsoft.com/office/officeart/2005/8/layout/vList2"/>
    <dgm:cxn modelId="{E5C7FFFA-C453-4DEA-92DD-48F67A03A95B}" type="presParOf" srcId="{C1DCE5D3-970A-4B4C-BE18-0EFABF9D48EF}" destId="{4E15D070-F463-44BA-A3A6-0A33BC78AB5D}" srcOrd="4" destOrd="0" presId="urn:microsoft.com/office/officeart/2005/8/layout/vList2"/>
    <dgm:cxn modelId="{43814377-F01E-4977-8E6D-9D307C46C3A1}" type="presParOf" srcId="{C1DCE5D3-970A-4B4C-BE18-0EFABF9D48EF}" destId="{E4EFA24D-ED58-428A-8213-617A635CAB15}" srcOrd="5" destOrd="0" presId="urn:microsoft.com/office/officeart/2005/8/layout/vList2"/>
    <dgm:cxn modelId="{0CD87230-6193-4A73-80C3-9364402B30A2}" type="presParOf" srcId="{C1DCE5D3-970A-4B4C-BE18-0EFABF9D48EF}" destId="{D70E62E1-7024-4237-A45E-F4D8D7A34DF5}"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156EC6-8353-4E8A-9D27-956332D526A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1CB58C3F-EB72-4DE5-BCDB-AC48E9B3A270}">
      <dgm:prSet phldrT="[Text]" custT="1"/>
      <dgm:spPr/>
      <dgm:t>
        <a:bodyPr/>
        <a:lstStyle/>
        <a:p>
          <a:r>
            <a:rPr lang="en-GB" sz="2400" dirty="0"/>
            <a:t>Pupil Premium</a:t>
          </a:r>
        </a:p>
        <a:p>
          <a:r>
            <a:rPr lang="en-GB" sz="1100" dirty="0"/>
            <a:t>Expect the payment to LA’s to mirror last year as follows:</a:t>
          </a:r>
        </a:p>
        <a:p>
          <a:r>
            <a:rPr lang="en-GB" sz="1100" dirty="0"/>
            <a:t>	28</a:t>
          </a:r>
          <a:r>
            <a:rPr lang="en-GB" sz="1100" baseline="30000" dirty="0"/>
            <a:t>th</a:t>
          </a:r>
          <a:r>
            <a:rPr lang="en-GB" sz="1100" dirty="0"/>
            <a:t> June 2025</a:t>
          </a:r>
        </a:p>
        <a:p>
          <a:r>
            <a:rPr lang="en-GB" sz="1100" dirty="0"/>
            <a:t>	30</a:t>
          </a:r>
          <a:r>
            <a:rPr lang="en-GB" sz="1100" baseline="30000" dirty="0"/>
            <a:t>th</a:t>
          </a:r>
          <a:r>
            <a:rPr lang="en-GB" sz="1100" dirty="0"/>
            <a:t> September 2025</a:t>
          </a:r>
        </a:p>
        <a:p>
          <a:r>
            <a:rPr lang="en-GB" sz="1100" dirty="0"/>
            <a:t>	31</a:t>
          </a:r>
          <a:r>
            <a:rPr lang="en-GB" sz="1100" baseline="30000" dirty="0"/>
            <a:t>st</a:t>
          </a:r>
          <a:r>
            <a:rPr lang="en-GB" sz="1100" dirty="0"/>
            <a:t> December 2025</a:t>
          </a:r>
        </a:p>
        <a:p>
          <a:r>
            <a:rPr lang="en-GB" sz="1100" dirty="0"/>
            <a:t>	31</a:t>
          </a:r>
          <a:r>
            <a:rPr lang="en-GB" sz="1100" baseline="30000" dirty="0"/>
            <a:t>st</a:t>
          </a:r>
          <a:r>
            <a:rPr lang="en-GB" sz="1100" dirty="0"/>
            <a:t> March 2026</a:t>
          </a:r>
        </a:p>
        <a:p>
          <a:r>
            <a:rPr lang="en-GB" sz="1100" dirty="0"/>
            <a:t>As soon as we have notification from the DfE we will advise the schools of the rates</a:t>
          </a:r>
        </a:p>
      </dgm:t>
    </dgm:pt>
    <dgm:pt modelId="{0EF79F8E-4F3F-4450-8164-CAA164A8DF35}" type="parTrans" cxnId="{11F2FCCE-F590-4277-80E0-6FED90FA52E6}">
      <dgm:prSet/>
      <dgm:spPr/>
      <dgm:t>
        <a:bodyPr/>
        <a:lstStyle/>
        <a:p>
          <a:endParaRPr lang="en-GB"/>
        </a:p>
      </dgm:t>
    </dgm:pt>
    <dgm:pt modelId="{967F3A5E-CA0E-4806-A7F1-B7C0E6DCFDD3}" type="sibTrans" cxnId="{11F2FCCE-F590-4277-80E0-6FED90FA52E6}">
      <dgm:prSet/>
      <dgm:spPr/>
      <dgm:t>
        <a:bodyPr/>
        <a:lstStyle/>
        <a:p>
          <a:endParaRPr lang="en-GB"/>
        </a:p>
      </dgm:t>
    </dgm:pt>
    <dgm:pt modelId="{A8289711-8BA2-41D5-9D86-15E3C5D919DC}">
      <dgm:prSet phldrT="[Text]" custT="1"/>
      <dgm:spPr/>
      <dgm:t>
        <a:bodyPr/>
        <a:lstStyle/>
        <a:p>
          <a:r>
            <a:rPr lang="en-GB" sz="2400" dirty="0"/>
            <a:t>UIFSM</a:t>
          </a:r>
        </a:p>
        <a:p>
          <a:r>
            <a:rPr lang="en-GB" sz="1100" dirty="0"/>
            <a:t>We would expect the payment to LA’s to mirror last year as follows:</a:t>
          </a:r>
        </a:p>
        <a:p>
          <a:r>
            <a:rPr lang="en-GB" sz="1100" dirty="0"/>
            <a:t>	7/12 of the funding allocation on June 2025</a:t>
          </a:r>
        </a:p>
        <a:p>
          <a:r>
            <a:rPr lang="en-GB" sz="1100" dirty="0"/>
            <a:t>	5/12 of the funding allocation on June2026</a:t>
          </a:r>
        </a:p>
        <a:p>
          <a:r>
            <a:rPr lang="en-GB" sz="1100" dirty="0"/>
            <a:t>As soon as we have notification from the DfE we will advise the schools of the rates</a:t>
          </a:r>
        </a:p>
      </dgm:t>
    </dgm:pt>
    <dgm:pt modelId="{94AA30D5-3BC9-4A79-8016-79EBD55A6E49}" type="parTrans" cxnId="{349E24BA-D80E-47B1-A18A-9C9A6CF20E3D}">
      <dgm:prSet/>
      <dgm:spPr/>
      <dgm:t>
        <a:bodyPr/>
        <a:lstStyle/>
        <a:p>
          <a:endParaRPr lang="en-GB"/>
        </a:p>
      </dgm:t>
    </dgm:pt>
    <dgm:pt modelId="{0E54BDA3-0BC2-4416-8992-A41B1AD21E73}" type="sibTrans" cxnId="{349E24BA-D80E-47B1-A18A-9C9A6CF20E3D}">
      <dgm:prSet/>
      <dgm:spPr/>
      <dgm:t>
        <a:bodyPr/>
        <a:lstStyle/>
        <a:p>
          <a:endParaRPr lang="en-GB"/>
        </a:p>
      </dgm:t>
    </dgm:pt>
    <dgm:pt modelId="{23E5493F-9656-4956-A7C2-B5F0642A98C9}">
      <dgm:prSet phldrT="[Text]" custT="1"/>
      <dgm:spPr/>
      <dgm:t>
        <a:bodyPr/>
        <a:lstStyle/>
        <a:p>
          <a:r>
            <a:rPr lang="en-GB" sz="2400" dirty="0"/>
            <a:t>SMHL</a:t>
          </a:r>
        </a:p>
        <a:p>
          <a:r>
            <a:rPr lang="en-GB" sz="1100" b="0" i="0" dirty="0"/>
            <a:t>From October 2021 to December 2024, schools could apply for a senior mental health lead training grant. The deadline to apply for the grant was 31</a:t>
          </a:r>
          <a:r>
            <a:rPr lang="en-GB" sz="1100" b="0" i="0" baseline="30000" dirty="0"/>
            <a:t>st</a:t>
          </a:r>
          <a:r>
            <a:rPr lang="en-GB" sz="1100" b="0" i="0" dirty="0"/>
            <a:t> December 2024.  Therefore, it may be possible we received residual payments from current financial years applications. </a:t>
          </a:r>
          <a:endParaRPr lang="en-GB" sz="1100" dirty="0"/>
        </a:p>
      </dgm:t>
    </dgm:pt>
    <dgm:pt modelId="{EC596B05-DC9D-41B0-82A1-51FC869AF5C1}" type="parTrans" cxnId="{EDC2C0CC-92B6-4347-9853-075454F70CEB}">
      <dgm:prSet/>
      <dgm:spPr/>
      <dgm:t>
        <a:bodyPr/>
        <a:lstStyle/>
        <a:p>
          <a:endParaRPr lang="en-GB"/>
        </a:p>
      </dgm:t>
    </dgm:pt>
    <dgm:pt modelId="{88A3855C-7C65-422E-B70D-C132282CCCAE}" type="sibTrans" cxnId="{EDC2C0CC-92B6-4347-9853-075454F70CEB}">
      <dgm:prSet/>
      <dgm:spPr/>
      <dgm:t>
        <a:bodyPr/>
        <a:lstStyle/>
        <a:p>
          <a:endParaRPr lang="en-GB"/>
        </a:p>
      </dgm:t>
    </dgm:pt>
    <dgm:pt modelId="{035B1DBA-CC40-4176-87DD-1B69448FFE37}">
      <dgm:prSet phldrT="[Text]" custT="1"/>
      <dgm:spPr/>
      <dgm:t>
        <a:bodyPr/>
        <a:lstStyle/>
        <a:p>
          <a:r>
            <a:rPr lang="en-GB" sz="2400" dirty="0"/>
            <a:t>PE &amp; Sports Grant</a:t>
          </a:r>
        </a:p>
        <a:p>
          <a:r>
            <a:rPr lang="en-GB" sz="1100" dirty="0"/>
            <a:t>If DfE run this grant for 2025/2026 we would expect the payment to LA’s to mirror last year as follows:</a:t>
          </a:r>
        </a:p>
        <a:p>
          <a:r>
            <a:rPr lang="en-GB" sz="1100" dirty="0"/>
            <a:t>	7/12 of the funding allocation on 31</a:t>
          </a:r>
          <a:r>
            <a:rPr lang="en-GB" sz="1100" baseline="30000" dirty="0"/>
            <a:t>st</a:t>
          </a:r>
          <a:r>
            <a:rPr lang="en-GB" sz="1100" dirty="0"/>
            <a:t> October 2025</a:t>
          </a:r>
        </a:p>
        <a:p>
          <a:r>
            <a:rPr lang="en-GB" sz="1100" dirty="0"/>
            <a:t>	5/12 of the funding allocation on 30</a:t>
          </a:r>
          <a:r>
            <a:rPr lang="en-GB" sz="1100" baseline="30000" dirty="0"/>
            <a:t>th</a:t>
          </a:r>
          <a:r>
            <a:rPr lang="en-GB" sz="1100" dirty="0"/>
            <a:t> April 2026</a:t>
          </a:r>
        </a:p>
        <a:p>
          <a:r>
            <a:rPr lang="en-GB" sz="1100" dirty="0"/>
            <a:t>As soon as we have notification from the DfE we will advise the schools of the rates</a:t>
          </a:r>
        </a:p>
      </dgm:t>
    </dgm:pt>
    <dgm:pt modelId="{3636B350-1E5E-4260-AEDD-67A008F6CD98}" type="parTrans" cxnId="{576E8071-AD39-46C1-BF06-963F93FAC5C1}">
      <dgm:prSet/>
      <dgm:spPr/>
      <dgm:t>
        <a:bodyPr/>
        <a:lstStyle/>
        <a:p>
          <a:endParaRPr lang="en-GB"/>
        </a:p>
      </dgm:t>
    </dgm:pt>
    <dgm:pt modelId="{05376A1E-DB8F-42B8-A936-EE0FFABEF70A}" type="sibTrans" cxnId="{576E8071-AD39-46C1-BF06-963F93FAC5C1}">
      <dgm:prSet/>
      <dgm:spPr/>
      <dgm:t>
        <a:bodyPr/>
        <a:lstStyle/>
        <a:p>
          <a:endParaRPr lang="en-GB"/>
        </a:p>
      </dgm:t>
    </dgm:pt>
    <dgm:pt modelId="{C1DCE5D3-970A-4B4C-BE18-0EFABF9D48EF}" type="pres">
      <dgm:prSet presAssocID="{CE156EC6-8353-4E8A-9D27-956332D526A2}" presName="linear" presStyleCnt="0">
        <dgm:presLayoutVars>
          <dgm:animLvl val="lvl"/>
          <dgm:resizeHandles val="exact"/>
        </dgm:presLayoutVars>
      </dgm:prSet>
      <dgm:spPr/>
    </dgm:pt>
    <dgm:pt modelId="{78A3F507-71EB-4FF1-B161-DBAA6A6FC0A2}" type="pres">
      <dgm:prSet presAssocID="{1CB58C3F-EB72-4DE5-BCDB-AC48E9B3A270}" presName="parentText" presStyleLbl="node1" presStyleIdx="0" presStyleCnt="4" custLinFactY="-4156" custLinFactNeighborX="678" custLinFactNeighborY="-100000">
        <dgm:presLayoutVars>
          <dgm:chMax val="0"/>
          <dgm:bulletEnabled val="1"/>
        </dgm:presLayoutVars>
      </dgm:prSet>
      <dgm:spPr/>
    </dgm:pt>
    <dgm:pt modelId="{789CB500-FC0E-4FA9-A7AE-9DF599BFA91E}" type="pres">
      <dgm:prSet presAssocID="{967F3A5E-CA0E-4806-A7F1-B7C0E6DCFDD3}" presName="spacer" presStyleCnt="0"/>
      <dgm:spPr/>
    </dgm:pt>
    <dgm:pt modelId="{20EFC4AC-9597-48E0-B6C4-0EB3EBDF3BCA}" type="pres">
      <dgm:prSet presAssocID="{A8289711-8BA2-41D5-9D86-15E3C5D919DC}" presName="parentText" presStyleLbl="node1" presStyleIdx="1" presStyleCnt="4" custScaleY="76411" custLinFactNeighborY="-88104">
        <dgm:presLayoutVars>
          <dgm:chMax val="0"/>
          <dgm:bulletEnabled val="1"/>
        </dgm:presLayoutVars>
      </dgm:prSet>
      <dgm:spPr/>
    </dgm:pt>
    <dgm:pt modelId="{495F8DD9-F0B2-416B-B4C4-502EA782511D}" type="pres">
      <dgm:prSet presAssocID="{0E54BDA3-0BC2-4416-8992-A41B1AD21E73}" presName="spacer" presStyleCnt="0"/>
      <dgm:spPr/>
    </dgm:pt>
    <dgm:pt modelId="{4E15D070-F463-44BA-A3A6-0A33BC78AB5D}" type="pres">
      <dgm:prSet presAssocID="{23E5493F-9656-4956-A7C2-B5F0642A98C9}" presName="parentText" presStyleLbl="node1" presStyleIdx="2" presStyleCnt="4" custScaleY="70183" custLinFactY="-104" custLinFactNeighborY="-100000">
        <dgm:presLayoutVars>
          <dgm:chMax val="0"/>
          <dgm:bulletEnabled val="1"/>
        </dgm:presLayoutVars>
      </dgm:prSet>
      <dgm:spPr/>
    </dgm:pt>
    <dgm:pt modelId="{E4EFA24D-ED58-428A-8213-617A635CAB15}" type="pres">
      <dgm:prSet presAssocID="{88A3855C-7C65-422E-B70D-C132282CCCAE}" presName="spacer" presStyleCnt="0"/>
      <dgm:spPr/>
    </dgm:pt>
    <dgm:pt modelId="{D70E62E1-7024-4237-A45E-F4D8D7A34DF5}" type="pres">
      <dgm:prSet presAssocID="{035B1DBA-CC40-4176-87DD-1B69448FFE37}" presName="parentText" presStyleLbl="node1" presStyleIdx="3" presStyleCnt="4" custScaleY="86499" custLinFactY="1017" custLinFactNeighborY="100000">
        <dgm:presLayoutVars>
          <dgm:chMax val="0"/>
          <dgm:bulletEnabled val="1"/>
        </dgm:presLayoutVars>
      </dgm:prSet>
      <dgm:spPr/>
    </dgm:pt>
  </dgm:ptLst>
  <dgm:cxnLst>
    <dgm:cxn modelId="{E226440E-D330-4BE6-80FF-310D420391E8}" type="presOf" srcId="{A8289711-8BA2-41D5-9D86-15E3C5D919DC}" destId="{20EFC4AC-9597-48E0-B6C4-0EB3EBDF3BCA}" srcOrd="0" destOrd="0" presId="urn:microsoft.com/office/officeart/2005/8/layout/vList2"/>
    <dgm:cxn modelId="{1D815523-EFD9-413B-AEA0-2BBEBC70C5DA}" type="presOf" srcId="{1CB58C3F-EB72-4DE5-BCDB-AC48E9B3A270}" destId="{78A3F507-71EB-4FF1-B161-DBAA6A6FC0A2}" srcOrd="0" destOrd="0" presId="urn:microsoft.com/office/officeart/2005/8/layout/vList2"/>
    <dgm:cxn modelId="{DEB0A049-1CE3-4399-898D-6607ADD6BC07}" type="presOf" srcId="{035B1DBA-CC40-4176-87DD-1B69448FFE37}" destId="{D70E62E1-7024-4237-A45E-F4D8D7A34DF5}" srcOrd="0" destOrd="0" presId="urn:microsoft.com/office/officeart/2005/8/layout/vList2"/>
    <dgm:cxn modelId="{576E8071-AD39-46C1-BF06-963F93FAC5C1}" srcId="{CE156EC6-8353-4E8A-9D27-956332D526A2}" destId="{035B1DBA-CC40-4176-87DD-1B69448FFE37}" srcOrd="3" destOrd="0" parTransId="{3636B350-1E5E-4260-AEDD-67A008F6CD98}" sibTransId="{05376A1E-DB8F-42B8-A936-EE0FFABEF70A}"/>
    <dgm:cxn modelId="{3B0E158F-3BD1-4C09-814F-34490020DA76}" type="presOf" srcId="{23E5493F-9656-4956-A7C2-B5F0642A98C9}" destId="{4E15D070-F463-44BA-A3A6-0A33BC78AB5D}" srcOrd="0" destOrd="0" presId="urn:microsoft.com/office/officeart/2005/8/layout/vList2"/>
    <dgm:cxn modelId="{349E24BA-D80E-47B1-A18A-9C9A6CF20E3D}" srcId="{CE156EC6-8353-4E8A-9D27-956332D526A2}" destId="{A8289711-8BA2-41D5-9D86-15E3C5D919DC}" srcOrd="1" destOrd="0" parTransId="{94AA30D5-3BC9-4A79-8016-79EBD55A6E49}" sibTransId="{0E54BDA3-0BC2-4416-8992-A41B1AD21E73}"/>
    <dgm:cxn modelId="{0D62D8C9-CC14-40D9-92C8-2EA4F3A096BB}" type="presOf" srcId="{CE156EC6-8353-4E8A-9D27-956332D526A2}" destId="{C1DCE5D3-970A-4B4C-BE18-0EFABF9D48EF}" srcOrd="0" destOrd="0" presId="urn:microsoft.com/office/officeart/2005/8/layout/vList2"/>
    <dgm:cxn modelId="{EDC2C0CC-92B6-4347-9853-075454F70CEB}" srcId="{CE156EC6-8353-4E8A-9D27-956332D526A2}" destId="{23E5493F-9656-4956-A7C2-B5F0642A98C9}" srcOrd="2" destOrd="0" parTransId="{EC596B05-DC9D-41B0-82A1-51FC869AF5C1}" sibTransId="{88A3855C-7C65-422E-B70D-C132282CCCAE}"/>
    <dgm:cxn modelId="{11F2FCCE-F590-4277-80E0-6FED90FA52E6}" srcId="{CE156EC6-8353-4E8A-9D27-956332D526A2}" destId="{1CB58C3F-EB72-4DE5-BCDB-AC48E9B3A270}" srcOrd="0" destOrd="0" parTransId="{0EF79F8E-4F3F-4450-8164-CAA164A8DF35}" sibTransId="{967F3A5E-CA0E-4806-A7F1-B7C0E6DCFDD3}"/>
    <dgm:cxn modelId="{2095F54B-7074-45E7-8B1B-75C017FA6BA1}" type="presParOf" srcId="{C1DCE5D3-970A-4B4C-BE18-0EFABF9D48EF}" destId="{78A3F507-71EB-4FF1-B161-DBAA6A6FC0A2}" srcOrd="0" destOrd="0" presId="urn:microsoft.com/office/officeart/2005/8/layout/vList2"/>
    <dgm:cxn modelId="{421365EB-6E22-45B7-A09D-26AA34184437}" type="presParOf" srcId="{C1DCE5D3-970A-4B4C-BE18-0EFABF9D48EF}" destId="{789CB500-FC0E-4FA9-A7AE-9DF599BFA91E}" srcOrd="1" destOrd="0" presId="urn:microsoft.com/office/officeart/2005/8/layout/vList2"/>
    <dgm:cxn modelId="{9C68ED5C-8CE0-4F97-A03C-052B64B83695}" type="presParOf" srcId="{C1DCE5D3-970A-4B4C-BE18-0EFABF9D48EF}" destId="{20EFC4AC-9597-48E0-B6C4-0EB3EBDF3BCA}" srcOrd="2" destOrd="0" presId="urn:microsoft.com/office/officeart/2005/8/layout/vList2"/>
    <dgm:cxn modelId="{20C3268F-4F07-4F6B-ADB2-4FD49460433C}" type="presParOf" srcId="{C1DCE5D3-970A-4B4C-BE18-0EFABF9D48EF}" destId="{495F8DD9-F0B2-416B-B4C4-502EA782511D}" srcOrd="3" destOrd="0" presId="urn:microsoft.com/office/officeart/2005/8/layout/vList2"/>
    <dgm:cxn modelId="{E5C7FFFA-C453-4DEA-92DD-48F67A03A95B}" type="presParOf" srcId="{C1DCE5D3-970A-4B4C-BE18-0EFABF9D48EF}" destId="{4E15D070-F463-44BA-A3A6-0A33BC78AB5D}" srcOrd="4" destOrd="0" presId="urn:microsoft.com/office/officeart/2005/8/layout/vList2"/>
    <dgm:cxn modelId="{43814377-F01E-4977-8E6D-9D307C46C3A1}" type="presParOf" srcId="{C1DCE5D3-970A-4B4C-BE18-0EFABF9D48EF}" destId="{E4EFA24D-ED58-428A-8213-617A635CAB15}" srcOrd="5" destOrd="0" presId="urn:microsoft.com/office/officeart/2005/8/layout/vList2"/>
    <dgm:cxn modelId="{0CD87230-6193-4A73-80C3-9364402B30A2}" type="presParOf" srcId="{C1DCE5D3-970A-4B4C-BE18-0EFABF9D48EF}" destId="{D70E62E1-7024-4237-A45E-F4D8D7A34D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31089"/>
          <a:ext cx="7949931" cy="63238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0070C0"/>
              </a:solidFill>
              <a:latin typeface="+mj-lt"/>
            </a:rPr>
            <a:t>https://www.gov.uk/government/publications/schools-financial-value-standard</a:t>
          </a:r>
          <a:endParaRPr lang="en-GB" sz="1600" kern="1200" dirty="0"/>
        </a:p>
      </dsp:txBody>
      <dsp:txXfrm>
        <a:off x="30870" y="61959"/>
        <a:ext cx="7888191" cy="570645"/>
      </dsp:txXfrm>
    </dsp:sp>
    <dsp:sp modelId="{3D13AA5F-6372-4576-9036-E2BAFE5F0C05}">
      <dsp:nvSpPr>
        <dsp:cNvPr id="0" name=""/>
        <dsp:cNvSpPr/>
      </dsp:nvSpPr>
      <dsp:spPr>
        <a:xfrm>
          <a:off x="0" y="729714"/>
          <a:ext cx="7949931" cy="632385"/>
        </a:xfrm>
        <a:prstGeom prst="roundRect">
          <a:avLst/>
        </a:prstGeom>
        <a:solidFill>
          <a:schemeClr val="accent2">
            <a:shade val="80000"/>
            <a:hueOff val="37364"/>
            <a:satOff val="730"/>
            <a:lumOff val="53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effectLst/>
              <a:latin typeface="+mj-lt"/>
              <a:hlinkClick xmlns:r="http://schemas.openxmlformats.org/officeDocument/2006/relationships" r:id="rId1"/>
            </a:rPr>
            <a:t>Schools financial value standard (SFVS) checklist</a:t>
          </a:r>
          <a:endParaRPr lang="en-GB" sz="1600" kern="1200" dirty="0"/>
        </a:p>
      </dsp:txBody>
      <dsp:txXfrm>
        <a:off x="30870" y="760584"/>
        <a:ext cx="7888191" cy="570645"/>
      </dsp:txXfrm>
    </dsp:sp>
    <dsp:sp modelId="{20EFC4AC-9597-48E0-B6C4-0EB3EBDF3BCA}">
      <dsp:nvSpPr>
        <dsp:cNvPr id="0" name=""/>
        <dsp:cNvSpPr/>
      </dsp:nvSpPr>
      <dsp:spPr>
        <a:xfrm>
          <a:off x="0" y="1428339"/>
          <a:ext cx="7949931" cy="632385"/>
        </a:xfrm>
        <a:prstGeom prst="roundRect">
          <a:avLst/>
        </a:prstGeom>
        <a:solidFill>
          <a:schemeClr val="accent2">
            <a:shade val="80000"/>
            <a:hueOff val="74727"/>
            <a:satOff val="1460"/>
            <a:lumOff val="10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effectLst/>
              <a:latin typeface="+mj-lt"/>
              <a:hlinkClick xmlns:r="http://schemas.openxmlformats.org/officeDocument/2006/relationships" r:id="rId2"/>
            </a:rPr>
            <a:t>Schools financial value standard (SFVS): checklist guidance</a:t>
          </a:r>
          <a:endParaRPr lang="en-GB" sz="1600" kern="1200" dirty="0"/>
        </a:p>
      </dsp:txBody>
      <dsp:txXfrm>
        <a:off x="30870" y="1459209"/>
        <a:ext cx="7888191" cy="570645"/>
      </dsp:txXfrm>
    </dsp:sp>
    <dsp:sp modelId="{4E15D070-F463-44BA-A3A6-0A33BC78AB5D}">
      <dsp:nvSpPr>
        <dsp:cNvPr id="0" name=""/>
        <dsp:cNvSpPr/>
      </dsp:nvSpPr>
      <dsp:spPr>
        <a:xfrm>
          <a:off x="0" y="2126964"/>
          <a:ext cx="7949931" cy="632385"/>
        </a:xfrm>
        <a:prstGeom prst="roundRect">
          <a:avLst/>
        </a:prstGeom>
        <a:solidFill>
          <a:schemeClr val="accent2">
            <a:shade val="80000"/>
            <a:hueOff val="112091"/>
            <a:satOff val="2190"/>
            <a:lumOff val="161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effectLst/>
              <a:latin typeface="+mj-lt"/>
              <a:hlinkClick xmlns:r="http://schemas.openxmlformats.org/officeDocument/2006/relationships" r:id="rId3"/>
            </a:rPr>
            <a:t>Schools financial value standard (SFVS) additional resources</a:t>
          </a:r>
          <a:endParaRPr lang="en-GB" sz="1600" kern="1200" dirty="0"/>
        </a:p>
      </dsp:txBody>
      <dsp:txXfrm>
        <a:off x="30870" y="2157834"/>
        <a:ext cx="7888191" cy="570645"/>
      </dsp:txXfrm>
    </dsp:sp>
    <dsp:sp modelId="{D70E62E1-7024-4237-A45E-F4D8D7A34DF5}">
      <dsp:nvSpPr>
        <dsp:cNvPr id="0" name=""/>
        <dsp:cNvSpPr/>
      </dsp:nvSpPr>
      <dsp:spPr>
        <a:xfrm>
          <a:off x="0" y="2825589"/>
          <a:ext cx="7949931" cy="632385"/>
        </a:xfrm>
        <a:prstGeom prst="roundRect">
          <a:avLst/>
        </a:prstGeom>
        <a:solidFill>
          <a:schemeClr val="accent2">
            <a:shade val="80000"/>
            <a:hueOff val="149454"/>
            <a:satOff val="2920"/>
            <a:lumOff val="215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0" i="0" kern="1200">
              <a:effectLst/>
              <a:latin typeface="+mj-lt"/>
              <a:hlinkClick xmlns:r="http://schemas.openxmlformats.org/officeDocument/2006/relationships" r:id="rId4"/>
            </a:rPr>
            <a:t>Template for recording related party transactions</a:t>
          </a:r>
          <a:endParaRPr lang="en-GB" sz="1600" kern="1200" dirty="0"/>
        </a:p>
      </dsp:txBody>
      <dsp:txXfrm>
        <a:off x="30870" y="2856459"/>
        <a:ext cx="7888191" cy="570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5D416-FF04-4704-939B-8FB63804428E}">
      <dsp:nvSpPr>
        <dsp:cNvPr id="0" name=""/>
        <dsp:cNvSpPr/>
      </dsp:nvSpPr>
      <dsp:spPr>
        <a:xfrm>
          <a:off x="2043184" y="1928693"/>
          <a:ext cx="1511396" cy="151139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Rolled into Schools Block Funding</a:t>
          </a:r>
        </a:p>
      </dsp:txBody>
      <dsp:txXfrm>
        <a:off x="2264523" y="2150032"/>
        <a:ext cx="1068718" cy="1068718"/>
      </dsp:txXfrm>
    </dsp:sp>
    <dsp:sp modelId="{1A87ED91-6250-4595-8BFE-218C69E5B260}">
      <dsp:nvSpPr>
        <dsp:cNvPr id="0" name=""/>
        <dsp:cNvSpPr/>
      </dsp:nvSpPr>
      <dsp:spPr>
        <a:xfrm rot="12900000">
          <a:off x="955159" y="1625945"/>
          <a:ext cx="1279382" cy="43074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6E1C01-DB2A-4FAB-8E88-15C8B686059F}">
      <dsp:nvSpPr>
        <dsp:cNvPr id="0" name=""/>
        <dsp:cNvSpPr/>
      </dsp:nvSpPr>
      <dsp:spPr>
        <a:xfrm>
          <a:off x="352933" y="900077"/>
          <a:ext cx="1435826" cy="11486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TPAG</a:t>
          </a:r>
        </a:p>
      </dsp:txBody>
      <dsp:txXfrm>
        <a:off x="386576" y="933720"/>
        <a:ext cx="1368540" cy="1081375"/>
      </dsp:txXfrm>
    </dsp:sp>
    <dsp:sp modelId="{35CB95D8-1043-40DF-9727-CB8F10E8A7B9}">
      <dsp:nvSpPr>
        <dsp:cNvPr id="0" name=""/>
        <dsp:cNvSpPr/>
      </dsp:nvSpPr>
      <dsp:spPr>
        <a:xfrm rot="16200000">
          <a:off x="2159191" y="999166"/>
          <a:ext cx="1279382" cy="430748"/>
        </a:xfrm>
        <a:prstGeom prst="leftArrow">
          <a:avLst>
            <a:gd name="adj1" fmla="val 60000"/>
            <a:gd name="adj2" fmla="val 50000"/>
          </a:avLst>
        </a:prstGeom>
        <a:solidFill>
          <a:schemeClr val="accent3">
            <a:hueOff val="-3651371"/>
            <a:satOff val="5960"/>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FC8ACF-AE40-4AFF-969D-B9CF04F517FB}">
      <dsp:nvSpPr>
        <dsp:cNvPr id="0" name=""/>
        <dsp:cNvSpPr/>
      </dsp:nvSpPr>
      <dsp:spPr>
        <a:xfrm>
          <a:off x="2080969" y="518"/>
          <a:ext cx="1435826" cy="1148661"/>
        </a:xfrm>
        <a:prstGeom prst="roundRect">
          <a:avLst>
            <a:gd name="adj" fmla="val 10000"/>
          </a:avLst>
        </a:prstGeom>
        <a:solidFill>
          <a:schemeClr val="accent3">
            <a:hueOff val="-3651371"/>
            <a:satOff val="5960"/>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TPECG</a:t>
          </a:r>
        </a:p>
      </dsp:txBody>
      <dsp:txXfrm>
        <a:off x="2114612" y="34161"/>
        <a:ext cx="1368540" cy="1081375"/>
      </dsp:txXfrm>
    </dsp:sp>
    <dsp:sp modelId="{145ABEAC-E8A3-4317-9F8B-AA5CD540A42C}">
      <dsp:nvSpPr>
        <dsp:cNvPr id="0" name=""/>
        <dsp:cNvSpPr/>
      </dsp:nvSpPr>
      <dsp:spPr>
        <a:xfrm rot="19500000">
          <a:off x="3363223" y="1625945"/>
          <a:ext cx="1279382" cy="430748"/>
        </a:xfrm>
        <a:prstGeom prst="leftArrow">
          <a:avLst>
            <a:gd name="adj1" fmla="val 60000"/>
            <a:gd name="adj2" fmla="val 50000"/>
          </a:avLst>
        </a:prstGeom>
        <a:solidFill>
          <a:schemeClr val="accent3">
            <a:hueOff val="-7302742"/>
            <a:satOff val="11920"/>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3052B-A5F0-4262-BFB1-67C95E1E3C84}">
      <dsp:nvSpPr>
        <dsp:cNvPr id="0" name=""/>
        <dsp:cNvSpPr/>
      </dsp:nvSpPr>
      <dsp:spPr>
        <a:xfrm>
          <a:off x="3809005" y="900077"/>
          <a:ext cx="1435826" cy="1148661"/>
        </a:xfrm>
        <a:prstGeom prst="roundRect">
          <a:avLst>
            <a:gd name="adj" fmla="val 10000"/>
          </a:avLst>
        </a:prstGeom>
        <a:solidFill>
          <a:schemeClr val="accent3">
            <a:hueOff val="-7302742"/>
            <a:satOff val="119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CSBG</a:t>
          </a:r>
        </a:p>
      </dsp:txBody>
      <dsp:txXfrm>
        <a:off x="3842648" y="933720"/>
        <a:ext cx="1368540" cy="1081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8538"/>
          <a:ext cx="5025109" cy="4557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Pupil Premium</a:t>
          </a:r>
        </a:p>
      </dsp:txBody>
      <dsp:txXfrm>
        <a:off x="22246" y="30784"/>
        <a:ext cx="4980617" cy="411223"/>
      </dsp:txXfrm>
    </dsp:sp>
    <dsp:sp modelId="{20EFC4AC-9597-48E0-B6C4-0EB3EBDF3BCA}">
      <dsp:nvSpPr>
        <dsp:cNvPr id="0" name=""/>
        <dsp:cNvSpPr/>
      </dsp:nvSpPr>
      <dsp:spPr>
        <a:xfrm>
          <a:off x="0" y="518973"/>
          <a:ext cx="5025109" cy="455715"/>
        </a:xfrm>
        <a:prstGeom prst="roundRect">
          <a:avLst/>
        </a:prstGeom>
        <a:solidFill>
          <a:schemeClr val="accent3">
            <a:hueOff val="-2434248"/>
            <a:satOff val="3973"/>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UIFSM</a:t>
          </a:r>
        </a:p>
      </dsp:txBody>
      <dsp:txXfrm>
        <a:off x="22246" y="541219"/>
        <a:ext cx="4980617" cy="411223"/>
      </dsp:txXfrm>
    </dsp:sp>
    <dsp:sp modelId="{4E15D070-F463-44BA-A3A6-0A33BC78AB5D}">
      <dsp:nvSpPr>
        <dsp:cNvPr id="0" name=""/>
        <dsp:cNvSpPr/>
      </dsp:nvSpPr>
      <dsp:spPr>
        <a:xfrm>
          <a:off x="0" y="1029408"/>
          <a:ext cx="5025109" cy="455715"/>
        </a:xfrm>
        <a:prstGeom prst="roundRect">
          <a:avLst/>
        </a:prstGeom>
        <a:solidFill>
          <a:schemeClr val="accent3">
            <a:hueOff val="-4868495"/>
            <a:satOff val="7947"/>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SMHL</a:t>
          </a:r>
        </a:p>
      </dsp:txBody>
      <dsp:txXfrm>
        <a:off x="22246" y="1051654"/>
        <a:ext cx="4980617" cy="411223"/>
      </dsp:txXfrm>
    </dsp:sp>
    <dsp:sp modelId="{D70E62E1-7024-4237-A45E-F4D8D7A34DF5}">
      <dsp:nvSpPr>
        <dsp:cNvPr id="0" name=""/>
        <dsp:cNvSpPr/>
      </dsp:nvSpPr>
      <dsp:spPr>
        <a:xfrm>
          <a:off x="0" y="1539843"/>
          <a:ext cx="5025109" cy="455715"/>
        </a:xfrm>
        <a:prstGeom prst="roundRect">
          <a:avLst/>
        </a:prstGeom>
        <a:solidFill>
          <a:schemeClr val="accent3">
            <a:hueOff val="-7302742"/>
            <a:satOff val="119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PE &amp; Sports Grant</a:t>
          </a:r>
        </a:p>
      </dsp:txBody>
      <dsp:txXfrm>
        <a:off x="22246" y="1562089"/>
        <a:ext cx="4980617" cy="411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3F507-71EB-4FF1-B161-DBAA6A6FC0A2}">
      <dsp:nvSpPr>
        <dsp:cNvPr id="0" name=""/>
        <dsp:cNvSpPr/>
      </dsp:nvSpPr>
      <dsp:spPr>
        <a:xfrm>
          <a:off x="0" y="0"/>
          <a:ext cx="12188824" cy="20775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Pupil Premium</a:t>
          </a:r>
        </a:p>
        <a:p>
          <a:pPr marL="0" lvl="0" indent="0" algn="l" defTabSz="1066800">
            <a:lnSpc>
              <a:spcPct val="90000"/>
            </a:lnSpc>
            <a:spcBef>
              <a:spcPct val="0"/>
            </a:spcBef>
            <a:spcAft>
              <a:spcPct val="35000"/>
            </a:spcAft>
            <a:buNone/>
          </a:pPr>
          <a:r>
            <a:rPr lang="en-GB" sz="1100" kern="1200" dirty="0"/>
            <a:t>Expect the payment to LA’s to mirror last year as follows:</a:t>
          </a:r>
        </a:p>
        <a:p>
          <a:pPr marL="0" lvl="0" indent="0" algn="l" defTabSz="1066800">
            <a:lnSpc>
              <a:spcPct val="90000"/>
            </a:lnSpc>
            <a:spcBef>
              <a:spcPct val="0"/>
            </a:spcBef>
            <a:spcAft>
              <a:spcPct val="35000"/>
            </a:spcAft>
            <a:buNone/>
          </a:pPr>
          <a:r>
            <a:rPr lang="en-GB" sz="1100" kern="1200" dirty="0"/>
            <a:t>	28</a:t>
          </a:r>
          <a:r>
            <a:rPr lang="en-GB" sz="1100" kern="1200" baseline="30000" dirty="0"/>
            <a:t>th</a:t>
          </a:r>
          <a:r>
            <a:rPr lang="en-GB" sz="1100" kern="1200" dirty="0"/>
            <a:t> June 2025</a:t>
          </a:r>
        </a:p>
        <a:p>
          <a:pPr marL="0" lvl="0" indent="0" algn="l" defTabSz="1066800">
            <a:lnSpc>
              <a:spcPct val="90000"/>
            </a:lnSpc>
            <a:spcBef>
              <a:spcPct val="0"/>
            </a:spcBef>
            <a:spcAft>
              <a:spcPct val="35000"/>
            </a:spcAft>
            <a:buNone/>
          </a:pPr>
          <a:r>
            <a:rPr lang="en-GB" sz="1100" kern="1200" dirty="0"/>
            <a:t>	30</a:t>
          </a:r>
          <a:r>
            <a:rPr lang="en-GB" sz="1100" kern="1200" baseline="30000" dirty="0"/>
            <a:t>th</a:t>
          </a:r>
          <a:r>
            <a:rPr lang="en-GB" sz="1100" kern="1200" dirty="0"/>
            <a:t> September 2025</a:t>
          </a:r>
        </a:p>
        <a:p>
          <a:pPr marL="0" lvl="0" indent="0" algn="l" defTabSz="1066800">
            <a:lnSpc>
              <a:spcPct val="90000"/>
            </a:lnSpc>
            <a:spcBef>
              <a:spcPct val="0"/>
            </a:spcBef>
            <a:spcAft>
              <a:spcPct val="35000"/>
            </a:spcAft>
            <a:buNone/>
          </a:pPr>
          <a:r>
            <a:rPr lang="en-GB" sz="1100" kern="1200" dirty="0"/>
            <a:t>	31</a:t>
          </a:r>
          <a:r>
            <a:rPr lang="en-GB" sz="1100" kern="1200" baseline="30000" dirty="0"/>
            <a:t>st</a:t>
          </a:r>
          <a:r>
            <a:rPr lang="en-GB" sz="1100" kern="1200" dirty="0"/>
            <a:t> December 2025</a:t>
          </a:r>
        </a:p>
        <a:p>
          <a:pPr marL="0" lvl="0" indent="0" algn="l" defTabSz="1066800">
            <a:lnSpc>
              <a:spcPct val="90000"/>
            </a:lnSpc>
            <a:spcBef>
              <a:spcPct val="0"/>
            </a:spcBef>
            <a:spcAft>
              <a:spcPct val="35000"/>
            </a:spcAft>
            <a:buNone/>
          </a:pPr>
          <a:r>
            <a:rPr lang="en-GB" sz="1100" kern="1200" dirty="0"/>
            <a:t>	31</a:t>
          </a:r>
          <a:r>
            <a:rPr lang="en-GB" sz="1100" kern="1200" baseline="30000" dirty="0"/>
            <a:t>st</a:t>
          </a:r>
          <a:r>
            <a:rPr lang="en-GB" sz="1100" kern="1200" dirty="0"/>
            <a:t> March 2026</a:t>
          </a:r>
        </a:p>
        <a:p>
          <a:pPr marL="0" lvl="0" indent="0" algn="l" defTabSz="1066800">
            <a:lnSpc>
              <a:spcPct val="90000"/>
            </a:lnSpc>
            <a:spcBef>
              <a:spcPct val="0"/>
            </a:spcBef>
            <a:spcAft>
              <a:spcPct val="35000"/>
            </a:spcAft>
            <a:buNone/>
          </a:pPr>
          <a:r>
            <a:rPr lang="en-GB" sz="1100" kern="1200" dirty="0"/>
            <a:t>As soon as we have notification from the DfE we will advise the schools of the rates</a:t>
          </a:r>
        </a:p>
      </dsp:txBody>
      <dsp:txXfrm>
        <a:off x="101418" y="101418"/>
        <a:ext cx="11985988" cy="1874716"/>
      </dsp:txXfrm>
    </dsp:sp>
    <dsp:sp modelId="{20EFC4AC-9597-48E0-B6C4-0EB3EBDF3BCA}">
      <dsp:nvSpPr>
        <dsp:cNvPr id="0" name=""/>
        <dsp:cNvSpPr/>
      </dsp:nvSpPr>
      <dsp:spPr>
        <a:xfrm>
          <a:off x="0" y="2081233"/>
          <a:ext cx="12188824" cy="1587478"/>
        </a:xfrm>
        <a:prstGeom prst="roundRect">
          <a:avLst/>
        </a:prstGeom>
        <a:solidFill>
          <a:schemeClr val="accent3">
            <a:hueOff val="-2434248"/>
            <a:satOff val="3973"/>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UIFSM</a:t>
          </a:r>
        </a:p>
        <a:p>
          <a:pPr marL="0" lvl="0" indent="0" algn="l" defTabSz="1066800">
            <a:lnSpc>
              <a:spcPct val="90000"/>
            </a:lnSpc>
            <a:spcBef>
              <a:spcPct val="0"/>
            </a:spcBef>
            <a:spcAft>
              <a:spcPct val="35000"/>
            </a:spcAft>
            <a:buNone/>
          </a:pPr>
          <a:r>
            <a:rPr lang="en-GB" sz="1100" kern="1200" dirty="0"/>
            <a:t>We would expect the payment to LA’s to mirror last year as follows:</a:t>
          </a:r>
        </a:p>
        <a:p>
          <a:pPr marL="0" lvl="0" indent="0" algn="l" defTabSz="1066800">
            <a:lnSpc>
              <a:spcPct val="90000"/>
            </a:lnSpc>
            <a:spcBef>
              <a:spcPct val="0"/>
            </a:spcBef>
            <a:spcAft>
              <a:spcPct val="35000"/>
            </a:spcAft>
            <a:buNone/>
          </a:pPr>
          <a:r>
            <a:rPr lang="en-GB" sz="1100" kern="1200" dirty="0"/>
            <a:t>	7/12 of the funding allocation on June 2025</a:t>
          </a:r>
        </a:p>
        <a:p>
          <a:pPr marL="0" lvl="0" indent="0" algn="l" defTabSz="1066800">
            <a:lnSpc>
              <a:spcPct val="90000"/>
            </a:lnSpc>
            <a:spcBef>
              <a:spcPct val="0"/>
            </a:spcBef>
            <a:spcAft>
              <a:spcPct val="35000"/>
            </a:spcAft>
            <a:buNone/>
          </a:pPr>
          <a:r>
            <a:rPr lang="en-GB" sz="1100" kern="1200" dirty="0"/>
            <a:t>	5/12 of the funding allocation on June2026</a:t>
          </a:r>
        </a:p>
        <a:p>
          <a:pPr marL="0" lvl="0" indent="0" algn="l" defTabSz="1066800">
            <a:lnSpc>
              <a:spcPct val="90000"/>
            </a:lnSpc>
            <a:spcBef>
              <a:spcPct val="0"/>
            </a:spcBef>
            <a:spcAft>
              <a:spcPct val="35000"/>
            </a:spcAft>
            <a:buNone/>
          </a:pPr>
          <a:r>
            <a:rPr lang="en-GB" sz="1100" kern="1200" dirty="0"/>
            <a:t>As soon as we have notification from the DfE we will advise the schools of the rates</a:t>
          </a:r>
        </a:p>
      </dsp:txBody>
      <dsp:txXfrm>
        <a:off x="77494" y="2158727"/>
        <a:ext cx="12033836" cy="1432490"/>
      </dsp:txXfrm>
    </dsp:sp>
    <dsp:sp modelId="{4E15D070-F463-44BA-A3A6-0A33BC78AB5D}">
      <dsp:nvSpPr>
        <dsp:cNvPr id="0" name=""/>
        <dsp:cNvSpPr/>
      </dsp:nvSpPr>
      <dsp:spPr>
        <a:xfrm>
          <a:off x="0" y="3672357"/>
          <a:ext cx="12188824" cy="1458088"/>
        </a:xfrm>
        <a:prstGeom prst="roundRect">
          <a:avLst/>
        </a:prstGeom>
        <a:solidFill>
          <a:schemeClr val="accent3">
            <a:hueOff val="-4868495"/>
            <a:satOff val="7947"/>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SMHL</a:t>
          </a:r>
        </a:p>
        <a:p>
          <a:pPr marL="0" lvl="0" indent="0" algn="l" defTabSz="1066800">
            <a:lnSpc>
              <a:spcPct val="90000"/>
            </a:lnSpc>
            <a:spcBef>
              <a:spcPct val="0"/>
            </a:spcBef>
            <a:spcAft>
              <a:spcPct val="35000"/>
            </a:spcAft>
            <a:buNone/>
          </a:pPr>
          <a:r>
            <a:rPr lang="en-GB" sz="1100" b="0" i="0" kern="1200" dirty="0"/>
            <a:t>From October 2021 to December 2024, schools could apply for a senior mental health lead training grant. The deadline to apply for the grant was 31</a:t>
          </a:r>
          <a:r>
            <a:rPr lang="en-GB" sz="1100" b="0" i="0" kern="1200" baseline="30000" dirty="0"/>
            <a:t>st</a:t>
          </a:r>
          <a:r>
            <a:rPr lang="en-GB" sz="1100" b="0" i="0" kern="1200" dirty="0"/>
            <a:t> December 2024.  Therefore, it may be possible we received residual payments from current financial years applications. </a:t>
          </a:r>
          <a:endParaRPr lang="en-GB" sz="1100" kern="1200" dirty="0"/>
        </a:p>
      </dsp:txBody>
      <dsp:txXfrm>
        <a:off x="71178" y="3743535"/>
        <a:ext cx="12046468" cy="1315732"/>
      </dsp:txXfrm>
    </dsp:sp>
    <dsp:sp modelId="{D70E62E1-7024-4237-A45E-F4D8D7A34DF5}">
      <dsp:nvSpPr>
        <dsp:cNvPr id="0" name=""/>
        <dsp:cNvSpPr/>
      </dsp:nvSpPr>
      <dsp:spPr>
        <a:xfrm>
          <a:off x="0" y="5148683"/>
          <a:ext cx="12188824" cy="1797061"/>
        </a:xfrm>
        <a:prstGeom prst="roundRect">
          <a:avLst/>
        </a:prstGeom>
        <a:solidFill>
          <a:schemeClr val="accent3">
            <a:hueOff val="-7302742"/>
            <a:satOff val="119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PE &amp; Sports Grant</a:t>
          </a:r>
        </a:p>
        <a:p>
          <a:pPr marL="0" lvl="0" indent="0" algn="l" defTabSz="1066800">
            <a:lnSpc>
              <a:spcPct val="90000"/>
            </a:lnSpc>
            <a:spcBef>
              <a:spcPct val="0"/>
            </a:spcBef>
            <a:spcAft>
              <a:spcPct val="35000"/>
            </a:spcAft>
            <a:buNone/>
          </a:pPr>
          <a:r>
            <a:rPr lang="en-GB" sz="1100" kern="1200" dirty="0"/>
            <a:t>If DfE run this grant for 2025/2026 we would expect the payment to LA’s to mirror last year as follows:</a:t>
          </a:r>
        </a:p>
        <a:p>
          <a:pPr marL="0" lvl="0" indent="0" algn="l" defTabSz="1066800">
            <a:lnSpc>
              <a:spcPct val="90000"/>
            </a:lnSpc>
            <a:spcBef>
              <a:spcPct val="0"/>
            </a:spcBef>
            <a:spcAft>
              <a:spcPct val="35000"/>
            </a:spcAft>
            <a:buNone/>
          </a:pPr>
          <a:r>
            <a:rPr lang="en-GB" sz="1100" kern="1200" dirty="0"/>
            <a:t>	7/12 of the funding allocation on 31</a:t>
          </a:r>
          <a:r>
            <a:rPr lang="en-GB" sz="1100" kern="1200" baseline="30000" dirty="0"/>
            <a:t>st</a:t>
          </a:r>
          <a:r>
            <a:rPr lang="en-GB" sz="1100" kern="1200" dirty="0"/>
            <a:t> October 2025</a:t>
          </a:r>
        </a:p>
        <a:p>
          <a:pPr marL="0" lvl="0" indent="0" algn="l" defTabSz="1066800">
            <a:lnSpc>
              <a:spcPct val="90000"/>
            </a:lnSpc>
            <a:spcBef>
              <a:spcPct val="0"/>
            </a:spcBef>
            <a:spcAft>
              <a:spcPct val="35000"/>
            </a:spcAft>
            <a:buNone/>
          </a:pPr>
          <a:r>
            <a:rPr lang="en-GB" sz="1100" kern="1200" dirty="0"/>
            <a:t>	5/12 of the funding allocation on 30</a:t>
          </a:r>
          <a:r>
            <a:rPr lang="en-GB" sz="1100" kern="1200" baseline="30000" dirty="0"/>
            <a:t>th</a:t>
          </a:r>
          <a:r>
            <a:rPr lang="en-GB" sz="1100" kern="1200" dirty="0"/>
            <a:t> April 2026</a:t>
          </a:r>
        </a:p>
        <a:p>
          <a:pPr marL="0" lvl="0" indent="0" algn="l" defTabSz="1066800">
            <a:lnSpc>
              <a:spcPct val="90000"/>
            </a:lnSpc>
            <a:spcBef>
              <a:spcPct val="0"/>
            </a:spcBef>
            <a:spcAft>
              <a:spcPct val="35000"/>
            </a:spcAft>
            <a:buNone/>
          </a:pPr>
          <a:r>
            <a:rPr lang="en-GB" sz="1100" kern="1200" dirty="0"/>
            <a:t>As soon as we have notification from the DfE we will advise the schools of the rates</a:t>
          </a:r>
        </a:p>
      </dsp:txBody>
      <dsp:txXfrm>
        <a:off x="87725" y="5236408"/>
        <a:ext cx="12013374" cy="16216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C46FA63-D707-4B8C-96CC-B557CA336FCE}" type="datetime1">
              <a:rPr lang="en-GB" smtClean="0">
                <a:solidFill>
                  <a:schemeClr val="tx2"/>
                </a:solidFill>
              </a:rPr>
              <a:t>26/02/2025</a:t>
            </a:fld>
            <a:endParaRPr lang="en-GB">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n-GB" smtClean="0">
                <a:solidFill>
                  <a:schemeClr val="tx2"/>
                </a:solidFill>
              </a:rPr>
              <a:t>‹#›</a:t>
            </a:fld>
            <a:endParaRPr lang="en-GB">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n-GB" noProof="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73B178AC-64BE-41F2-A7AE-E34946EE79F8}" type="datetime1">
              <a:rPr lang="en-GB" noProof="0" smtClean="0"/>
              <a:pPr/>
              <a:t>26/02/2025</a:t>
            </a:fld>
            <a:endParaRPr lang="en-GB" noProof="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n-GB"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n-GB" noProof="0" smtClean="0"/>
              <a:pPr rtl="0"/>
              <a:t>‹#›</a:t>
            </a:fld>
            <a:endParaRPr lang="en-GB"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a:t>
            </a:fld>
            <a:endParaRPr lang="en-GB"/>
          </a:p>
        </p:txBody>
      </p:sp>
    </p:spTree>
    <p:extLst>
      <p:ext uri="{BB962C8B-B14F-4D97-AF65-F5344CB8AC3E}">
        <p14:creationId xmlns:p14="http://schemas.microsoft.com/office/powerpoint/2010/main" val="85293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a:t>
            </a:fld>
            <a:endParaRPr lang="en-GB"/>
          </a:p>
        </p:txBody>
      </p:sp>
    </p:spTree>
    <p:extLst>
      <p:ext uri="{BB962C8B-B14F-4D97-AF65-F5344CB8AC3E}">
        <p14:creationId xmlns:p14="http://schemas.microsoft.com/office/powerpoint/2010/main" val="58375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3</a:t>
            </a:fld>
            <a:endParaRPr lang="en-GB"/>
          </a:p>
        </p:txBody>
      </p:sp>
    </p:spTree>
    <p:extLst>
      <p:ext uri="{BB962C8B-B14F-4D97-AF65-F5344CB8AC3E}">
        <p14:creationId xmlns:p14="http://schemas.microsoft.com/office/powerpoint/2010/main" val="386738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4</a:t>
            </a:fld>
            <a:endParaRPr lang="en-GB"/>
          </a:p>
        </p:txBody>
      </p:sp>
    </p:spTree>
    <p:extLst>
      <p:ext uri="{BB962C8B-B14F-4D97-AF65-F5344CB8AC3E}">
        <p14:creationId xmlns:p14="http://schemas.microsoft.com/office/powerpoint/2010/main" val="301331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A8B4D-BCD3-79AF-15A3-EEA602035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46FDE-1708-9D3F-4CEF-B547249F7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A1EAE-80F7-529F-06CC-C3632B49C2CC}"/>
              </a:ext>
            </a:extLst>
          </p:cNvPr>
          <p:cNvSpPr>
            <a:spLocks noGrp="1"/>
          </p:cNvSpPr>
          <p:nvPr>
            <p:ph type="body" idx="1"/>
          </p:nvPr>
        </p:nvSpPr>
        <p:spPr/>
        <p:txBody>
          <a:bodyPr/>
          <a:lstStyle/>
          <a:p>
            <a:endParaRPr lang="en-GB"/>
          </a:p>
        </p:txBody>
      </p:sp>
      <p:sp>
        <p:nvSpPr>
          <p:cNvPr id="5" name="Slide Number Placeholder 4">
            <a:extLst>
              <a:ext uri="{FF2B5EF4-FFF2-40B4-BE49-F238E27FC236}">
                <a16:creationId xmlns:a16="http://schemas.microsoft.com/office/drawing/2014/main" id="{89DC87AC-9F8C-6523-8D3E-952D03C58F99}"/>
              </a:ext>
            </a:extLst>
          </p:cNvPr>
          <p:cNvSpPr>
            <a:spLocks noGrp="1"/>
          </p:cNvSpPr>
          <p:nvPr>
            <p:ph type="sldNum" sz="quarter" idx="11"/>
          </p:nvPr>
        </p:nvSpPr>
        <p:spPr/>
        <p:txBody>
          <a:bodyPr/>
          <a:lstStyle/>
          <a:p>
            <a:pPr rtl="0"/>
            <a:fld id="{B8796F01-7154-41E0-B48B-A6921757531A}" type="slidenum">
              <a:rPr lang="en-GB" smtClean="0"/>
              <a:pPr rtl="0"/>
              <a:t>5</a:t>
            </a:fld>
            <a:endParaRPr lang="en-GB"/>
          </a:p>
        </p:txBody>
      </p:sp>
    </p:spTree>
    <p:extLst>
      <p:ext uri="{BB962C8B-B14F-4D97-AF65-F5344CB8AC3E}">
        <p14:creationId xmlns:p14="http://schemas.microsoft.com/office/powerpoint/2010/main" val="318027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6</a:t>
            </a:fld>
            <a:endParaRPr lang="en-GB"/>
          </a:p>
        </p:txBody>
      </p:sp>
    </p:spTree>
    <p:extLst>
      <p:ext uri="{BB962C8B-B14F-4D97-AF65-F5344CB8AC3E}">
        <p14:creationId xmlns:p14="http://schemas.microsoft.com/office/powerpoint/2010/main" val="189909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B2E4-53F9-CC70-50E4-FDF373F98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B7E7F-6C7D-6096-CBB9-EAA82F198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EA2A7-D8F3-9EFE-A6E7-F57E732F1FD1}"/>
              </a:ext>
            </a:extLst>
          </p:cNvPr>
          <p:cNvSpPr>
            <a:spLocks noGrp="1"/>
          </p:cNvSpPr>
          <p:nvPr>
            <p:ph type="body" idx="1"/>
          </p:nvPr>
        </p:nvSpPr>
        <p:spPr/>
        <p:txBody>
          <a:bodyPr/>
          <a:lstStyle/>
          <a:p>
            <a:endParaRPr lang="en-GB"/>
          </a:p>
        </p:txBody>
      </p:sp>
      <p:sp>
        <p:nvSpPr>
          <p:cNvPr id="5" name="Slide Number Placeholder 4">
            <a:extLst>
              <a:ext uri="{FF2B5EF4-FFF2-40B4-BE49-F238E27FC236}">
                <a16:creationId xmlns:a16="http://schemas.microsoft.com/office/drawing/2014/main" id="{2AB7A33F-E9BB-AA85-E6F9-FAD2D4C41B4E}"/>
              </a:ext>
            </a:extLst>
          </p:cNvPr>
          <p:cNvSpPr>
            <a:spLocks noGrp="1"/>
          </p:cNvSpPr>
          <p:nvPr>
            <p:ph type="sldNum" sz="quarter" idx="11"/>
          </p:nvPr>
        </p:nvSpPr>
        <p:spPr/>
        <p:txBody>
          <a:bodyPr/>
          <a:lstStyle/>
          <a:p>
            <a:pPr rtl="0"/>
            <a:fld id="{B8796F01-7154-41E0-B48B-A6921757531A}" type="slidenum">
              <a:rPr lang="en-GB" smtClean="0"/>
              <a:pPr rtl="0"/>
              <a:t>7</a:t>
            </a:fld>
            <a:endParaRPr lang="en-GB"/>
          </a:p>
        </p:txBody>
      </p:sp>
    </p:spTree>
    <p:extLst>
      <p:ext uri="{BB962C8B-B14F-4D97-AF65-F5344CB8AC3E}">
        <p14:creationId xmlns:p14="http://schemas.microsoft.com/office/powerpoint/2010/main" val="301385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10</a:t>
            </a:fld>
            <a:endParaRPr lang="en-GB"/>
          </a:p>
        </p:txBody>
      </p:sp>
    </p:spTree>
    <p:extLst>
      <p:ext uri="{BB962C8B-B14F-4D97-AF65-F5344CB8AC3E}">
        <p14:creationId xmlns:p14="http://schemas.microsoft.com/office/powerpoint/2010/main" val="96663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11</a:t>
            </a:fld>
            <a:endParaRPr lang="en-GB"/>
          </a:p>
        </p:txBody>
      </p:sp>
    </p:spTree>
    <p:extLst>
      <p:ext uri="{BB962C8B-B14F-4D97-AF65-F5344CB8AC3E}">
        <p14:creationId xmlns:p14="http://schemas.microsoft.com/office/powerpoint/2010/main" val="2131366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rtlCol="0">
            <a:normAutofit/>
          </a:bodyPr>
          <a:lstStyle>
            <a:lvl1pPr>
              <a:lnSpc>
                <a:spcPct val="90000"/>
              </a:lnSpc>
              <a:defRPr sz="5400" cap="none" baseline="0"/>
            </a:lvl1pPr>
          </a:lstStyle>
          <a:p>
            <a:pPr rtl="0"/>
            <a:r>
              <a:rPr lang="en-GB"/>
              <a:t>Click to edit Master title style</a:t>
            </a:r>
            <a:endParaRPr/>
          </a:p>
        </p:txBody>
      </p:sp>
      <p:sp>
        <p:nvSpPr>
          <p:cNvPr id="3" name="Subtitle 2"/>
          <p:cNvSpPr>
            <a:spLocks noGrp="1"/>
          </p:cNvSpPr>
          <p:nvPr>
            <p:ph type="subTitle" idx="1"/>
          </p:nvPr>
        </p:nvSpPr>
        <p:spPr>
          <a:xfrm>
            <a:off x="4672383" y="4927600"/>
            <a:ext cx="7008574" cy="1244600"/>
          </a:xfrm>
        </p:spPr>
        <p:txBody>
          <a:bodyPr rtlCol="0">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n-GB"/>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lvl1pPr>
              <a:defRPr/>
            </a:lvl1pPr>
          </a:lstStyle>
          <a:p>
            <a:fld id="{90C41E57-B869-4F93-A8CB-3B07FB29569D}" type="datetime1">
              <a:rPr lang="en-GB" noProof="0" smtClean="0"/>
              <a:pPr/>
              <a:t>26/02/2025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rtlCol="0"/>
          <a:lstStyle/>
          <a:p>
            <a:pPr rtl="0"/>
            <a:r>
              <a:rPr lang="en-GB" noProof="0"/>
              <a:t>Click to edit Master title style</a:t>
            </a:r>
          </a:p>
        </p:txBody>
      </p:sp>
      <p:sp>
        <p:nvSpPr>
          <p:cNvPr id="3" name="Vertical Text Placeholder 2"/>
          <p:cNvSpPr>
            <a:spLocks noGrp="1"/>
          </p:cNvSpPr>
          <p:nvPr>
            <p:ph type="body" orient="vert" idx="1"/>
          </p:nvPr>
        </p:nvSpPr>
        <p:spPr>
          <a:xfrm>
            <a:off x="1117309" y="274638"/>
            <a:ext cx="8532178" cy="5897561"/>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lvl1pPr>
              <a:defRPr/>
            </a:lvl1pPr>
          </a:lstStyle>
          <a:p>
            <a:fld id="{EB115EE6-DD38-46E5-A28F-7057CB4AE61C}" type="datetime1">
              <a:rPr lang="en-GB" noProof="0" smtClean="0"/>
              <a:pPr/>
              <a:t>26/02/2025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591C5AD9-787D-40FA-8A4D-16A055B9AF81}" type="slidenum">
              <a:rPr lang="en-GB" noProof="0" smtClean="0"/>
              <a:t>‹#›</a:t>
            </a:fld>
            <a:endParaRPr lang="en-GB" noProof="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lvl1pPr>
              <a:defRPr/>
            </a:lvl1pPr>
          </a:lstStyle>
          <a:p>
            <a:fld id="{B43BBB81-C700-4083-8127-E310BD1DC13C}" type="datetime1">
              <a:rPr lang="en-GB" noProof="0" smtClean="0"/>
              <a:pPr/>
              <a:t>26/02/2025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DA60BA0E-20D0-4E7C-B286-26C960A6788F}" type="slidenum">
              <a:rPr lang="en-GB" noProof="0" smtClean="0"/>
              <a:t>‹#›</a:t>
            </a:fld>
            <a:endParaRPr lang="en-GB" noProof="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rtlCol="0" anchor="t">
            <a:normAutofit/>
          </a:bodyPr>
          <a:lstStyle>
            <a:lvl1pPr algn="l">
              <a:defRPr sz="5400" b="0" cap="none" baseline="0"/>
            </a:lvl1pPr>
          </a:lstStyle>
          <a:p>
            <a:pPr rtl="0"/>
            <a:r>
              <a:rPr lang="en-GB"/>
              <a:t>Click to edit Master title style</a:t>
            </a:r>
            <a:endParaRPr/>
          </a:p>
        </p:txBody>
      </p:sp>
      <p:sp>
        <p:nvSpPr>
          <p:cNvPr id="3" name="Text Placeholder 2"/>
          <p:cNvSpPr>
            <a:spLocks noGrp="1"/>
          </p:cNvSpPr>
          <p:nvPr>
            <p:ph type="body" idx="1"/>
          </p:nvPr>
        </p:nvSpPr>
        <p:spPr>
          <a:xfrm>
            <a:off x="812589" y="3124200"/>
            <a:ext cx="7008574" cy="1296987"/>
          </a:xfrm>
        </p:spPr>
        <p:txBody>
          <a:bodyPr rtlCol="0"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lvl1pPr>
              <a:defRPr/>
            </a:lvl1pPr>
          </a:lstStyle>
          <a:p>
            <a:fld id="{47CAB8BD-5A87-4DB5-924A-8B2AB5CF8B74}" type="datetime1">
              <a:rPr lang="en-GB" noProof="0" smtClean="0"/>
              <a:pPr/>
              <a:t>26/02/2025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EB37DED6-D4C7-42EE-AB49-D2E39E64FDE4}" type="slidenum">
              <a:rPr lang="en-GB" noProof="0" smtClean="0"/>
              <a:t>‹#›</a:t>
            </a:fld>
            <a:endParaRPr lang="en-GB" noProof="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GB" noProof="0"/>
              <a:t>Click to edit Master title style</a:t>
            </a:r>
          </a:p>
        </p:txBody>
      </p:sp>
      <p:sp>
        <p:nvSpPr>
          <p:cNvPr id="3" name="Text Placeholder 2"/>
          <p:cNvSpPr>
            <a:spLocks noGrp="1"/>
          </p:cNvSpPr>
          <p:nvPr>
            <p:ph type="body" idx="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n-GB" noProof="0"/>
              <a:t>Click to edit Master text styles</a:t>
            </a:r>
          </a:p>
        </p:txBody>
      </p:sp>
      <p:sp>
        <p:nvSpPr>
          <p:cNvPr id="4" name="Content Placeholder 3"/>
          <p:cNvSpPr>
            <a:spLocks noGrp="1"/>
          </p:cNvSpPr>
          <p:nvPr>
            <p:ph sz="half" idx="2"/>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n-GB" noProof="0"/>
              <a:t>Click to edit Master text styles</a:t>
            </a:r>
          </a:p>
        </p:txBody>
      </p:sp>
      <p:sp>
        <p:nvSpPr>
          <p:cNvPr id="6" name="Content Placeholder 5"/>
          <p:cNvSpPr>
            <a:spLocks noGrp="1"/>
          </p:cNvSpPr>
          <p:nvPr>
            <p:ph sz="quarter" idx="4"/>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lvl1pPr>
              <a:defRPr/>
            </a:lvl1pPr>
          </a:lstStyle>
          <a:p>
            <a:fld id="{9831163F-A609-4965-981E-2512858A6B0B}" type="datetime1">
              <a:rPr lang="en-GB" noProof="0" smtClean="0"/>
              <a:pPr/>
              <a:t>26/02/2025</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EB37DED6-D4C7-42EE-AB49-D2E39E64FDE4}" type="slidenum">
              <a:rPr lang="en-GB" noProof="0" smtClean="0"/>
              <a:t>‹#›</a:t>
            </a:fld>
            <a:endParaRPr lang="en-GB" noProof="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lvl1pPr>
              <a:defRPr/>
            </a:lvl1pPr>
          </a:lstStyle>
          <a:p>
            <a:fld id="{2AAD07FA-60A0-4513-81AF-BDF95D9090DF}" type="datetime1">
              <a:rPr lang="en-GB" noProof="0" smtClean="0"/>
              <a:pPr/>
              <a:t>26/02/2025</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EB37DED6-D4C7-42EE-AB49-D2E39E64FDE4}" type="slidenum">
              <a:rPr lang="en-GB" noProof="0" smtClean="0"/>
              <a:t>‹#›</a:t>
            </a:fld>
            <a:endParaRPr lang="en-GB" noProof="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AEA9B41F-141C-4F65-BC2A-BC13EF27A4D7}" type="datetime1">
              <a:rPr lang="en-GB" noProof="0" smtClean="0"/>
              <a:pPr/>
              <a:t>26/02/2025</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EB37DED6-D4C7-42EE-AB49-D2E39E64FDE4}" type="slidenum">
              <a:rPr lang="en-GB" noProof="0" smtClean="0"/>
              <a:t>‹#›</a:t>
            </a:fld>
            <a:endParaRPr lang="en-GB" noProof="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a:p>
        </p:txBody>
      </p:sp>
      <p:sp>
        <p:nvSpPr>
          <p:cNvPr id="2" name="Title 1"/>
          <p:cNvSpPr>
            <a:spLocks noGrp="1"/>
          </p:cNvSpPr>
          <p:nvPr>
            <p:ph type="title"/>
          </p:nvPr>
        </p:nvSpPr>
        <p:spPr>
          <a:xfrm>
            <a:off x="304721" y="1701800"/>
            <a:ext cx="3351927" cy="2844800"/>
          </a:xfrm>
        </p:spPr>
        <p:txBody>
          <a:bodyPr rtlCol="0" anchor="b">
            <a:normAutofit/>
          </a:bodyPr>
          <a:lstStyle>
            <a:lvl1pPr algn="l">
              <a:defRPr sz="2000" b="1"/>
            </a:lvl1pPr>
          </a:lstStyle>
          <a:p>
            <a:pPr rtl="0"/>
            <a:r>
              <a:rPr lang="en-GB" noProof="0"/>
              <a:t>Click to edit Master title style</a:t>
            </a:r>
          </a:p>
        </p:txBody>
      </p:sp>
      <p:sp>
        <p:nvSpPr>
          <p:cNvPr id="3" name="Content Placeholder 2"/>
          <p:cNvSpPr>
            <a:spLocks noGrp="1"/>
          </p:cNvSpPr>
          <p:nvPr>
            <p:ph idx="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304721"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lvl1pPr>
              <a:defRPr/>
            </a:lvl1pPr>
          </a:lstStyle>
          <a:p>
            <a:fld id="{10E95AA2-CDD5-40B0-B1CF-38A42C9DCC78}" type="datetime1">
              <a:rPr lang="en-GB" noProof="0" smtClean="0"/>
              <a:pPr/>
              <a:t>26/02/2025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a:p>
        </p:txBody>
      </p:sp>
      <p:sp>
        <p:nvSpPr>
          <p:cNvPr id="2" name="Title 1"/>
          <p:cNvSpPr>
            <a:spLocks noGrp="1"/>
          </p:cNvSpPr>
          <p:nvPr>
            <p:ph type="title"/>
          </p:nvPr>
        </p:nvSpPr>
        <p:spPr>
          <a:xfrm>
            <a:off x="2437765" y="4800600"/>
            <a:ext cx="7313295" cy="762000"/>
          </a:xfrm>
        </p:spPr>
        <p:txBody>
          <a:bodyPr rtlCol="0" anchor="b">
            <a:normAutofit/>
          </a:bodyPr>
          <a:lstStyle>
            <a:lvl1pPr algn="l">
              <a:defRPr sz="2000" b="1"/>
            </a:lvl1pPr>
          </a:lstStyle>
          <a:p>
            <a:pPr rtl="0"/>
            <a:r>
              <a:rPr lang="en-GB" noProof="0"/>
              <a:t>Click to edit Master title style</a:t>
            </a:r>
          </a:p>
        </p:txBody>
      </p:sp>
      <p:sp>
        <p:nvSpPr>
          <p:cNvPr id="3" name="Picture Placeholder 2"/>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n-GB" noProof="0"/>
              <a:t>Click icon to add picture</a:t>
            </a:r>
          </a:p>
        </p:txBody>
      </p:sp>
      <p:sp>
        <p:nvSpPr>
          <p:cNvPr id="4" name="Text Placeholder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lvl1pPr>
              <a:defRPr/>
            </a:lvl1pPr>
          </a:lstStyle>
          <a:p>
            <a:fld id="{AF96DEFE-052F-4B34-8EAC-A263CB86F3A5}" type="datetime1">
              <a:rPr lang="en-GB" noProof="0" smtClean="0"/>
              <a:pPr/>
              <a:t>26/02/2025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2DFBB78A-01B4-41F2-96B0-677A4A282832}" type="slidenum">
              <a:rPr lang="en-GB" noProof="0" smtClean="0"/>
              <a:t>‹#›</a:t>
            </a:fld>
            <a:endParaRPr lang="en-GB" noProof="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n-GB" noProof="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n-GB" noProof="0"/>
              <a:t>Click to edit Master title style</a:t>
            </a:r>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CF860746-45FF-4F3F-9CE0-E6B542C01EBE}" type="datetime1">
              <a:rPr lang="en-GB" noProof="0" smtClean="0"/>
              <a:pPr/>
              <a:t>26/02/2025</a:t>
            </a:fld>
            <a:endParaRPr lang="en-GB" noProof="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pPr rtl="0"/>
            <a:endParaRPr lang="en-GB" noProof="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pPr rtl="0"/>
            <a:fld id="{EB37DED6-D4C7-42EE-AB49-D2E39E64FDE4}" type="slidenum">
              <a:rPr lang="en-GB" noProof="0" smtClean="0"/>
              <a:pPr rtl="0"/>
              <a:t>‹#›</a:t>
            </a:fld>
            <a:endParaRPr lang="en-GB" noProof="0"/>
          </a:p>
        </p:txBody>
      </p:sp>
      <p:sp>
        <p:nvSpPr>
          <p:cNvPr id="8" name="TextBox 7">
            <a:extLst>
              <a:ext uri="{FF2B5EF4-FFF2-40B4-BE49-F238E27FC236}">
                <a16:creationId xmlns:a16="http://schemas.microsoft.com/office/drawing/2014/main" id="{61FD32BA-26F5-FD21-C1D8-8B91A3011135}"/>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hyperlink" Target="https://eur03.safelinks.protection.outlook.com/?url=https%3A%2F%2Fwww.natwest.com%2Fbusiness%2Fways-to-bank%2Fpost-office.html%3Fq%3Dpost%2Boffice%26brand%3DNATWEST%26section%3Dbusiness%26enginekey%3DwYnTjXmfABgYKBU6GMG3&amp;data=05%7C02%7CSchoolsFinanceHelpdesk%40wokingham.gov.uk%7C658d82378689499fd9c208dd41e3d99d%7C996ee15c0b3e4a6f8e65120a9a51821a%7C0%7C0%7C638739169044720309%7CUnknown%7CTWFpbGZsb3d8eyJFbXB0eU1hcGkiOnRydWUsIlYiOiIwLjAuMDAwMCIsIlAiOiJXaW4zMiIsIkFOIjoiTWFpbCIsIldUIjoyfQ%3D%3D%7C0%7C%7C%7C&amp;sdata=lgbyFnLS2rC4jkUH2ZwbuCY8iSDKxTOPuiL2x3I%2Fdsc%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s://wsh.wokingham.gov.uk/leadership-management-and-governance/schools-finance/policies-and-guidance" TargetMode="External"/><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mailto:schoolsfinancehelpdesk@wokingham.gov.uk" TargetMode="Externa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2.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svg"/><Relationship Id="rId11" Type="http://schemas.microsoft.com/office/2007/relationships/diagramDrawing" Target="../diagrams/drawing1.xml"/><Relationship Id="rId5" Type="http://schemas.openxmlformats.org/officeDocument/2006/relationships/image" Target="../media/image14.png"/><Relationship Id="rId10" Type="http://schemas.openxmlformats.org/officeDocument/2006/relationships/diagramColors" Target="../diagrams/colors1.xml"/><Relationship Id="rId4" Type="http://schemas.openxmlformats.org/officeDocument/2006/relationships/image" Target="../media/image13.sv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wsh.wokingham.gov.uk/leadership-management-and-governance/schools-finance/timetab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sh.wokingham.gov.uk/leadership-management-and-governance/schools-finance/closedown-forms-and-guidanc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hyperlink" Target="https://wokingham.sharepoint.com/:f:/s/CorporateFinance-Schools/EiZnZAH7pWhKquUJNA1o38QB3sALScXO6Y1a9D3RGnxL1g?e=ynYoLc" TargetMode="External"/><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228" y="1498601"/>
            <a:ext cx="7488832" cy="1138311"/>
          </a:xfrm>
        </p:spPr>
        <p:txBody>
          <a:bodyPr rtlCol="0"/>
          <a:lstStyle/>
          <a:p>
            <a:pPr rtl="0"/>
            <a:r>
              <a:rPr lang="en-gb"/>
              <a:t>SBM Briefing </a:t>
            </a:r>
            <a:r>
              <a:rPr lang="en-GB"/>
              <a:t>–</a:t>
            </a:r>
            <a:r>
              <a:rPr lang="en-gb"/>
              <a:t>2025</a:t>
            </a:r>
            <a:endParaRPr lang="en-US"/>
          </a:p>
        </p:txBody>
      </p:sp>
      <p:sp>
        <p:nvSpPr>
          <p:cNvPr id="3" name="Subtitle 2"/>
          <p:cNvSpPr>
            <a:spLocks noGrp="1"/>
          </p:cNvSpPr>
          <p:nvPr>
            <p:ph type="subTitle" idx="1"/>
          </p:nvPr>
        </p:nvSpPr>
        <p:spPr>
          <a:xfrm>
            <a:off x="4438228" y="2636912"/>
            <a:ext cx="7008574" cy="590061"/>
          </a:xfrm>
        </p:spPr>
        <p:txBody>
          <a:bodyPr rtlCol="0"/>
          <a:lstStyle/>
          <a:p>
            <a:pPr rtl="0"/>
            <a:r>
              <a:rPr lang="en-gb"/>
              <a:t>27</a:t>
            </a:r>
            <a:r>
              <a:rPr lang="en-gb" baseline="30000"/>
              <a:t>th</a:t>
            </a:r>
            <a:r>
              <a:rPr lang="en-gb"/>
              <a:t> February 2025</a:t>
            </a:r>
            <a:endParaRPr lang="en-US"/>
          </a:p>
        </p:txBody>
      </p:sp>
      <p:sp>
        <p:nvSpPr>
          <p:cNvPr id="4" name="Subtitle 2">
            <a:extLst>
              <a:ext uri="{FF2B5EF4-FFF2-40B4-BE49-F238E27FC236}">
                <a16:creationId xmlns:a16="http://schemas.microsoft.com/office/drawing/2014/main" id="{7D9D7C84-9698-93C9-9208-140769DAC4CA}"/>
              </a:ext>
            </a:extLst>
          </p:cNvPr>
          <p:cNvSpPr txBox="1">
            <a:spLocks/>
          </p:cNvSpPr>
          <p:nvPr/>
        </p:nvSpPr>
        <p:spPr>
          <a:xfrm>
            <a:off x="4994311" y="6229569"/>
            <a:ext cx="7122267" cy="523220"/>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spcAft>
                <a:spcPts val="400"/>
              </a:spcAft>
            </a:pPr>
            <a:r>
              <a:rPr lang="en-US" sz="1200">
                <a:solidFill>
                  <a:srgbClr val="002060"/>
                </a:solidFill>
                <a:effectLst/>
                <a:latin typeface="Century Gothic" panose="020B0502020202020204" pitchFamily="34" charset="0"/>
                <a:ea typeface="MS Gothic" panose="020B0609070205080204" pitchFamily="49" charset="-128"/>
                <a:cs typeface="Tahoma" panose="020B0604030504040204" pitchFamily="34" charset="0"/>
              </a:rPr>
              <a:t>If you have any questions, please write them down in the chat or ask these in the Q&amp;A section at the end of the meeting. </a:t>
            </a:r>
            <a:endParaRPr lang="en-GB" sz="1200">
              <a:solidFill>
                <a:srgbClr val="002060"/>
              </a:solidFill>
              <a:effectLst/>
              <a:latin typeface="Century Gothic" panose="020B0502020202020204" pitchFamily="34" charset="0"/>
              <a:ea typeface="MS Gothic" panose="020B0609070205080204" pitchFamily="49" charset="-128"/>
              <a:cs typeface="Tahoma" panose="020B0604030504040204" pitchFamily="34" charset="0"/>
            </a:endParaRPr>
          </a:p>
        </p:txBody>
      </p:sp>
      <p:pic>
        <p:nvPicPr>
          <p:cNvPr id="8" name="Graphic 7" descr="Radio microphone with solid fill">
            <a:extLst>
              <a:ext uri="{FF2B5EF4-FFF2-40B4-BE49-F238E27FC236}">
                <a16:creationId xmlns:a16="http://schemas.microsoft.com/office/drawing/2014/main" id="{03B8DA05-DFAE-98AB-9DCF-A3AF9F931F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6220" y="5542157"/>
            <a:ext cx="590061" cy="590061"/>
          </a:xfrm>
          <a:prstGeom prst="rect">
            <a:avLst/>
          </a:prstGeom>
        </p:spPr>
      </p:pic>
      <p:sp>
        <p:nvSpPr>
          <p:cNvPr id="10" name="TextBox 9">
            <a:extLst>
              <a:ext uri="{FF2B5EF4-FFF2-40B4-BE49-F238E27FC236}">
                <a16:creationId xmlns:a16="http://schemas.microsoft.com/office/drawing/2014/main" id="{6AC3F529-447C-22AF-76A0-D8AD3AF3C247}"/>
              </a:ext>
            </a:extLst>
          </p:cNvPr>
          <p:cNvSpPr txBox="1"/>
          <p:nvPr/>
        </p:nvSpPr>
        <p:spPr>
          <a:xfrm>
            <a:off x="4968044" y="5698687"/>
            <a:ext cx="7122267" cy="276999"/>
          </a:xfrm>
          <a:prstGeom prst="rect">
            <a:avLst/>
          </a:prstGeom>
          <a:noFill/>
        </p:spPr>
        <p:txBody>
          <a:bodyPr wrap="square">
            <a:spAutoFit/>
          </a:bodyPr>
          <a:lstStyle/>
          <a:p>
            <a:pPr>
              <a:spcAft>
                <a:spcPts val="400"/>
              </a:spcAft>
            </a:pPr>
            <a:r>
              <a:rPr lang="en-US" sz="1200">
                <a:solidFill>
                  <a:srgbClr val="FF0000"/>
                </a:solidFill>
                <a:effectLst/>
                <a:latin typeface="Century Gothic" panose="020B0502020202020204" pitchFamily="34" charset="0"/>
                <a:ea typeface="MS Gothic" panose="020B0609070205080204" pitchFamily="49" charset="-128"/>
                <a:cs typeface="Tahoma" panose="020B0604030504040204" pitchFamily="34" charset="0"/>
              </a:rPr>
              <a:t>Please ensure your microphone is muted during the meeting unless you are asking a </a:t>
            </a:r>
            <a:r>
              <a:rPr lang="en-US" sz="1100">
                <a:solidFill>
                  <a:srgbClr val="FF0000"/>
                </a:solidFill>
                <a:effectLst/>
                <a:latin typeface="Century Gothic" panose="020B0502020202020204" pitchFamily="34" charset="0"/>
                <a:ea typeface="MS Gothic" panose="020B0609070205080204" pitchFamily="49" charset="-128"/>
                <a:cs typeface="Tahoma" panose="020B0604030504040204" pitchFamily="34" charset="0"/>
              </a:rPr>
              <a:t>question</a:t>
            </a:r>
            <a:r>
              <a:rPr lang="en-US" sz="1200">
                <a:solidFill>
                  <a:srgbClr val="FF0000"/>
                </a:solidFill>
                <a:effectLst/>
                <a:latin typeface="Century Gothic" panose="020B0502020202020204" pitchFamily="34" charset="0"/>
                <a:ea typeface="MS Gothic" panose="020B0609070205080204" pitchFamily="49" charset="-128"/>
                <a:cs typeface="Tahoma" panose="020B0604030504040204" pitchFamily="34" charset="0"/>
              </a:rPr>
              <a:t>.</a:t>
            </a:r>
            <a:endParaRPr lang="en-GB" sz="1200">
              <a:solidFill>
                <a:srgbClr val="FF0000"/>
              </a:solidFill>
              <a:effectLst/>
              <a:latin typeface="Century Gothic" panose="020B0502020202020204" pitchFamily="34" charset="0"/>
              <a:ea typeface="MS Gothic" panose="020B0609070205080204" pitchFamily="49" charset="-128"/>
              <a:cs typeface="Tahoma" panose="020B0604030504040204" pitchFamily="34" charset="0"/>
            </a:endParaRPr>
          </a:p>
        </p:txBody>
      </p:sp>
      <p:pic>
        <p:nvPicPr>
          <p:cNvPr id="12" name="Graphic 11" descr="Questions with solid fill">
            <a:extLst>
              <a:ext uri="{FF2B5EF4-FFF2-40B4-BE49-F238E27FC236}">
                <a16:creationId xmlns:a16="http://schemas.microsoft.com/office/drawing/2014/main" id="{001A60BB-51F5-71A3-05C5-68DC8503F2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335085" y="6244206"/>
            <a:ext cx="659226" cy="590062"/>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04528"/>
          </a:xfrm>
        </p:spPr>
        <p:txBody>
          <a:bodyPr rtlCol="0"/>
          <a:lstStyle/>
          <a:p>
            <a:r>
              <a:rPr lang="en-GB"/>
              <a:t>Post Office | </a:t>
            </a:r>
            <a:r>
              <a:rPr lang="en-GB" err="1"/>
              <a:t>Natwest</a:t>
            </a:r>
            <a:endParaRPr lang="en-US"/>
          </a:p>
        </p:txBody>
      </p:sp>
      <p:sp>
        <p:nvSpPr>
          <p:cNvPr id="5" name="Text Placeholder 4"/>
          <p:cNvSpPr>
            <a:spLocks noGrp="1"/>
          </p:cNvSpPr>
          <p:nvPr>
            <p:ph type="body" idx="1"/>
          </p:nvPr>
        </p:nvSpPr>
        <p:spPr>
          <a:xfrm>
            <a:off x="579830" y="1339232"/>
            <a:ext cx="4973041" cy="512064"/>
          </a:xfrm>
        </p:spPr>
        <p:txBody>
          <a:bodyPr rtlCol="0"/>
          <a:lstStyle/>
          <a:p>
            <a:r>
              <a:rPr lang="en-GB" b="1" dirty="0">
                <a:effectLst/>
                <a:ea typeface="Aptos" panose="020B0004020202020204" pitchFamily="34" charset="0"/>
                <a:cs typeface="Aptos" panose="020B0004020202020204" pitchFamily="34" charset="0"/>
              </a:rPr>
              <a:t>Banking at the Post Office</a:t>
            </a:r>
            <a:endParaRPr lang="en-GB" dirty="0">
              <a:effectLst/>
              <a:ea typeface="Aptos" panose="020B0004020202020204" pitchFamily="34" charset="0"/>
              <a:cs typeface="Aptos" panose="020B0004020202020204" pitchFamily="34" charset="0"/>
            </a:endParaRPr>
          </a:p>
        </p:txBody>
      </p:sp>
      <p:sp>
        <p:nvSpPr>
          <p:cNvPr id="3" name="Content Placeholder 2"/>
          <p:cNvSpPr>
            <a:spLocks noGrp="1"/>
          </p:cNvSpPr>
          <p:nvPr>
            <p:ph sz="half" idx="2"/>
          </p:nvPr>
        </p:nvSpPr>
        <p:spPr>
          <a:xfrm>
            <a:off x="584655" y="2209800"/>
            <a:ext cx="4977104" cy="3962400"/>
          </a:xfrm>
        </p:spPr>
        <p:txBody>
          <a:bodyPr rtlCol="0">
            <a:normAutofit fontScale="85000" lnSpcReduction="10000"/>
          </a:bodyPr>
          <a:lstStyle/>
          <a:p>
            <a:r>
              <a:rPr lang="en-GB" sz="1800" b="1" dirty="0">
                <a:effectLst/>
                <a:ea typeface="Aptos" panose="020B0004020202020204" pitchFamily="34" charset="0"/>
                <a:cs typeface="Aptos" panose="020B0004020202020204" pitchFamily="34" charset="0"/>
              </a:rPr>
              <a:t>What can we do at the Post Office?</a:t>
            </a:r>
          </a:p>
          <a:p>
            <a:r>
              <a:rPr lang="en-GB" sz="1800" dirty="0">
                <a:effectLst/>
                <a:ea typeface="Aptos" panose="020B0004020202020204" pitchFamily="34" charset="0"/>
                <a:cs typeface="Aptos" panose="020B0004020202020204" pitchFamily="34" charset="0"/>
              </a:rPr>
              <a:t>We’ve increased the number of services available at thousands of Post Office outlets across the UK.</a:t>
            </a:r>
            <a:br>
              <a:rPr lang="en-GB" sz="1800" dirty="0">
                <a:effectLst/>
                <a:ea typeface="Aptos" panose="020B0004020202020204" pitchFamily="34" charset="0"/>
                <a:cs typeface="Aptos" panose="020B0004020202020204" pitchFamily="34" charset="0"/>
              </a:rPr>
            </a:br>
            <a:endParaRPr lang="en-GB" sz="200" dirty="0">
              <a:effectLst/>
              <a:ea typeface="Aptos" panose="020B0004020202020204" pitchFamily="34" charset="0"/>
              <a:cs typeface="Aptos" panose="020B0004020202020204" pitchFamily="34" charset="0"/>
            </a:endParaRPr>
          </a:p>
          <a:p>
            <a:r>
              <a:rPr lang="en-GB" sz="1800" dirty="0">
                <a:effectLst/>
                <a:ea typeface="Aptos" panose="020B0004020202020204" pitchFamily="34" charset="0"/>
                <a:cs typeface="Aptos" panose="020B0004020202020204" pitchFamily="34" charset="0"/>
              </a:rPr>
              <a:t>As a NatWest customer, you can:</a:t>
            </a:r>
            <a:endParaRPr lang="en-GB" sz="1800" dirty="0">
              <a:ea typeface="Aptos" panose="020B0004020202020204" pitchFamily="34" charset="0"/>
              <a:cs typeface="Aptos" panose="020B0004020202020204" pitchFamily="34" charset="0"/>
            </a:endParaRPr>
          </a:p>
          <a:p>
            <a:pPr lvl="1">
              <a:buFont typeface="Wingdings" panose="05000000000000000000" pitchFamily="2" charset="2"/>
              <a:buChar char="Ø"/>
            </a:pPr>
            <a:r>
              <a:rPr lang="en-GB" sz="1600" dirty="0">
                <a:effectLst/>
                <a:ea typeface="Aptos" panose="020B0004020202020204" pitchFamily="34" charset="0"/>
                <a:cs typeface="Aptos" panose="020B0004020202020204" pitchFamily="34" charset="0"/>
              </a:rPr>
              <a:t>Deposit cash with a barcoded paying-in slip or using your debit card and PIN.</a:t>
            </a:r>
            <a:endParaRPr lang="en-GB" sz="1600" dirty="0">
              <a:ea typeface="Aptos" panose="020B0004020202020204" pitchFamily="34" charset="0"/>
              <a:cs typeface="Aptos" panose="020B0004020202020204" pitchFamily="34" charset="0"/>
            </a:endParaRPr>
          </a:p>
          <a:p>
            <a:pPr lvl="1">
              <a:buFont typeface="Wingdings" panose="05000000000000000000" pitchFamily="2" charset="2"/>
              <a:buChar char="Ø"/>
            </a:pPr>
            <a:r>
              <a:rPr lang="en-GB" sz="1600" dirty="0">
                <a:effectLst/>
                <a:ea typeface="Aptos" panose="020B0004020202020204" pitchFamily="34" charset="0"/>
                <a:cs typeface="Aptos" panose="020B0004020202020204" pitchFamily="34" charset="0"/>
              </a:rPr>
              <a:t>Deposit cheques with a paying-in slip. </a:t>
            </a:r>
            <a:endParaRPr lang="en-GB" sz="1600" dirty="0">
              <a:ea typeface="Aptos" panose="020B0004020202020204" pitchFamily="34" charset="0"/>
              <a:cs typeface="Aptos" panose="020B0004020202020204" pitchFamily="34" charset="0"/>
            </a:endParaRPr>
          </a:p>
          <a:p>
            <a:pPr lvl="1">
              <a:buFont typeface="Wingdings" panose="05000000000000000000" pitchFamily="2" charset="2"/>
              <a:buChar char="Ø"/>
            </a:pPr>
            <a:r>
              <a:rPr lang="en-GB" sz="1600" dirty="0">
                <a:effectLst/>
                <a:ea typeface="Aptos" panose="020B0004020202020204" pitchFamily="34" charset="0"/>
                <a:cs typeface="Aptos" panose="020B0004020202020204" pitchFamily="34" charset="0"/>
              </a:rPr>
              <a:t>Exchange cash for coin using the Post Office Change Giving service - you must register for this service.</a:t>
            </a:r>
            <a:endParaRPr lang="en-GB" sz="1600" dirty="0">
              <a:ea typeface="Aptos" panose="020B0004020202020204" pitchFamily="34" charset="0"/>
              <a:cs typeface="Aptos" panose="020B0004020202020204" pitchFamily="34" charset="0"/>
            </a:endParaRPr>
          </a:p>
          <a:p>
            <a:pPr lvl="1">
              <a:buFont typeface="Wingdings" panose="05000000000000000000" pitchFamily="2" charset="2"/>
              <a:buChar char="Ø"/>
            </a:pPr>
            <a:r>
              <a:rPr lang="en-GB" sz="1600" dirty="0">
                <a:effectLst/>
                <a:ea typeface="Aptos" panose="020B0004020202020204" pitchFamily="34" charset="0"/>
                <a:cs typeface="Aptos" panose="020B0004020202020204" pitchFamily="34" charset="0"/>
              </a:rPr>
              <a:t>Withdraw cash using your debit card and PIN.</a:t>
            </a:r>
            <a:endParaRPr lang="en-GB" sz="1600" dirty="0">
              <a:ea typeface="Aptos" panose="020B0004020202020204" pitchFamily="34" charset="0"/>
              <a:cs typeface="Aptos" panose="020B0004020202020204" pitchFamily="34" charset="0"/>
            </a:endParaRPr>
          </a:p>
          <a:p>
            <a:pPr lvl="1">
              <a:buFont typeface="Wingdings" panose="05000000000000000000" pitchFamily="2" charset="2"/>
              <a:buChar char="Ø"/>
            </a:pPr>
            <a:r>
              <a:rPr lang="en-GB" sz="1600" dirty="0">
                <a:effectLst/>
                <a:ea typeface="Aptos" panose="020B0004020202020204" pitchFamily="34" charset="0"/>
                <a:cs typeface="Aptos" panose="020B0004020202020204" pitchFamily="34" charset="0"/>
              </a:rPr>
              <a:t>Get your balance using your debit card and PIN.</a:t>
            </a:r>
          </a:p>
          <a:p>
            <a:pPr marL="0" indent="0" rtl="0">
              <a:buNone/>
            </a:pPr>
            <a:endParaRPr lang="en-US" dirty="0"/>
          </a:p>
        </p:txBody>
      </p:sp>
      <p:sp>
        <p:nvSpPr>
          <p:cNvPr id="6" name="Text Placeholder 5"/>
          <p:cNvSpPr>
            <a:spLocks noGrp="1"/>
          </p:cNvSpPr>
          <p:nvPr>
            <p:ph type="body" sz="quarter" idx="3"/>
          </p:nvPr>
        </p:nvSpPr>
        <p:spPr>
          <a:xfrm>
            <a:off x="6058936" y="1339232"/>
            <a:ext cx="4973041" cy="512064"/>
          </a:xfrm>
        </p:spPr>
        <p:txBody>
          <a:bodyPr rtlCol="0"/>
          <a:lstStyle/>
          <a:p>
            <a:pPr rtl="0"/>
            <a:r>
              <a:rPr lang="en-US" dirty="0"/>
              <a:t>Contacts and Useful Information</a:t>
            </a:r>
          </a:p>
        </p:txBody>
      </p:sp>
      <p:sp>
        <p:nvSpPr>
          <p:cNvPr id="4" name="Content Placeholder 3"/>
          <p:cNvSpPr>
            <a:spLocks noGrp="1"/>
          </p:cNvSpPr>
          <p:nvPr>
            <p:ph sz="quarter" idx="4"/>
          </p:nvPr>
        </p:nvSpPr>
        <p:spPr>
          <a:xfrm>
            <a:off x="6063761" y="2209800"/>
            <a:ext cx="5129934" cy="3962400"/>
          </a:xfrm>
        </p:spPr>
        <p:txBody>
          <a:bodyPr lIns="144000" rtlCol="0">
            <a:normAutofit fontScale="85000" lnSpcReduction="10000"/>
          </a:bodyPr>
          <a:lstStyle/>
          <a:p>
            <a:r>
              <a:rPr lang="en-GB" sz="1800" dirty="0">
                <a:effectLst/>
                <a:ea typeface="Aptos" panose="020B0004020202020204" pitchFamily="34" charset="0"/>
                <a:cs typeface="Aptos" panose="020B0004020202020204" pitchFamily="34" charset="0"/>
              </a:rPr>
              <a:t>Contact the service team to order your barcoded paying in slips on:</a:t>
            </a:r>
          </a:p>
          <a:p>
            <a:endParaRPr lang="en-US" sz="1800" dirty="0"/>
          </a:p>
          <a:p>
            <a:r>
              <a:rPr lang="en-US" sz="1800" dirty="0"/>
              <a:t>Please use the below link and watch the “How To Videos”.</a:t>
            </a:r>
          </a:p>
          <a:p>
            <a:endParaRPr lang="en-US" sz="1800" dirty="0"/>
          </a:p>
          <a:p>
            <a:endParaRPr lang="en-US" sz="1800" dirty="0"/>
          </a:p>
          <a:p>
            <a:endParaRPr lang="en-US" sz="1800" dirty="0"/>
          </a:p>
          <a:p>
            <a:endParaRPr lang="en-US" sz="1800" dirty="0"/>
          </a:p>
          <a:p>
            <a:r>
              <a:rPr lang="en-US" sz="1400" dirty="0"/>
              <a:t>Points to note: We have been advised the Post Office will only accept full cash bags.</a:t>
            </a:r>
          </a:p>
        </p:txBody>
      </p:sp>
      <p:sp>
        <p:nvSpPr>
          <p:cNvPr id="9" name="Text Placeholder 4">
            <a:extLst>
              <a:ext uri="{FF2B5EF4-FFF2-40B4-BE49-F238E27FC236}">
                <a16:creationId xmlns:a16="http://schemas.microsoft.com/office/drawing/2014/main" id="{8AA5C16E-20F9-2F2F-D2B5-F7C1B58A57AB}"/>
              </a:ext>
            </a:extLst>
          </p:cNvPr>
          <p:cNvSpPr txBox="1">
            <a:spLocks/>
          </p:cNvSpPr>
          <p:nvPr/>
        </p:nvSpPr>
        <p:spPr>
          <a:xfrm>
            <a:off x="6399342" y="3676780"/>
            <a:ext cx="4973041" cy="512064"/>
          </a:xfrm>
          <a:prstGeom prst="rect">
            <a:avLst/>
          </a:prstGeom>
        </p:spPr>
        <p:txBody>
          <a:bodyPr vert="horz" lIns="121899" tIns="60949" rIns="121899" bIns="60949" rtlCol="0" anchor="b">
            <a:noAutofit/>
          </a:bodyPr>
          <a:lstStyle>
            <a:lvl1pPr marL="0" indent="0" algn="l" defTabSz="1218987" rtl="0" eaLnBrk="1" latinLnBrk="0" hangingPunct="1">
              <a:lnSpc>
                <a:spcPct val="95000"/>
              </a:lnSpc>
              <a:spcBef>
                <a:spcPts val="0"/>
              </a:spcBef>
              <a:buSzPct val="100000"/>
              <a:buFont typeface="Arial" pitchFamily="34" charset="0"/>
              <a:buNone/>
              <a:defRPr sz="2400" b="1"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700" b="1" kern="1200">
                <a:solidFill>
                  <a:schemeClr val="tx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400" b="1" kern="1200">
                <a:solidFill>
                  <a:schemeClr val="tx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2100" b="1" kern="1200">
                <a:solidFill>
                  <a:schemeClr val="tx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2100" b="1" kern="1200">
                <a:solidFill>
                  <a:schemeClr val="tx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2100" b="1" kern="1200">
                <a:solidFill>
                  <a:schemeClr val="tx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2100" b="1" kern="1200">
                <a:solidFill>
                  <a:schemeClr val="tx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2100" b="1" kern="1200">
                <a:solidFill>
                  <a:schemeClr val="tx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2100" b="1" kern="1200">
                <a:solidFill>
                  <a:schemeClr val="tx1"/>
                </a:solidFill>
                <a:latin typeface="+mn-lt"/>
                <a:ea typeface="+mn-ea"/>
                <a:cs typeface="+mn-cs"/>
              </a:defRPr>
            </a:lvl9pPr>
          </a:lstStyle>
          <a:p>
            <a:r>
              <a:rPr lang="en-GB" sz="1500" u="sng" dirty="0">
                <a:solidFill>
                  <a:srgbClr val="467886"/>
                </a:solidFill>
                <a:latin typeface="RN House Sans"/>
                <a:ea typeface="Aptos" panose="020B0004020202020204" pitchFamily="34" charset="0"/>
                <a:cs typeface="Aptos" panose="020B0004020202020204" pitchFamily="34" charset="0"/>
                <a:hlinkClick r:id="rId3"/>
              </a:rPr>
              <a:t>Post Office | NatWest Business</a:t>
            </a:r>
            <a:endParaRPr lang="en-GB" sz="1500" dirty="0">
              <a:latin typeface="Aptos" panose="020B0004020202020204" pitchFamily="34" charset="0"/>
              <a:ea typeface="Aptos" panose="020B0004020202020204" pitchFamily="34" charset="0"/>
              <a:cs typeface="Aptos" panose="020B0004020202020204" pitchFamily="34" charset="0"/>
            </a:endParaRPr>
          </a:p>
        </p:txBody>
      </p:sp>
      <p:sp>
        <p:nvSpPr>
          <p:cNvPr id="10" name="Content Placeholder 3">
            <a:extLst>
              <a:ext uri="{FF2B5EF4-FFF2-40B4-BE49-F238E27FC236}">
                <a16:creationId xmlns:a16="http://schemas.microsoft.com/office/drawing/2014/main" id="{22BD8F18-FF95-F607-3622-DE641FE172E3}"/>
              </a:ext>
            </a:extLst>
          </p:cNvPr>
          <p:cNvSpPr txBox="1">
            <a:spLocks/>
          </p:cNvSpPr>
          <p:nvPr/>
        </p:nvSpPr>
        <p:spPr>
          <a:xfrm>
            <a:off x="6367105" y="2806212"/>
            <a:ext cx="5328592" cy="393576"/>
          </a:xfrm>
          <a:prstGeom prst="rect">
            <a:avLst/>
          </a:prstGeom>
        </p:spPr>
        <p:txBody>
          <a:bodyPr vert="horz" lIns="144000" tIns="60949" rIns="121899" bIns="60949" rtlCol="0">
            <a:normAutofit fontScale="92500"/>
          </a:bodyPr>
          <a:lstStyle>
            <a:lvl1pPr marL="304747" indent="-304747" algn="l" defTabSz="1218987" rtl="0" eaLnBrk="1" latinLnBrk="0" hangingPunct="1">
              <a:lnSpc>
                <a:spcPct val="95000"/>
              </a:lnSpc>
              <a:spcBef>
                <a:spcPts val="1866"/>
              </a:spcBef>
              <a:buSzPct val="100000"/>
              <a:buFont typeface="Arial" pitchFamily="34" charset="0"/>
              <a:buChar char="•"/>
              <a:defRPr sz="20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GB" sz="1600" b="1" u="sng" dirty="0">
                <a:solidFill>
                  <a:srgbClr val="0070C0"/>
                </a:solidFill>
                <a:ea typeface="Aptos" panose="020B0004020202020204" pitchFamily="34" charset="0"/>
                <a:cs typeface="Aptos" panose="020B0004020202020204" pitchFamily="34" charset="0"/>
              </a:rPr>
              <a:t>publicsectorandcharitiesservicingteam@natwest.com</a:t>
            </a:r>
          </a:p>
        </p:txBody>
      </p:sp>
      <p:pic>
        <p:nvPicPr>
          <p:cNvPr id="1028" name="Picture 4">
            <a:extLst>
              <a:ext uri="{FF2B5EF4-FFF2-40B4-BE49-F238E27FC236}">
                <a16:creationId xmlns:a16="http://schemas.microsoft.com/office/drawing/2014/main" id="{2B96BD35-BE03-5D78-C320-61E6BD2C3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697" y="4306666"/>
            <a:ext cx="2159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152FAD4-EAB7-7809-7C9A-7E49C5EE0DF3}"/>
              </a:ext>
            </a:extLst>
          </p:cNvPr>
          <p:cNvPicPr>
            <a:picLocks noChangeAspect="1"/>
          </p:cNvPicPr>
          <p:nvPr/>
        </p:nvPicPr>
        <p:blipFill>
          <a:blip r:embed="rId5"/>
          <a:stretch>
            <a:fillRect/>
          </a:stretch>
        </p:blipFill>
        <p:spPr>
          <a:xfrm>
            <a:off x="7358410" y="363267"/>
            <a:ext cx="463574" cy="482625"/>
          </a:xfrm>
          <a:prstGeom prst="rect">
            <a:avLst/>
          </a:prstGeom>
        </p:spPr>
      </p:pic>
      <p:pic>
        <p:nvPicPr>
          <p:cNvPr id="1026" name="Picture 2" descr="Post Office Limited - Wikipedia">
            <a:extLst>
              <a:ext uri="{FF2B5EF4-FFF2-40B4-BE49-F238E27FC236}">
                <a16:creationId xmlns:a16="http://schemas.microsoft.com/office/drawing/2014/main" id="{9C5704B9-2669-C1A2-08CB-FAC7CAB622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92" y="328270"/>
            <a:ext cx="695992" cy="51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89" y="2276872"/>
            <a:ext cx="7008574" cy="1930400"/>
          </a:xfrm>
        </p:spPr>
        <p:txBody>
          <a:bodyPr rtlCol="0"/>
          <a:lstStyle/>
          <a:p>
            <a:r>
              <a:rPr lang="en-GB"/>
              <a:t>AOB</a:t>
            </a:r>
            <a:endParaRPr lang="en-US"/>
          </a:p>
        </p:txBody>
      </p:sp>
      <p:sp>
        <p:nvSpPr>
          <p:cNvPr id="3" name="Text Placeholder 2"/>
          <p:cNvSpPr>
            <a:spLocks noGrp="1"/>
          </p:cNvSpPr>
          <p:nvPr>
            <p:ph type="body" idx="1"/>
          </p:nvPr>
        </p:nvSpPr>
        <p:spPr>
          <a:xfrm>
            <a:off x="812589" y="3242072"/>
            <a:ext cx="7008574" cy="625364"/>
          </a:xfrm>
        </p:spPr>
        <p:txBody>
          <a:bodyPr rtlCol="0"/>
          <a:lstStyle/>
          <a:p>
            <a:pPr rtl="0"/>
            <a:r>
              <a:rPr lang="en-US"/>
              <a:t>Any Questions?</a:t>
            </a:r>
          </a:p>
        </p:txBody>
      </p:sp>
      <p:sp>
        <p:nvSpPr>
          <p:cNvPr id="4" name="Text Placeholder 2">
            <a:extLst>
              <a:ext uri="{FF2B5EF4-FFF2-40B4-BE49-F238E27FC236}">
                <a16:creationId xmlns:a16="http://schemas.microsoft.com/office/drawing/2014/main" id="{D17BADF5-16F2-4D6C-1E07-94CF763A6703}"/>
              </a:ext>
            </a:extLst>
          </p:cNvPr>
          <p:cNvSpPr txBox="1">
            <a:spLocks/>
          </p:cNvSpPr>
          <p:nvPr/>
        </p:nvSpPr>
        <p:spPr>
          <a:xfrm>
            <a:off x="812589" y="5337544"/>
            <a:ext cx="7008574" cy="625364"/>
          </a:xfrm>
          <a:prstGeom prst="rect">
            <a:avLst/>
          </a:prstGeom>
        </p:spPr>
        <p:txBody>
          <a:bodyPr vert="horz" lIns="121899" tIns="60949" rIns="121899" bIns="60949" rtlCol="0" anchor="b">
            <a:normAutofit/>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r>
              <a:rPr lang="en-US" dirty="0"/>
              <a:t>Feedback form</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F0278534-E0C1-6D8A-6138-09948E4002BF}"/>
              </a:ext>
            </a:extLst>
          </p:cNvPr>
          <p:cNvSpPr txBox="1">
            <a:spLocks/>
          </p:cNvSpPr>
          <p:nvPr/>
        </p:nvSpPr>
        <p:spPr>
          <a:xfrm>
            <a:off x="117748" y="116632"/>
            <a:ext cx="1872208" cy="864096"/>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2000" b="1" kern="1200" cap="none" baseline="0">
                <a:solidFill>
                  <a:schemeClr val="tx1"/>
                </a:solidFill>
                <a:latin typeface="+mj-lt"/>
                <a:ea typeface="+mj-ea"/>
                <a:cs typeface="+mj-cs"/>
              </a:defRPr>
            </a:lvl1pPr>
          </a:lstStyle>
          <a:p>
            <a:r>
              <a:rPr lang="en-gb" sz="2800"/>
              <a:t>AGENDA</a:t>
            </a:r>
            <a:endParaRPr lang="en-US" sz="2800"/>
          </a:p>
        </p:txBody>
      </p:sp>
      <p:graphicFrame>
        <p:nvGraphicFramePr>
          <p:cNvPr id="6" name="Table 5">
            <a:extLst>
              <a:ext uri="{FF2B5EF4-FFF2-40B4-BE49-F238E27FC236}">
                <a16:creationId xmlns:a16="http://schemas.microsoft.com/office/drawing/2014/main" id="{A66231E0-759E-45BB-FADE-D89EB2D4BF9D}"/>
              </a:ext>
            </a:extLst>
          </p:cNvPr>
          <p:cNvGraphicFramePr>
            <a:graphicFrameLocks noGrp="1"/>
          </p:cNvGraphicFramePr>
          <p:nvPr>
            <p:extLst>
              <p:ext uri="{D42A27DB-BD31-4B8C-83A1-F6EECF244321}">
                <p14:modId xmlns:p14="http://schemas.microsoft.com/office/powerpoint/2010/main" val="2803110593"/>
              </p:ext>
            </p:extLst>
          </p:nvPr>
        </p:nvGraphicFramePr>
        <p:xfrm>
          <a:off x="2741910" y="332656"/>
          <a:ext cx="6705004" cy="6048673"/>
        </p:xfrm>
        <a:graphic>
          <a:graphicData uri="http://schemas.openxmlformats.org/drawingml/2006/table">
            <a:tbl>
              <a:tblPr firstRow="1" firstCol="1" bandRow="1">
                <a:tableStyleId>{21E4AEA4-8DFA-4A89-87EB-49C32662AFE0}</a:tableStyleId>
              </a:tblPr>
              <a:tblGrid>
                <a:gridCol w="1719254">
                  <a:extLst>
                    <a:ext uri="{9D8B030D-6E8A-4147-A177-3AD203B41FA5}">
                      <a16:colId xmlns:a16="http://schemas.microsoft.com/office/drawing/2014/main" val="2223356745"/>
                    </a:ext>
                  </a:extLst>
                </a:gridCol>
                <a:gridCol w="4985750">
                  <a:extLst>
                    <a:ext uri="{9D8B030D-6E8A-4147-A177-3AD203B41FA5}">
                      <a16:colId xmlns:a16="http://schemas.microsoft.com/office/drawing/2014/main" val="3431173018"/>
                    </a:ext>
                  </a:extLst>
                </a:gridCol>
              </a:tblGrid>
              <a:tr h="565073">
                <a:tc>
                  <a:txBody>
                    <a:bodyPr/>
                    <a:lstStyle/>
                    <a:p>
                      <a:pPr>
                        <a:spcAft>
                          <a:spcPts val="200"/>
                        </a:spcAft>
                      </a:pPr>
                      <a:r>
                        <a:rPr lang="en-US" sz="1100" dirty="0">
                          <a:effectLst/>
                        </a:rPr>
                        <a:t>10:00</a:t>
                      </a:r>
                      <a:r>
                        <a:rPr lang="en-GB" sz="1100" dirty="0">
                          <a:effectLst/>
                        </a:rPr>
                        <a:t> – 10:05</a:t>
                      </a:r>
                      <a:endParaRPr lang="en-GB" sz="1100" b="1" dirty="0">
                        <a:solidFill>
                          <a:srgbClr val="1F4D78"/>
                        </a:solidFill>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tc>
                  <a:txBody>
                    <a:bodyPr/>
                    <a:lstStyle/>
                    <a:p>
                      <a:pPr>
                        <a:spcAft>
                          <a:spcPts val="200"/>
                        </a:spcAft>
                      </a:pPr>
                      <a:r>
                        <a:rPr lang="en-US" sz="1100" dirty="0">
                          <a:effectLst/>
                        </a:rPr>
                        <a:t>Introduction and welcome </a:t>
                      </a:r>
                      <a:endParaRPr lang="en-GB" sz="1100" dirty="0">
                        <a:effectLst/>
                      </a:endParaRPr>
                    </a:p>
                    <a:p>
                      <a:pPr>
                        <a:spcAft>
                          <a:spcPts val="400"/>
                        </a:spcAft>
                      </a:pPr>
                      <a:r>
                        <a:rPr lang="en-US" sz="1100" dirty="0">
                          <a:effectLst/>
                        </a:rPr>
                        <a:t> </a:t>
                      </a:r>
                      <a:endParaRPr lang="en-GB" sz="1100" dirty="0">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extLst>
                  <a:ext uri="{0D108BD9-81ED-4DB2-BD59-A6C34878D82A}">
                    <a16:rowId xmlns:a16="http://schemas.microsoft.com/office/drawing/2014/main" val="3233826455"/>
                  </a:ext>
                </a:extLst>
              </a:tr>
              <a:tr h="907301">
                <a:tc>
                  <a:txBody>
                    <a:bodyPr/>
                    <a:lstStyle/>
                    <a:p>
                      <a:pPr>
                        <a:spcAft>
                          <a:spcPts val="200"/>
                        </a:spcAft>
                      </a:pPr>
                      <a:r>
                        <a:rPr lang="en-GB" sz="1100" dirty="0">
                          <a:effectLst/>
                        </a:rPr>
                        <a:t>10:05 – </a:t>
                      </a:r>
                      <a:r>
                        <a:rPr lang="en-US" sz="1100" dirty="0">
                          <a:effectLst/>
                        </a:rPr>
                        <a:t>10:25</a:t>
                      </a:r>
                      <a:endParaRPr lang="en-GB" sz="1100" b="1" dirty="0">
                        <a:solidFill>
                          <a:srgbClr val="1F4D78"/>
                        </a:solidFill>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tc>
                  <a:txBody>
                    <a:bodyPr/>
                    <a:lstStyle/>
                    <a:p>
                      <a:pPr>
                        <a:spcAft>
                          <a:spcPts val="200"/>
                        </a:spcAft>
                      </a:pPr>
                      <a:r>
                        <a:rPr lang="en-US" sz="1100" dirty="0">
                          <a:effectLst/>
                        </a:rPr>
                        <a:t>Energy Update</a:t>
                      </a:r>
                      <a:endParaRPr lang="en-GB" sz="1100" dirty="0">
                        <a:effectLst/>
                      </a:endParaRPr>
                    </a:p>
                    <a:p>
                      <a:pPr>
                        <a:spcAft>
                          <a:spcPts val="400"/>
                        </a:spcAft>
                      </a:pPr>
                      <a:r>
                        <a:rPr lang="en-US" sz="1100" dirty="0">
                          <a:effectLst/>
                        </a:rPr>
                        <a:t>Ian &amp; Hoyte, Tom Quinlan - Energy Officer</a:t>
                      </a:r>
                      <a:endParaRPr lang="en-GB" sz="1100" dirty="0">
                        <a:effectLst/>
                      </a:endParaRPr>
                    </a:p>
                    <a:p>
                      <a:pPr>
                        <a:spcAft>
                          <a:spcPts val="400"/>
                        </a:spcAft>
                      </a:pPr>
                      <a:r>
                        <a:rPr lang="en-US" sz="1100" dirty="0">
                          <a:effectLst/>
                        </a:rPr>
                        <a:t> </a:t>
                      </a:r>
                      <a:endParaRPr lang="en-GB" sz="1100" dirty="0">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extLst>
                  <a:ext uri="{0D108BD9-81ED-4DB2-BD59-A6C34878D82A}">
                    <a16:rowId xmlns:a16="http://schemas.microsoft.com/office/drawing/2014/main" val="1055166823"/>
                  </a:ext>
                </a:extLst>
              </a:tr>
              <a:tr h="907301">
                <a:tc>
                  <a:txBody>
                    <a:bodyPr/>
                    <a:lstStyle/>
                    <a:p>
                      <a:pPr>
                        <a:spcAft>
                          <a:spcPts val="200"/>
                        </a:spcAft>
                      </a:pPr>
                      <a:r>
                        <a:rPr lang="en-US" sz="1100">
                          <a:effectLst/>
                        </a:rPr>
                        <a:t>10:25</a:t>
                      </a:r>
                      <a:r>
                        <a:rPr lang="en-GB" sz="1100">
                          <a:effectLst/>
                        </a:rPr>
                        <a:t> – </a:t>
                      </a:r>
                      <a:r>
                        <a:rPr lang="en-US" sz="1100">
                          <a:effectLst/>
                        </a:rPr>
                        <a:t>10:40</a:t>
                      </a:r>
                      <a:endParaRPr lang="en-GB" sz="1100" b="1">
                        <a:solidFill>
                          <a:srgbClr val="1F4D78"/>
                        </a:solidFill>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tc>
                  <a:txBody>
                    <a:bodyPr/>
                    <a:lstStyle/>
                    <a:p>
                      <a:pPr>
                        <a:spcAft>
                          <a:spcPts val="200"/>
                        </a:spcAft>
                      </a:pPr>
                      <a:r>
                        <a:rPr lang="en-US" sz="1100">
                          <a:effectLst/>
                        </a:rPr>
                        <a:t>Procurement act </a:t>
                      </a:r>
                      <a:endParaRPr lang="en-GB" sz="1100">
                        <a:effectLst/>
                      </a:endParaRPr>
                    </a:p>
                    <a:p>
                      <a:pPr>
                        <a:spcAft>
                          <a:spcPts val="400"/>
                        </a:spcAft>
                      </a:pPr>
                      <a:r>
                        <a:rPr lang="en-US" sz="1100">
                          <a:effectLst/>
                        </a:rPr>
                        <a:t>Clare Priest – Head of Procurement</a:t>
                      </a:r>
                      <a:endParaRPr lang="en-GB" sz="1100">
                        <a:effectLst/>
                      </a:endParaRPr>
                    </a:p>
                    <a:p>
                      <a:pPr>
                        <a:spcAft>
                          <a:spcPts val="400"/>
                        </a:spcAft>
                      </a:pPr>
                      <a:r>
                        <a:rPr lang="en-US" sz="1100">
                          <a:effectLst/>
                        </a:rPr>
                        <a:t> </a:t>
                      </a:r>
                      <a:endParaRPr lang="en-GB" sz="1100">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extLst>
                  <a:ext uri="{0D108BD9-81ED-4DB2-BD59-A6C34878D82A}">
                    <a16:rowId xmlns:a16="http://schemas.microsoft.com/office/drawing/2014/main" val="2395736542"/>
                  </a:ext>
                </a:extLst>
              </a:tr>
              <a:tr h="907301">
                <a:tc>
                  <a:txBody>
                    <a:bodyPr/>
                    <a:lstStyle/>
                    <a:p>
                      <a:pPr>
                        <a:spcAft>
                          <a:spcPts val="200"/>
                        </a:spcAft>
                      </a:pPr>
                      <a:r>
                        <a:rPr lang="en-US" sz="1100">
                          <a:effectLst/>
                        </a:rPr>
                        <a:t>10:40 – 10:50 </a:t>
                      </a:r>
                      <a:endParaRPr lang="en-GB" sz="1100" b="1">
                        <a:solidFill>
                          <a:srgbClr val="1F4D78"/>
                        </a:solidFill>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tc>
                  <a:txBody>
                    <a:bodyPr/>
                    <a:lstStyle/>
                    <a:p>
                      <a:pPr>
                        <a:spcAft>
                          <a:spcPts val="200"/>
                        </a:spcAft>
                      </a:pPr>
                      <a:r>
                        <a:rPr lang="en-US" sz="1100">
                          <a:effectLst/>
                        </a:rPr>
                        <a:t>Traded Services</a:t>
                      </a:r>
                      <a:endParaRPr lang="en-GB" sz="1100">
                        <a:effectLst/>
                      </a:endParaRPr>
                    </a:p>
                    <a:p>
                      <a:pPr>
                        <a:spcAft>
                          <a:spcPts val="400"/>
                        </a:spcAft>
                      </a:pPr>
                      <a:r>
                        <a:rPr lang="en-US" sz="1100">
                          <a:effectLst/>
                        </a:rPr>
                        <a:t>Gemma Plowright – Commercialisation Manager</a:t>
                      </a:r>
                      <a:endParaRPr lang="en-GB" sz="1100">
                        <a:effectLst/>
                      </a:endParaRPr>
                    </a:p>
                    <a:p>
                      <a:pPr>
                        <a:spcAft>
                          <a:spcPts val="400"/>
                        </a:spcAft>
                      </a:pPr>
                      <a:r>
                        <a:rPr lang="en-US" sz="1100">
                          <a:effectLst/>
                        </a:rPr>
                        <a:t> </a:t>
                      </a:r>
                      <a:endParaRPr lang="en-GB" sz="1100">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extLst>
                  <a:ext uri="{0D108BD9-81ED-4DB2-BD59-A6C34878D82A}">
                    <a16:rowId xmlns:a16="http://schemas.microsoft.com/office/drawing/2014/main" val="418093375"/>
                  </a:ext>
                </a:extLst>
              </a:tr>
              <a:tr h="907301">
                <a:tc>
                  <a:txBody>
                    <a:bodyPr/>
                    <a:lstStyle/>
                    <a:p>
                      <a:pPr>
                        <a:spcAft>
                          <a:spcPts val="200"/>
                        </a:spcAft>
                      </a:pPr>
                      <a:r>
                        <a:rPr lang="en-US" sz="1100">
                          <a:effectLst/>
                        </a:rPr>
                        <a:t>10:50</a:t>
                      </a:r>
                      <a:r>
                        <a:rPr lang="en-GB" sz="1100">
                          <a:effectLst/>
                        </a:rPr>
                        <a:t> – </a:t>
                      </a:r>
                      <a:r>
                        <a:rPr lang="en-US" sz="1100">
                          <a:effectLst/>
                        </a:rPr>
                        <a:t>11:05</a:t>
                      </a:r>
                      <a:endParaRPr lang="en-GB" sz="1100" b="1">
                        <a:solidFill>
                          <a:srgbClr val="1F4D78"/>
                        </a:solidFill>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tc>
                  <a:txBody>
                    <a:bodyPr/>
                    <a:lstStyle/>
                    <a:p>
                      <a:pPr>
                        <a:spcAft>
                          <a:spcPts val="200"/>
                        </a:spcAft>
                      </a:pPr>
                      <a:r>
                        <a:rPr lang="en-US" sz="1100" dirty="0">
                          <a:effectLst/>
                        </a:rPr>
                        <a:t>High Needs Block </a:t>
                      </a:r>
                      <a:endParaRPr lang="en-GB" sz="1100" dirty="0">
                        <a:effectLst/>
                      </a:endParaRPr>
                    </a:p>
                    <a:p>
                      <a:pPr>
                        <a:spcAft>
                          <a:spcPts val="400"/>
                        </a:spcAft>
                      </a:pPr>
                      <a:r>
                        <a:rPr lang="en-US" sz="1100" dirty="0">
                          <a:effectLst/>
                        </a:rPr>
                        <a:t>Kenneth Chan – Management Accountant</a:t>
                      </a:r>
                      <a:endParaRPr lang="en-GB" sz="1100" dirty="0">
                        <a:effectLst/>
                      </a:endParaRPr>
                    </a:p>
                    <a:p>
                      <a:pPr>
                        <a:spcAft>
                          <a:spcPts val="400"/>
                        </a:spcAft>
                      </a:pPr>
                      <a:r>
                        <a:rPr lang="en-US" sz="1100" dirty="0">
                          <a:effectLst/>
                        </a:rPr>
                        <a:t> </a:t>
                      </a:r>
                      <a:endParaRPr lang="en-GB" sz="1100" dirty="0">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extLst>
                  <a:ext uri="{0D108BD9-81ED-4DB2-BD59-A6C34878D82A}">
                    <a16:rowId xmlns:a16="http://schemas.microsoft.com/office/drawing/2014/main" val="1840444638"/>
                  </a:ext>
                </a:extLst>
              </a:tr>
              <a:tr h="1591756">
                <a:tc>
                  <a:txBody>
                    <a:bodyPr/>
                    <a:lstStyle/>
                    <a:p>
                      <a:pPr>
                        <a:spcAft>
                          <a:spcPts val="200"/>
                        </a:spcAft>
                      </a:pPr>
                      <a:r>
                        <a:rPr lang="en-US" sz="1100">
                          <a:effectLst/>
                        </a:rPr>
                        <a:t>11:05 – 11:30</a:t>
                      </a:r>
                      <a:endParaRPr lang="en-GB" sz="1100" b="1">
                        <a:solidFill>
                          <a:srgbClr val="1F4D78"/>
                        </a:solidFill>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tc>
                  <a:txBody>
                    <a:bodyPr/>
                    <a:lstStyle/>
                    <a:p>
                      <a:pPr>
                        <a:spcAft>
                          <a:spcPts val="200"/>
                        </a:spcAft>
                      </a:pPr>
                      <a:r>
                        <a:rPr lang="en-US" sz="1100" dirty="0">
                          <a:effectLst/>
                        </a:rPr>
                        <a:t>Schools Finance Update</a:t>
                      </a:r>
                    </a:p>
                    <a:p>
                      <a:pPr>
                        <a:spcAft>
                          <a:spcPts val="400"/>
                        </a:spcAft>
                      </a:pPr>
                      <a:r>
                        <a:rPr lang="en-US" sz="1100" dirty="0">
                          <a:effectLst/>
                        </a:rPr>
                        <a:t>Victoria Sarson – Senior Schools Finance Officer</a:t>
                      </a:r>
                      <a:endParaRPr lang="en-GB" sz="1100" dirty="0">
                        <a:effectLst/>
                      </a:endParaRPr>
                    </a:p>
                    <a:p>
                      <a:pPr>
                        <a:spcAft>
                          <a:spcPts val="400"/>
                        </a:spcAft>
                      </a:pPr>
                      <a:r>
                        <a:rPr lang="en-US" sz="1100" dirty="0">
                          <a:effectLst/>
                        </a:rPr>
                        <a:t>Angela Blogg – Schools Finance Manager</a:t>
                      </a:r>
                      <a:endParaRPr lang="en-GB" sz="1100" dirty="0">
                        <a:effectLst/>
                      </a:endParaRPr>
                    </a:p>
                    <a:p>
                      <a:pPr>
                        <a:spcAft>
                          <a:spcPts val="400"/>
                        </a:spcAft>
                      </a:pPr>
                      <a:r>
                        <a:rPr lang="en-US" sz="1100" dirty="0">
                          <a:effectLst/>
                        </a:rPr>
                        <a:t>Diana Hollis- Management Accountant</a:t>
                      </a:r>
                      <a:endParaRPr lang="en-GB" sz="1100" dirty="0">
                        <a:effectLst/>
                      </a:endParaRPr>
                    </a:p>
                    <a:p>
                      <a:pPr>
                        <a:spcAft>
                          <a:spcPts val="400"/>
                        </a:spcAft>
                      </a:pPr>
                      <a:r>
                        <a:rPr lang="en-US" sz="1100" dirty="0">
                          <a:effectLst/>
                        </a:rPr>
                        <a:t> </a:t>
                      </a:r>
                      <a:endParaRPr lang="en-GB" sz="1100" dirty="0">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extLst>
                  <a:ext uri="{0D108BD9-81ED-4DB2-BD59-A6C34878D82A}">
                    <a16:rowId xmlns:a16="http://schemas.microsoft.com/office/drawing/2014/main" val="2731438198"/>
                  </a:ext>
                </a:extLst>
              </a:tr>
              <a:tr h="262640">
                <a:tc>
                  <a:txBody>
                    <a:bodyPr/>
                    <a:lstStyle/>
                    <a:p>
                      <a:pPr>
                        <a:spcAft>
                          <a:spcPts val="200"/>
                        </a:spcAft>
                      </a:pPr>
                      <a:r>
                        <a:rPr lang="en-US" sz="1100">
                          <a:effectLst/>
                        </a:rPr>
                        <a:t>11:30 – 11:45</a:t>
                      </a:r>
                      <a:endParaRPr lang="en-GB" sz="1100" b="1">
                        <a:solidFill>
                          <a:srgbClr val="1F4D78"/>
                        </a:solidFill>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tc>
                  <a:txBody>
                    <a:bodyPr/>
                    <a:lstStyle/>
                    <a:p>
                      <a:pPr>
                        <a:spcAft>
                          <a:spcPts val="200"/>
                        </a:spcAft>
                      </a:pPr>
                      <a:r>
                        <a:rPr lang="en-US" sz="1100" dirty="0">
                          <a:effectLst/>
                        </a:rPr>
                        <a:t>Questions and any other business </a:t>
                      </a:r>
                      <a:endParaRPr lang="en-GB" sz="1100" b="1" dirty="0">
                        <a:solidFill>
                          <a:srgbClr val="1F4D78"/>
                        </a:solidFill>
                        <a:effectLst/>
                        <a:latin typeface="Century Gothic" panose="020B0502020202020204" pitchFamily="34" charset="0"/>
                        <a:ea typeface="MS Gothic" panose="020B0609070205080204" pitchFamily="49" charset="-128"/>
                        <a:cs typeface="Tahoma" panose="020B0604030504040204" pitchFamily="34" charset="0"/>
                      </a:endParaRPr>
                    </a:p>
                  </a:txBody>
                  <a:tcPr marL="68580" marR="68580" marT="0" marB="0"/>
                </a:tc>
                <a:extLst>
                  <a:ext uri="{0D108BD9-81ED-4DB2-BD59-A6C34878D82A}">
                    <a16:rowId xmlns:a16="http://schemas.microsoft.com/office/drawing/2014/main" val="453823187"/>
                  </a:ext>
                </a:extLst>
              </a:tr>
            </a:tbl>
          </a:graphicData>
        </a:graphic>
      </p:graphicFrame>
      <p:pic>
        <p:nvPicPr>
          <p:cNvPr id="2" name="Picture 1" descr="WBC logo colour compact">
            <a:extLst>
              <a:ext uri="{FF2B5EF4-FFF2-40B4-BE49-F238E27FC236}">
                <a16:creationId xmlns:a16="http://schemas.microsoft.com/office/drawing/2014/main" id="{9C8E6BF9-0546-0A3A-41A4-619B8DFC8CD2}"/>
              </a:ext>
            </a:extLst>
          </p:cNvPr>
          <p:cNvPicPr>
            <a:picLocks noChangeAspect="1"/>
          </p:cNvPicPr>
          <p:nvPr/>
        </p:nvPicPr>
        <p:blipFill>
          <a:blip r:embed="rId3">
            <a:alphaModFix amt="5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294715" y="149051"/>
            <a:ext cx="1776362" cy="831677"/>
          </a:xfrm>
          <a:prstGeom prst="rect">
            <a:avLst/>
          </a:prstGeom>
          <a:noFill/>
          <a:ln>
            <a:noFill/>
          </a:ln>
        </p:spPr>
      </p:pic>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lgn="r"/>
            <a:r>
              <a:rPr lang="en-gb" dirty="0"/>
              <a:t>Academisation</a:t>
            </a:r>
            <a:endParaRPr lang="en-US" dirty="0"/>
          </a:p>
        </p:txBody>
      </p:sp>
      <p:sp>
        <p:nvSpPr>
          <p:cNvPr id="4" name="Content Placeholder 3">
            <a:extLst>
              <a:ext uri="{FF2B5EF4-FFF2-40B4-BE49-F238E27FC236}">
                <a16:creationId xmlns:a16="http://schemas.microsoft.com/office/drawing/2014/main" id="{1DF0B1E0-061A-1039-4D08-C882C3716FFE}"/>
              </a:ext>
            </a:extLst>
          </p:cNvPr>
          <p:cNvSpPr>
            <a:spLocks noGrp="1"/>
          </p:cNvSpPr>
          <p:nvPr>
            <p:ph idx="1"/>
          </p:nvPr>
        </p:nvSpPr>
        <p:spPr/>
        <p:txBody>
          <a:bodyPr/>
          <a:lstStyle/>
          <a:p>
            <a:pPr marL="883845" lvl="1" indent="-457200" algn="just">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The LA has four months from the date of conversion in </a:t>
            </a:r>
            <a:r>
              <a:rPr lang="en-GB" sz="1400" dirty="0">
                <a:cs typeface="Times New Roman" panose="02020603050405020304" pitchFamily="18" charset="0"/>
              </a:rPr>
              <a:t>which to close off the converting school’s accounts.</a:t>
            </a:r>
          </a:p>
          <a:p>
            <a:pPr marL="883845" lvl="1" indent="-457200" algn="just">
              <a:buFont typeface="Arial" panose="020B0604020202020204" pitchFamily="34" charset="0"/>
              <a:buChar char="•"/>
            </a:pPr>
            <a:r>
              <a:rPr lang="en-GB" sz="1400" dirty="0">
                <a:cs typeface="Times New Roman" panose="02020603050405020304" pitchFamily="18" charset="0"/>
              </a:rPr>
              <a:t>The closing position is calculated by way of a “Determination”, or conversion statement, which sets out all the elements of the school’s budget allocation.</a:t>
            </a:r>
          </a:p>
          <a:p>
            <a:pPr marL="883845" lvl="1" indent="-457200" algn="just">
              <a:buFont typeface="Arial" panose="020B0604020202020204" pitchFamily="34" charset="0"/>
              <a:buChar char="•"/>
            </a:pPr>
            <a:r>
              <a:rPr lang="en-GB" sz="1400" dirty="0">
                <a:cs typeface="Times New Roman" panose="02020603050405020304" pitchFamily="18" charset="0"/>
              </a:rPr>
              <a:t>The determination accounts for the proportion of allocations, retained by the school and recouped by the LA. It is calculated in line with academisation guidelines, and dependant on the date the payment is taken over by the ESFA.</a:t>
            </a:r>
          </a:p>
          <a:p>
            <a:pPr marL="883845" lvl="1" indent="-457200" algn="just">
              <a:buFont typeface="Arial" panose="020B0604020202020204" pitchFamily="34" charset="0"/>
              <a:buChar char="•"/>
            </a:pPr>
            <a:r>
              <a:rPr lang="en-GB" sz="1400" dirty="0">
                <a:cs typeface="Times New Roman" panose="02020603050405020304" pitchFamily="18" charset="0"/>
              </a:rPr>
              <a:t>If you are preparing for academisation, shortly, please read the guidance (via the link below) and advise schools finance if you have any queries.</a:t>
            </a:r>
          </a:p>
          <a:p>
            <a:pPr marL="883845" lvl="1" indent="-457200" algn="just">
              <a:buFont typeface="Arial" panose="020B0604020202020204" pitchFamily="34" charset="0"/>
              <a:buChar char="•"/>
            </a:pPr>
            <a:endParaRPr lang="en-GB" sz="1400" dirty="0">
              <a:cs typeface="Times New Roman" panose="02020603050405020304" pitchFamily="18" charset="0"/>
            </a:endParaRPr>
          </a:p>
          <a:p>
            <a:pPr lvl="2" algn="just">
              <a:buFont typeface="Wingdings" panose="05000000000000000000" pitchFamily="2" charset="2"/>
              <a:buChar char="Ø"/>
            </a:pPr>
            <a:r>
              <a:rPr lang="en-GB" dirty="0">
                <a:hlinkClick r:id="rId3"/>
              </a:rPr>
              <a:t>Policies and Guidance</a:t>
            </a:r>
            <a:endParaRPr lang="en-GB" dirty="0"/>
          </a:p>
          <a:p>
            <a:pPr marL="883845" lvl="1" indent="-457200" algn="just">
              <a:buFont typeface="Arial" panose="020B0604020202020204" pitchFamily="34" charset="0"/>
              <a:buChar char="•"/>
            </a:pPr>
            <a:endParaRPr lang="en-GB" sz="1400" dirty="0">
              <a:cs typeface="Times New Roman" panose="02020603050405020304" pitchFamily="18" charset="0"/>
            </a:endParaRPr>
          </a:p>
          <a:p>
            <a:pPr marL="883845" lvl="1" indent="-457200" algn="just">
              <a:buFont typeface="Arial" panose="020B0604020202020204" pitchFamily="34" charset="0"/>
              <a:buChar char="•"/>
            </a:pPr>
            <a:endParaRPr lang="en-GB" sz="1400" dirty="0">
              <a:cs typeface="Times New Roman" panose="02020603050405020304" pitchFamily="18" charset="0"/>
            </a:endParaRPr>
          </a:p>
          <a:p>
            <a:pPr marL="883845" lvl="1" indent="-457200" algn="just">
              <a:buFont typeface="Arial" panose="020B0604020202020204" pitchFamily="34" charset="0"/>
              <a:buChar char="•"/>
            </a:pPr>
            <a:r>
              <a:rPr lang="en-GB" sz="1400" dirty="0">
                <a:cs typeface="Times New Roman" panose="02020603050405020304" pitchFamily="18" charset="0"/>
              </a:rPr>
              <a:t>Queries please contact: </a:t>
            </a:r>
            <a:r>
              <a:rPr lang="en-GB" sz="1400" dirty="0">
                <a:cs typeface="Times New Roman" panose="02020603050405020304" pitchFamily="18" charset="0"/>
                <a:hlinkClick r:id="rId4"/>
              </a:rPr>
              <a:t>schoolsfinancehelpdesk@wokingham.gov.uk</a:t>
            </a:r>
            <a:endParaRPr lang="en-GB" sz="1400" dirty="0">
              <a:cs typeface="Times New Roman" panose="02020603050405020304" pitchFamily="18" charset="0"/>
            </a:endParaRPr>
          </a:p>
          <a:p>
            <a:pPr marL="883845" lvl="1" indent="-457200" algn="just">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782D5D41-1651-8FF0-1CA9-B0F864E8C0C0}"/>
              </a:ext>
            </a:extLst>
          </p:cNvPr>
          <p:cNvPicPr>
            <a:picLocks noChangeAspect="1"/>
          </p:cNvPicPr>
          <p:nvPr/>
        </p:nvPicPr>
        <p:blipFill>
          <a:blip r:embed="rId5"/>
          <a:stretch>
            <a:fillRect/>
          </a:stretch>
        </p:blipFill>
        <p:spPr>
          <a:xfrm>
            <a:off x="2205980" y="4725144"/>
            <a:ext cx="5893103" cy="628682"/>
          </a:xfrm>
          <a:prstGeom prst="rect">
            <a:avLst/>
          </a:prstGeom>
          <a:effectLst>
            <a:softEdge rad="203200"/>
          </a:effectLst>
        </p:spPr>
      </p:pic>
      <p:pic>
        <p:nvPicPr>
          <p:cNvPr id="5" name="Graphic 4" descr="Graduation cap with solid fill">
            <a:extLst>
              <a:ext uri="{FF2B5EF4-FFF2-40B4-BE49-F238E27FC236}">
                <a16:creationId xmlns:a16="http://schemas.microsoft.com/office/drawing/2014/main" id="{F2AD0D25-E6C1-47EE-7796-A19DF1E2C6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24742">
            <a:off x="314001" y="-62762"/>
            <a:ext cx="1674922" cy="1674922"/>
          </a:xfrm>
          <a:prstGeom prst="rect">
            <a:avLst/>
          </a:prstGeom>
        </p:spPr>
      </p:pic>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r>
              <a:rPr lang="en-GB" sz="5400"/>
              <a:t>SFVS</a:t>
            </a:r>
            <a:endParaRPr lang="en-US" sz="5400"/>
          </a:p>
        </p:txBody>
      </p:sp>
      <p:sp>
        <p:nvSpPr>
          <p:cNvPr id="3" name="Content Placeholder 2"/>
          <p:cNvSpPr>
            <a:spLocks noGrp="1"/>
          </p:cNvSpPr>
          <p:nvPr>
            <p:ph idx="1"/>
          </p:nvPr>
        </p:nvSpPr>
        <p:spPr>
          <a:xfrm>
            <a:off x="3934172" y="482600"/>
            <a:ext cx="7949932" cy="1866280"/>
          </a:xfrm>
        </p:spPr>
        <p:txBody>
          <a:bodyPr rtlCol="0">
            <a:normAutofit/>
          </a:bodyPr>
          <a:lstStyle/>
          <a:p>
            <a:pPr marL="457200" indent="-457200"/>
            <a:r>
              <a:rPr lang="en-US" sz="1800" dirty="0"/>
              <a:t>Please use the checklist form (link below) - </a:t>
            </a:r>
            <a:r>
              <a:rPr lang="en-US" sz="1800" dirty="0">
                <a:solidFill>
                  <a:srgbClr val="FF0000"/>
                </a:solidFill>
              </a:rPr>
              <a:t>do not use an old template</a:t>
            </a:r>
            <a:r>
              <a:rPr lang="en-US" sz="1800" dirty="0"/>
              <a:t> – each year the Government make slight changes.</a:t>
            </a:r>
          </a:p>
          <a:p>
            <a:pPr marL="457200" indent="-457200"/>
            <a:r>
              <a:rPr lang="en-US" sz="1800" dirty="0"/>
              <a:t>Please submit the related party transactions form (link below) – </a:t>
            </a:r>
            <a:r>
              <a:rPr lang="en-US" sz="1800" u="sng" dirty="0"/>
              <a:t>even if this is not applicable to your school</a:t>
            </a:r>
            <a:r>
              <a:rPr lang="en-US" sz="1800" dirty="0"/>
              <a:t>.</a:t>
            </a:r>
          </a:p>
          <a:p>
            <a:pPr marL="457200" indent="-457200">
              <a:buFont typeface="Arial" panose="020B0604020202020204" pitchFamily="34" charset="0"/>
              <a:buChar char="•"/>
            </a:pPr>
            <a:endParaRPr lang="en-US" sz="1800" dirty="0"/>
          </a:p>
        </p:txBody>
      </p:sp>
      <p:sp>
        <p:nvSpPr>
          <p:cNvPr id="4" name="Text Placeholder 3"/>
          <p:cNvSpPr>
            <a:spLocks noGrp="1"/>
          </p:cNvSpPr>
          <p:nvPr>
            <p:ph type="body" sz="half" idx="2"/>
          </p:nvPr>
        </p:nvSpPr>
        <p:spPr/>
        <p:txBody>
          <a:bodyPr rtlCol="0"/>
          <a:lstStyle/>
          <a:p>
            <a:r>
              <a:rPr lang="en-US" sz="1600">
                <a:solidFill>
                  <a:srgbClr val="FF0000"/>
                </a:solidFill>
              </a:rPr>
              <a:t>Deadline</a:t>
            </a:r>
            <a:r>
              <a:rPr lang="en-US" sz="1600"/>
              <a:t> for submissions to Schools Finance:	</a:t>
            </a:r>
          </a:p>
          <a:p>
            <a:endParaRPr lang="en-US">
              <a:solidFill>
                <a:srgbClr val="FF0000"/>
              </a:solidFill>
            </a:endParaRPr>
          </a:p>
          <a:p>
            <a:r>
              <a:rPr lang="en-US" sz="2000">
                <a:solidFill>
                  <a:srgbClr val="FF0000"/>
                </a:solidFill>
              </a:rPr>
              <a:t>31</a:t>
            </a:r>
            <a:r>
              <a:rPr lang="en-US" sz="2000" baseline="30000">
                <a:solidFill>
                  <a:srgbClr val="FF0000"/>
                </a:solidFill>
              </a:rPr>
              <a:t>st</a:t>
            </a:r>
            <a:r>
              <a:rPr lang="en-US" sz="2000">
                <a:solidFill>
                  <a:srgbClr val="FF0000"/>
                </a:solidFill>
              </a:rPr>
              <a:t> March 2025</a:t>
            </a:r>
          </a:p>
          <a:p>
            <a:pPr rtl="0"/>
            <a:endParaRPr lang="en-US"/>
          </a:p>
        </p:txBody>
      </p:sp>
      <p:sp>
        <p:nvSpPr>
          <p:cNvPr id="17" name="Text Placeholder 2">
            <a:extLst>
              <a:ext uri="{FF2B5EF4-FFF2-40B4-BE49-F238E27FC236}">
                <a16:creationId xmlns:a16="http://schemas.microsoft.com/office/drawing/2014/main" id="{537DD096-7A9E-5F4F-D7DC-B2CEC146A91A}"/>
              </a:ext>
            </a:extLst>
          </p:cNvPr>
          <p:cNvSpPr txBox="1">
            <a:spLocks/>
          </p:cNvSpPr>
          <p:nvPr/>
        </p:nvSpPr>
        <p:spPr>
          <a:xfrm>
            <a:off x="3934172" y="2521731"/>
            <a:ext cx="7414868" cy="496280"/>
          </a:xfrm>
          <a:prstGeom prst="rect">
            <a:avLst/>
          </a:prstGeom>
        </p:spPr>
        <p:txBody>
          <a:bodyPr vert="horz" lIns="121899" tIns="60949" rIns="121899" bIns="60949" rtlCol="0" anchor="b">
            <a:normAutofit fontScale="92500" lnSpcReduction="20000"/>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r>
              <a:rPr lang="en-US" sz="3200" dirty="0"/>
              <a:t>Gov web links below:</a:t>
            </a:r>
          </a:p>
        </p:txBody>
      </p:sp>
      <p:pic>
        <p:nvPicPr>
          <p:cNvPr id="6" name="Graphic 5" descr="Clipboard with solid fill">
            <a:extLst>
              <a:ext uri="{FF2B5EF4-FFF2-40B4-BE49-F238E27FC236}">
                <a16:creationId xmlns:a16="http://schemas.microsoft.com/office/drawing/2014/main" id="{4991A572-53CE-71F7-DDA9-727804986A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408" y="382509"/>
            <a:ext cx="1966371" cy="1966371"/>
          </a:xfrm>
          <a:prstGeom prst="rect">
            <a:avLst/>
          </a:prstGeom>
        </p:spPr>
      </p:pic>
      <p:pic>
        <p:nvPicPr>
          <p:cNvPr id="8" name="Graphic 7" descr="CheckList with solid fill">
            <a:extLst>
              <a:ext uri="{FF2B5EF4-FFF2-40B4-BE49-F238E27FC236}">
                <a16:creationId xmlns:a16="http://schemas.microsoft.com/office/drawing/2014/main" id="{4734EA5E-C92F-AD36-FD9A-1239BC76AE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6846" y="878017"/>
            <a:ext cx="1200163" cy="1200163"/>
          </a:xfrm>
          <a:prstGeom prst="rect">
            <a:avLst/>
          </a:prstGeom>
        </p:spPr>
      </p:pic>
      <p:graphicFrame>
        <p:nvGraphicFramePr>
          <p:cNvPr id="9" name="Diagram 8">
            <a:extLst>
              <a:ext uri="{FF2B5EF4-FFF2-40B4-BE49-F238E27FC236}">
                <a16:creationId xmlns:a16="http://schemas.microsoft.com/office/drawing/2014/main" id="{B3EE0A84-D0B6-358D-A50F-6A54D4DB91BC}"/>
              </a:ext>
            </a:extLst>
          </p:cNvPr>
          <p:cNvGraphicFramePr/>
          <p:nvPr>
            <p:extLst>
              <p:ext uri="{D42A27DB-BD31-4B8C-83A1-F6EECF244321}">
                <p14:modId xmlns:p14="http://schemas.microsoft.com/office/powerpoint/2010/main" val="3495035769"/>
              </p:ext>
            </p:extLst>
          </p:nvPr>
        </p:nvGraphicFramePr>
        <p:xfrm>
          <a:off x="3934172" y="3018011"/>
          <a:ext cx="7949931" cy="34890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5A23F-AD01-EC13-5A73-E1D51C9BAE7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4467BDF-F648-E232-82FA-48F17F46C20D}"/>
              </a:ext>
            </a:extLst>
          </p:cNvPr>
          <p:cNvPicPr>
            <a:picLocks noChangeAspect="1"/>
          </p:cNvPicPr>
          <p:nvPr/>
        </p:nvPicPr>
        <p:blipFill>
          <a:blip r:embed="rId3"/>
          <a:stretch>
            <a:fillRect/>
          </a:stretch>
        </p:blipFill>
        <p:spPr>
          <a:xfrm>
            <a:off x="4366220" y="0"/>
            <a:ext cx="7087177" cy="6858000"/>
          </a:xfrm>
          <a:prstGeom prst="rect">
            <a:avLst/>
          </a:prstGeom>
        </p:spPr>
      </p:pic>
      <p:sp>
        <p:nvSpPr>
          <p:cNvPr id="2" name="Title 1">
            <a:extLst>
              <a:ext uri="{FF2B5EF4-FFF2-40B4-BE49-F238E27FC236}">
                <a16:creationId xmlns:a16="http://schemas.microsoft.com/office/drawing/2014/main" id="{4EEDA218-6605-62A9-6C84-D6877B9C5323}"/>
              </a:ext>
            </a:extLst>
          </p:cNvPr>
          <p:cNvSpPr>
            <a:spLocks noGrp="1"/>
          </p:cNvSpPr>
          <p:nvPr>
            <p:ph type="title"/>
          </p:nvPr>
        </p:nvSpPr>
        <p:spPr/>
        <p:txBody>
          <a:bodyPr rtlCol="0">
            <a:noAutofit/>
          </a:bodyPr>
          <a:lstStyle/>
          <a:p>
            <a:r>
              <a:rPr lang="en-GB" sz="5400" dirty="0"/>
              <a:t>YEAR END</a:t>
            </a:r>
            <a:endParaRPr lang="en-US" sz="5400" dirty="0"/>
          </a:p>
        </p:txBody>
      </p:sp>
      <p:sp>
        <p:nvSpPr>
          <p:cNvPr id="4" name="Text Placeholder 3">
            <a:extLst>
              <a:ext uri="{FF2B5EF4-FFF2-40B4-BE49-F238E27FC236}">
                <a16:creationId xmlns:a16="http://schemas.microsoft.com/office/drawing/2014/main" id="{5586557E-FED4-47E4-9AE8-3D8A3D2F80B7}"/>
              </a:ext>
            </a:extLst>
          </p:cNvPr>
          <p:cNvSpPr>
            <a:spLocks noGrp="1"/>
          </p:cNvSpPr>
          <p:nvPr>
            <p:ph type="body" sz="half" idx="2"/>
          </p:nvPr>
        </p:nvSpPr>
        <p:spPr>
          <a:xfrm>
            <a:off x="304721" y="4648200"/>
            <a:ext cx="3351927" cy="581000"/>
          </a:xfrm>
        </p:spPr>
        <p:txBody>
          <a:bodyPr rtlCol="0">
            <a:normAutofit lnSpcReduction="10000"/>
          </a:bodyPr>
          <a:lstStyle/>
          <a:p>
            <a:r>
              <a:rPr lang="en-US" dirty="0"/>
              <a:t>The</a:t>
            </a:r>
            <a:r>
              <a:rPr lang="en-US" dirty="0">
                <a:solidFill>
                  <a:srgbClr val="FF0000"/>
                </a:solidFill>
              </a:rPr>
              <a:t> Timetable </a:t>
            </a:r>
            <a:r>
              <a:rPr lang="en-US" dirty="0"/>
              <a:t>is available on the website:</a:t>
            </a:r>
          </a:p>
          <a:p>
            <a:pPr rtl="0"/>
            <a:endParaRPr lang="en-US" dirty="0"/>
          </a:p>
        </p:txBody>
      </p:sp>
      <p:sp>
        <p:nvSpPr>
          <p:cNvPr id="9" name="Text Placeholder 3">
            <a:extLst>
              <a:ext uri="{FF2B5EF4-FFF2-40B4-BE49-F238E27FC236}">
                <a16:creationId xmlns:a16="http://schemas.microsoft.com/office/drawing/2014/main" id="{6C8B4B76-3849-80F1-3C1E-B4F442DBE3A1}"/>
              </a:ext>
            </a:extLst>
          </p:cNvPr>
          <p:cNvSpPr txBox="1">
            <a:spLocks/>
          </p:cNvSpPr>
          <p:nvPr/>
        </p:nvSpPr>
        <p:spPr>
          <a:xfrm>
            <a:off x="304720" y="5245698"/>
            <a:ext cx="3351927" cy="581000"/>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1200"/>
              </a:spcBef>
              <a:buSzPct val="100000"/>
              <a:buFont typeface="Arial" pitchFamily="34" charset="0"/>
              <a:buNone/>
              <a:defRPr sz="16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1600" kern="1200">
                <a:solidFill>
                  <a:schemeClr val="tx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1300" kern="1200">
                <a:solidFill>
                  <a:schemeClr val="tx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9pPr>
          </a:lstStyle>
          <a:p>
            <a:r>
              <a:rPr lang="en-GB">
                <a:hlinkClick r:id="rId4"/>
              </a:rPr>
              <a:t>Timetable</a:t>
            </a:r>
            <a:endParaRPr lang="en-US"/>
          </a:p>
        </p:txBody>
      </p:sp>
      <p:pic>
        <p:nvPicPr>
          <p:cNvPr id="6" name="Graphic 5" descr="Coins outline">
            <a:extLst>
              <a:ext uri="{FF2B5EF4-FFF2-40B4-BE49-F238E27FC236}">
                <a16:creationId xmlns:a16="http://schemas.microsoft.com/office/drawing/2014/main" id="{15A3A353-B854-DDE7-1799-0446CA392F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2082" y="437851"/>
            <a:ext cx="1190949" cy="1190949"/>
          </a:xfrm>
          <a:prstGeom prst="rect">
            <a:avLst/>
          </a:prstGeom>
        </p:spPr>
      </p:pic>
    </p:spTree>
    <p:extLst>
      <p:ext uri="{BB962C8B-B14F-4D97-AF65-F5344CB8AC3E}">
        <p14:creationId xmlns:p14="http://schemas.microsoft.com/office/powerpoint/2010/main" val="289015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76200"/>
            <a:ext cx="10744200" cy="832520"/>
          </a:xfrm>
        </p:spPr>
        <p:txBody>
          <a:bodyPr rtlCol="0"/>
          <a:lstStyle/>
          <a:p>
            <a:r>
              <a:rPr lang="en-US"/>
              <a:t>Closedown 2024-25</a:t>
            </a:r>
          </a:p>
        </p:txBody>
      </p:sp>
      <p:sp>
        <p:nvSpPr>
          <p:cNvPr id="8" name="Text Placeholder 4">
            <a:extLst>
              <a:ext uri="{FF2B5EF4-FFF2-40B4-BE49-F238E27FC236}">
                <a16:creationId xmlns:a16="http://schemas.microsoft.com/office/drawing/2014/main" id="{D79CBAF8-636C-2D70-AE73-6C3E02DDFDE1}"/>
              </a:ext>
            </a:extLst>
          </p:cNvPr>
          <p:cNvSpPr txBox="1">
            <a:spLocks/>
          </p:cNvSpPr>
          <p:nvPr/>
        </p:nvSpPr>
        <p:spPr>
          <a:xfrm>
            <a:off x="989012" y="1065966"/>
            <a:ext cx="4973041" cy="512064"/>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GB" b="1">
                <a:ea typeface="Aptos" panose="020B0004020202020204" pitchFamily="34" charset="0"/>
                <a:cs typeface="Aptos" panose="020B0004020202020204" pitchFamily="34" charset="0"/>
              </a:rPr>
              <a:t>Key Dates:</a:t>
            </a:r>
            <a:endParaRPr lang="en-GB">
              <a:ea typeface="Aptos" panose="020B0004020202020204" pitchFamily="34" charset="0"/>
              <a:cs typeface="Aptos" panose="020B0004020202020204" pitchFamily="34" charset="0"/>
            </a:endParaRPr>
          </a:p>
        </p:txBody>
      </p:sp>
      <p:sp>
        <p:nvSpPr>
          <p:cNvPr id="9" name="Content Placeholder 2">
            <a:extLst>
              <a:ext uri="{FF2B5EF4-FFF2-40B4-BE49-F238E27FC236}">
                <a16:creationId xmlns:a16="http://schemas.microsoft.com/office/drawing/2014/main" id="{94E785FD-CE92-E5C6-8C8E-9C80BC353EAE}"/>
              </a:ext>
            </a:extLst>
          </p:cNvPr>
          <p:cNvSpPr txBox="1">
            <a:spLocks/>
          </p:cNvSpPr>
          <p:nvPr/>
        </p:nvSpPr>
        <p:spPr>
          <a:xfrm>
            <a:off x="6958508" y="1124744"/>
            <a:ext cx="4977104" cy="3240360"/>
          </a:xfrm>
          <a:prstGeom prst="rect">
            <a:avLst/>
          </a:prstGeom>
        </p:spPr>
        <p:txBody>
          <a:bodyPr vert="horz" lIns="121899" tIns="60949" rIns="121899" bIns="60949" rtlCol="0">
            <a:normAutofit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GB" altLang="en-US" sz="1400" dirty="0">
                <a:solidFill>
                  <a:srgbClr val="FF0000"/>
                </a:solidFill>
                <a:cs typeface="Arial" panose="020B0604020202020204" pitchFamily="34" charset="0"/>
              </a:rPr>
              <a:t>Reminder: Any adjustments – should be replicated from FMS/Access and BWO.</a:t>
            </a:r>
          </a:p>
          <a:p>
            <a:r>
              <a:rPr lang="en-GB" sz="1400" dirty="0"/>
              <a:t>Accruals:</a:t>
            </a:r>
          </a:p>
          <a:p>
            <a:pPr lvl="1"/>
            <a:r>
              <a:rPr lang="en-GB" sz="1000" dirty="0"/>
              <a:t>Energy accruals can be under £1,000. Energy colleagues can advise on values if required. If schools have transferred over to FBW, this also applies to water.</a:t>
            </a:r>
          </a:p>
          <a:p>
            <a:pPr lvl="1"/>
            <a:r>
              <a:rPr lang="en-GB" sz="1000" dirty="0"/>
              <a:t>PPG and CSBG payment due with WBC 31</a:t>
            </a:r>
            <a:r>
              <a:rPr lang="en-GB" sz="1000" baseline="30000" dirty="0"/>
              <a:t>st</a:t>
            </a:r>
            <a:r>
              <a:rPr lang="en-GB" sz="1000" dirty="0"/>
              <a:t> March 2025.</a:t>
            </a:r>
          </a:p>
          <a:p>
            <a:pPr lvl="1"/>
            <a:r>
              <a:rPr lang="en-GB" sz="1000" dirty="0"/>
              <a:t>PE </a:t>
            </a:r>
            <a:r>
              <a:rPr lang="en-GB" sz="1000"/>
              <a:t>Grant payment due with WBC 30</a:t>
            </a:r>
            <a:r>
              <a:rPr lang="en-GB" sz="1000" baseline="30000"/>
              <a:t>th</a:t>
            </a:r>
            <a:r>
              <a:rPr lang="en-GB" sz="1000"/>
              <a:t> </a:t>
            </a:r>
            <a:r>
              <a:rPr lang="en-GB" sz="1000" dirty="0"/>
              <a:t>April 2025</a:t>
            </a:r>
          </a:p>
          <a:p>
            <a:pPr lvl="1"/>
            <a:r>
              <a:rPr lang="en-GB" sz="1000" dirty="0"/>
              <a:t>SMHL Grant – if you have made an application you may need to accrue if the training occurred before YE.</a:t>
            </a:r>
          </a:p>
          <a:p>
            <a:pPr lvl="1"/>
            <a:r>
              <a:rPr lang="en-GB" sz="1000" dirty="0"/>
              <a:t>TPAG &amp; TPECG – if eligible payments were May and October.</a:t>
            </a:r>
          </a:p>
          <a:p>
            <a:pPr lvl="1"/>
            <a:r>
              <a:rPr lang="en-GB" sz="1000" dirty="0"/>
              <a:t>Accrual forms and UIFSM calculator can be located on the below link on the Schools Finance Closedown page:</a:t>
            </a:r>
          </a:p>
          <a:p>
            <a:pPr lvl="1"/>
            <a:endParaRPr lang="en-GB" sz="1000" dirty="0"/>
          </a:p>
          <a:p>
            <a:pPr marL="0" indent="0">
              <a:buFont typeface="Arial" pitchFamily="34" charset="0"/>
              <a:buNone/>
            </a:pPr>
            <a:endParaRPr lang="en-US" sz="1600" dirty="0"/>
          </a:p>
        </p:txBody>
      </p:sp>
      <p:sp>
        <p:nvSpPr>
          <p:cNvPr id="11" name="Content Placeholder 10">
            <a:extLst>
              <a:ext uri="{FF2B5EF4-FFF2-40B4-BE49-F238E27FC236}">
                <a16:creationId xmlns:a16="http://schemas.microsoft.com/office/drawing/2014/main" id="{B0623A3B-33B0-4FC2-19B0-6A5A95DC1DE2}"/>
              </a:ext>
            </a:extLst>
          </p:cNvPr>
          <p:cNvSpPr>
            <a:spLocks noGrp="1"/>
          </p:cNvSpPr>
          <p:nvPr>
            <p:ph sz="half" idx="2"/>
          </p:nvPr>
        </p:nvSpPr>
        <p:spPr>
          <a:xfrm>
            <a:off x="1013614" y="1643566"/>
            <a:ext cx="5512846" cy="4305714"/>
          </a:xfrm>
        </p:spPr>
        <p:txBody>
          <a:bodyPr>
            <a:normAutofit fontScale="92500" lnSpcReduction="20000"/>
          </a:bodyPr>
          <a:lstStyle/>
          <a:p>
            <a:r>
              <a:rPr lang="en-GB" sz="1900" b="1" dirty="0"/>
              <a:t>21</a:t>
            </a:r>
            <a:r>
              <a:rPr lang="en-GB" sz="1900" b="1" baseline="30000" dirty="0"/>
              <a:t>st</a:t>
            </a:r>
            <a:r>
              <a:rPr lang="en-GB" sz="1900" b="1" dirty="0"/>
              <a:t> March 2025:</a:t>
            </a:r>
          </a:p>
          <a:p>
            <a:pPr lvl="1">
              <a:buFont typeface="Wingdings" panose="05000000000000000000" pitchFamily="2" charset="2"/>
              <a:buChar char="ü"/>
            </a:pPr>
            <a:r>
              <a:rPr lang="en-GB" sz="1600" dirty="0"/>
              <a:t>Deadline for centrally paid invoices</a:t>
            </a:r>
          </a:p>
          <a:p>
            <a:pPr lvl="1">
              <a:buFont typeface="Wingdings" panose="05000000000000000000" pitchFamily="2" charset="2"/>
              <a:buChar char="ü"/>
            </a:pPr>
            <a:r>
              <a:rPr lang="en-GB" sz="1600" dirty="0"/>
              <a:t>Final imprest</a:t>
            </a:r>
          </a:p>
          <a:p>
            <a:pPr lvl="1">
              <a:buFont typeface="Wingdings" panose="05000000000000000000" pitchFamily="2" charset="2"/>
              <a:buChar char="ü"/>
            </a:pPr>
            <a:r>
              <a:rPr lang="en-GB" sz="1600" dirty="0"/>
              <a:t>Approved accruals journals (SC, SD, PIA, RIA, UIFSM)</a:t>
            </a:r>
          </a:p>
          <a:p>
            <a:pPr lvl="1">
              <a:buFont typeface="Wingdings" panose="05000000000000000000" pitchFamily="2" charset="2"/>
              <a:buChar char="ü"/>
            </a:pPr>
            <a:r>
              <a:rPr lang="en-GB" sz="1600" dirty="0"/>
              <a:t>Deadline for Asset Leasing</a:t>
            </a:r>
          </a:p>
          <a:p>
            <a:r>
              <a:rPr lang="en-GB" sz="1900" b="1" dirty="0"/>
              <a:t>31</a:t>
            </a:r>
            <a:r>
              <a:rPr lang="en-GB" sz="1900" b="1" baseline="30000" dirty="0"/>
              <a:t>st</a:t>
            </a:r>
            <a:r>
              <a:rPr lang="en-GB" sz="1900" b="1" dirty="0"/>
              <a:t> March 2025:</a:t>
            </a:r>
          </a:p>
          <a:p>
            <a:pPr lvl="1">
              <a:buFont typeface="Wingdings" panose="05000000000000000000" pitchFamily="2" charset="2"/>
              <a:buChar char="ü"/>
            </a:pPr>
            <a:r>
              <a:rPr lang="en-GB" sz="1600" dirty="0"/>
              <a:t>SFVS to schools</a:t>
            </a:r>
          </a:p>
          <a:p>
            <a:r>
              <a:rPr lang="en-GB" sz="1900" b="1" dirty="0"/>
              <a:t>2</a:t>
            </a:r>
            <a:r>
              <a:rPr lang="en-GB" sz="1900" b="1" baseline="30000" dirty="0"/>
              <a:t>nd</a:t>
            </a:r>
            <a:r>
              <a:rPr lang="en-GB" sz="1900" b="1" dirty="0"/>
              <a:t> April 2025:</a:t>
            </a:r>
          </a:p>
          <a:p>
            <a:pPr lvl="1">
              <a:buFont typeface="Wingdings" panose="05000000000000000000" pitchFamily="2" charset="2"/>
              <a:buChar char="ü"/>
            </a:pPr>
            <a:r>
              <a:rPr lang="en-GB" sz="1600" dirty="0"/>
              <a:t>BWO reports to schools</a:t>
            </a:r>
          </a:p>
          <a:p>
            <a:r>
              <a:rPr lang="en-GB" sz="1900" b="1" dirty="0"/>
              <a:t>3</a:t>
            </a:r>
            <a:r>
              <a:rPr lang="en-GB" sz="1900" b="1" baseline="30000" dirty="0"/>
              <a:t>rd</a:t>
            </a:r>
            <a:r>
              <a:rPr lang="en-GB" sz="1900" b="1" dirty="0"/>
              <a:t> April 2025:</a:t>
            </a:r>
          </a:p>
          <a:p>
            <a:pPr lvl="1">
              <a:buFont typeface="Wingdings" panose="05000000000000000000" pitchFamily="2" charset="2"/>
              <a:buChar char="ü"/>
            </a:pPr>
            <a:r>
              <a:rPr lang="en-GB" sz="1600" dirty="0"/>
              <a:t>Queries on BWO reports to SFH</a:t>
            </a:r>
          </a:p>
          <a:p>
            <a:endParaRPr lang="en-GB" sz="1800" dirty="0"/>
          </a:p>
        </p:txBody>
      </p:sp>
      <p:sp>
        <p:nvSpPr>
          <p:cNvPr id="12" name="Text Placeholder 4">
            <a:extLst>
              <a:ext uri="{FF2B5EF4-FFF2-40B4-BE49-F238E27FC236}">
                <a16:creationId xmlns:a16="http://schemas.microsoft.com/office/drawing/2014/main" id="{C46DE1BB-1073-6DF3-6C1F-809282A5D835}"/>
              </a:ext>
            </a:extLst>
          </p:cNvPr>
          <p:cNvSpPr txBox="1">
            <a:spLocks/>
          </p:cNvSpPr>
          <p:nvPr/>
        </p:nvSpPr>
        <p:spPr>
          <a:xfrm>
            <a:off x="1013614" y="6143784"/>
            <a:ext cx="5825480" cy="363112"/>
          </a:xfrm>
          <a:prstGeom prst="rect">
            <a:avLst/>
          </a:prstGeom>
        </p:spPr>
        <p:txBody>
          <a:bodyPr vert="horz" lIns="121899" tIns="60949" rIns="121899" bIns="60949" rtlCol="0">
            <a:normAutofit fontScale="700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GB" b="1">
                <a:solidFill>
                  <a:srgbClr val="7030A0"/>
                </a:solidFill>
                <a:ea typeface="Aptos" panose="020B0004020202020204" pitchFamily="34" charset="0"/>
                <a:cs typeface="Aptos" panose="020B0004020202020204" pitchFamily="34" charset="0"/>
              </a:rPr>
              <a:t>Spring Holiday: Mon 7</a:t>
            </a:r>
            <a:r>
              <a:rPr lang="en-GB" b="1" baseline="30000">
                <a:solidFill>
                  <a:srgbClr val="7030A0"/>
                </a:solidFill>
                <a:ea typeface="Aptos" panose="020B0004020202020204" pitchFamily="34" charset="0"/>
                <a:cs typeface="Aptos" panose="020B0004020202020204" pitchFamily="34" charset="0"/>
              </a:rPr>
              <a:t>th</a:t>
            </a:r>
            <a:r>
              <a:rPr lang="en-GB" b="1">
                <a:solidFill>
                  <a:srgbClr val="7030A0"/>
                </a:solidFill>
                <a:ea typeface="Aptos" panose="020B0004020202020204" pitchFamily="34" charset="0"/>
                <a:cs typeface="Aptos" panose="020B0004020202020204" pitchFamily="34" charset="0"/>
              </a:rPr>
              <a:t> Apr 2025 to Mon 21</a:t>
            </a:r>
            <a:r>
              <a:rPr lang="en-GB" b="1" baseline="30000">
                <a:solidFill>
                  <a:srgbClr val="7030A0"/>
                </a:solidFill>
                <a:ea typeface="Aptos" panose="020B0004020202020204" pitchFamily="34" charset="0"/>
                <a:cs typeface="Aptos" panose="020B0004020202020204" pitchFamily="34" charset="0"/>
              </a:rPr>
              <a:t>st</a:t>
            </a:r>
            <a:r>
              <a:rPr lang="en-GB" b="1">
                <a:solidFill>
                  <a:srgbClr val="7030A0"/>
                </a:solidFill>
                <a:ea typeface="Aptos" panose="020B0004020202020204" pitchFamily="34" charset="0"/>
                <a:cs typeface="Aptos" panose="020B0004020202020204" pitchFamily="34" charset="0"/>
              </a:rPr>
              <a:t> Apr 2025</a:t>
            </a:r>
            <a:endParaRPr lang="en-GB">
              <a:solidFill>
                <a:srgbClr val="7030A0"/>
              </a:solidFill>
              <a:ea typeface="Aptos" panose="020B0004020202020204" pitchFamily="34" charset="0"/>
              <a:cs typeface="Aptos" panose="020B0004020202020204" pitchFamily="34" charset="0"/>
            </a:endParaRPr>
          </a:p>
        </p:txBody>
      </p:sp>
      <p:sp>
        <p:nvSpPr>
          <p:cNvPr id="14" name="Content Placeholder 2">
            <a:extLst>
              <a:ext uri="{FF2B5EF4-FFF2-40B4-BE49-F238E27FC236}">
                <a16:creationId xmlns:a16="http://schemas.microsoft.com/office/drawing/2014/main" id="{13624F95-EDB7-EA12-C0C9-3CF3090F2D44}"/>
              </a:ext>
            </a:extLst>
          </p:cNvPr>
          <p:cNvSpPr>
            <a:spLocks noGrp="1" noChangeArrowheads="1"/>
          </p:cNvSpPr>
          <p:nvPr>
            <p:ph idx="1"/>
          </p:nvPr>
        </p:nvSpPr>
        <p:spPr>
          <a:xfrm>
            <a:off x="8023565" y="5177548"/>
            <a:ext cx="3320920" cy="373507"/>
          </a:xfrm>
        </p:spPr>
        <p:txBody>
          <a:bodyPr>
            <a:normAutofit fontScale="92500" lnSpcReduction="20000"/>
          </a:bodyPr>
          <a:lstStyle/>
          <a:p>
            <a:pPr marL="0" indent="0">
              <a:buFontTx/>
              <a:buNone/>
            </a:pPr>
            <a:r>
              <a:rPr lang="en-GB" sz="1600" dirty="0">
                <a:hlinkClick r:id="rId3"/>
              </a:rPr>
              <a:t>Closedown Forms and Guidance</a:t>
            </a:r>
            <a:endParaRPr lang="en-GB" altLang="en-US" sz="2000" dirty="0">
              <a:cs typeface="Arial" panose="020B0604020202020204" pitchFamily="34" charset="0"/>
            </a:endParaRPr>
          </a:p>
        </p:txBody>
      </p:sp>
      <p:pic>
        <p:nvPicPr>
          <p:cNvPr id="4" name="Graphic 3" descr="Paper with solid fill">
            <a:extLst>
              <a:ext uri="{FF2B5EF4-FFF2-40B4-BE49-F238E27FC236}">
                <a16:creationId xmlns:a16="http://schemas.microsoft.com/office/drawing/2014/main" id="{7F225619-CBC3-5DB8-5FBA-14BC12C351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6946" y="4814737"/>
            <a:ext cx="914400" cy="914400"/>
          </a:xfrm>
          <a:prstGeom prst="rect">
            <a:avLst/>
          </a:prstGeom>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FDBB-4D07-7221-15D0-A0E1D5ED3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992DD-ED3A-8128-223B-60911EA0D8FD}"/>
              </a:ext>
            </a:extLst>
          </p:cNvPr>
          <p:cNvSpPr>
            <a:spLocks noGrp="1"/>
          </p:cNvSpPr>
          <p:nvPr>
            <p:ph type="title"/>
          </p:nvPr>
        </p:nvSpPr>
        <p:spPr/>
        <p:txBody>
          <a:bodyPr rtlCol="0">
            <a:noAutofit/>
          </a:bodyPr>
          <a:lstStyle/>
          <a:p>
            <a:r>
              <a:rPr lang="en-GB" sz="5400"/>
              <a:t>Budget Plans</a:t>
            </a:r>
            <a:endParaRPr lang="en-US" sz="5400"/>
          </a:p>
        </p:txBody>
      </p:sp>
      <p:sp>
        <p:nvSpPr>
          <p:cNvPr id="3" name="Content Placeholder 2">
            <a:extLst>
              <a:ext uri="{FF2B5EF4-FFF2-40B4-BE49-F238E27FC236}">
                <a16:creationId xmlns:a16="http://schemas.microsoft.com/office/drawing/2014/main" id="{9176C4BE-3893-5DEF-C14D-C333B6CECFA0}"/>
              </a:ext>
            </a:extLst>
          </p:cNvPr>
          <p:cNvSpPr>
            <a:spLocks noGrp="1"/>
          </p:cNvSpPr>
          <p:nvPr>
            <p:ph idx="1"/>
          </p:nvPr>
        </p:nvSpPr>
        <p:spPr>
          <a:xfrm>
            <a:off x="3940968" y="768660"/>
            <a:ext cx="7949932" cy="5972708"/>
          </a:xfrm>
        </p:spPr>
        <p:txBody>
          <a:bodyPr vert="horz" lIns="121899" tIns="60949" rIns="121899" bIns="60949" rtlCol="0" anchor="t">
            <a:normAutofit/>
          </a:bodyPr>
          <a:lstStyle/>
          <a:p>
            <a:pPr marL="304165" indent="-304165"/>
            <a:r>
              <a:rPr lang="en-GB" sz="1400" dirty="0"/>
              <a:t>As part of your SFVS commitments you are required to submit a 3-year budget plan to the LA.</a:t>
            </a:r>
            <a:endParaRPr lang="en-US" dirty="0"/>
          </a:p>
          <a:p>
            <a:pPr marL="304165" indent="-304165"/>
            <a:r>
              <a:rPr lang="en-GB" sz="1400" dirty="0"/>
              <a:t>We will send out a 5-year plan template from BWO, or, submit your own template.</a:t>
            </a:r>
          </a:p>
          <a:p>
            <a:pPr marL="304165" indent="-304165"/>
            <a:r>
              <a:rPr lang="en-GB" sz="1800" b="1" dirty="0"/>
              <a:t>INCOME:</a:t>
            </a:r>
          </a:p>
          <a:p>
            <a:pPr marL="730885" lvl="1" indent="-304165">
              <a:buFont typeface="Wingdings" panose="05000000000000000000" pitchFamily="2" charset="2"/>
              <a:buChar char="Ø"/>
            </a:pPr>
            <a:r>
              <a:rPr lang="en-GB" sz="1400" dirty="0"/>
              <a:t>Key changes to the schools NFF in 2025-2026 are the incorporation of TPAG, TPECG and CSBG.</a:t>
            </a:r>
          </a:p>
          <a:p>
            <a:pPr marL="730885" lvl="1" indent="-304165">
              <a:buFont typeface="Wingdings" panose="05000000000000000000" pitchFamily="2" charset="2"/>
              <a:buChar char="Ø"/>
            </a:pPr>
            <a:r>
              <a:rPr lang="en-GB" sz="1400" dirty="0"/>
              <a:t>APT now available on the Schools Finance Website</a:t>
            </a:r>
          </a:p>
          <a:p>
            <a:pPr marL="730885" lvl="1" indent="-304165">
              <a:buFont typeface="Wingdings" panose="05000000000000000000" pitchFamily="2" charset="2"/>
              <a:buChar char="Ø"/>
            </a:pPr>
            <a:r>
              <a:rPr lang="en-GB" sz="1400" dirty="0"/>
              <a:t>3-4 indicative budgets were </a:t>
            </a:r>
            <a:r>
              <a:rPr lang="en-GB" sz="1400"/>
              <a:t>sent 25/2/25</a:t>
            </a:r>
            <a:endParaRPr lang="en-GB" sz="1400" dirty="0"/>
          </a:p>
          <a:p>
            <a:pPr marL="730885" lvl="1" indent="-304165">
              <a:buFont typeface="Wingdings" panose="05000000000000000000" pitchFamily="2" charset="2"/>
              <a:buChar char="Ø"/>
            </a:pPr>
            <a:r>
              <a:rPr lang="en-GB" sz="1400" dirty="0"/>
              <a:t>2y &amp; 9mths - 2y is under review</a:t>
            </a:r>
          </a:p>
          <a:p>
            <a:pPr marL="304165" indent="-304165"/>
            <a:r>
              <a:rPr lang="en-GB" sz="1800" b="1" dirty="0"/>
              <a:t>EXPENDITURE:</a:t>
            </a:r>
          </a:p>
          <a:p>
            <a:pPr marL="730885" lvl="1" indent="-304165">
              <a:buFont typeface="Wingdings" panose="05000000000000000000" pitchFamily="2" charset="2"/>
              <a:buChar char="Ø"/>
            </a:pPr>
            <a:r>
              <a:rPr lang="en-GB" sz="1400" dirty="0"/>
              <a:t>NI no change – remaining at 13.8%</a:t>
            </a:r>
          </a:p>
          <a:p>
            <a:pPr marL="730885" lvl="1" indent="-304165">
              <a:buFont typeface="Wingdings" panose="05000000000000000000" pitchFamily="2" charset="2"/>
              <a:buChar char="Ø"/>
            </a:pPr>
            <a:r>
              <a:rPr lang="en-GB" sz="1400" dirty="0"/>
              <a:t>Teachers Pension no change – remaining at 23.68%</a:t>
            </a:r>
          </a:p>
          <a:p>
            <a:pPr marL="730885" lvl="1" indent="-304165">
              <a:buFont typeface="Wingdings" panose="05000000000000000000" pitchFamily="2" charset="2"/>
              <a:buChar char="Ø"/>
            </a:pPr>
            <a:r>
              <a:rPr lang="en-GB" sz="1400" dirty="0"/>
              <a:t>LGPS currently 26.3%. Diptesh will advise as soon as details received</a:t>
            </a:r>
          </a:p>
          <a:p>
            <a:pPr marL="730885" lvl="1" indent="-304165">
              <a:buFont typeface="Wingdings" panose="05000000000000000000" pitchFamily="2" charset="2"/>
              <a:buChar char="Ø"/>
            </a:pPr>
            <a:r>
              <a:rPr lang="en-GB" sz="1400" dirty="0"/>
              <a:t>Support Staff (NJC) Pay – Unions have asked for increase of RPI + 2% on all spinal points and additional claims e.g. an additional day annual leave. WBC have assumed 4% increase corporately</a:t>
            </a:r>
          </a:p>
          <a:p>
            <a:pPr marL="730885" lvl="1" indent="-304165">
              <a:buFont typeface="Wingdings" panose="05000000000000000000" pitchFamily="2" charset="2"/>
              <a:buChar char="Ø"/>
            </a:pPr>
            <a:r>
              <a:rPr lang="en-GB" sz="1400" dirty="0"/>
              <a:t>Teachers Pay – DfE is recommending 2.8%</a:t>
            </a:r>
          </a:p>
          <a:p>
            <a:pPr marL="304165" indent="-304165"/>
            <a:endParaRPr lang="en-GB" sz="1800" dirty="0"/>
          </a:p>
          <a:p>
            <a:pPr marL="304165" indent="-304165"/>
            <a:endParaRPr lang="en-US" sz="1800" dirty="0"/>
          </a:p>
          <a:p>
            <a:pPr marL="304165" indent="-304165"/>
            <a:endParaRPr lang="en-GB" sz="2000" dirty="0"/>
          </a:p>
        </p:txBody>
      </p:sp>
      <p:sp>
        <p:nvSpPr>
          <p:cNvPr id="4" name="Text Placeholder 3">
            <a:extLst>
              <a:ext uri="{FF2B5EF4-FFF2-40B4-BE49-F238E27FC236}">
                <a16:creationId xmlns:a16="http://schemas.microsoft.com/office/drawing/2014/main" id="{1EF98ED4-3F3F-AB0A-9B7A-88445DE5E7E4}"/>
              </a:ext>
            </a:extLst>
          </p:cNvPr>
          <p:cNvSpPr>
            <a:spLocks noGrp="1"/>
          </p:cNvSpPr>
          <p:nvPr>
            <p:ph type="body" sz="half" idx="2"/>
          </p:nvPr>
        </p:nvSpPr>
        <p:spPr/>
        <p:txBody>
          <a:bodyPr rtlCol="0"/>
          <a:lstStyle/>
          <a:p>
            <a:r>
              <a:rPr lang="en-US" sz="1600" dirty="0">
                <a:solidFill>
                  <a:srgbClr val="FF0000"/>
                </a:solidFill>
              </a:rPr>
              <a:t>Deadline</a:t>
            </a:r>
            <a:r>
              <a:rPr lang="en-US" sz="1600" dirty="0"/>
              <a:t> for submissions to Schools Finance:	</a:t>
            </a:r>
          </a:p>
          <a:p>
            <a:endParaRPr lang="en-US" dirty="0">
              <a:solidFill>
                <a:srgbClr val="FF0000"/>
              </a:solidFill>
            </a:endParaRPr>
          </a:p>
          <a:p>
            <a:r>
              <a:rPr lang="en-US" sz="2000" dirty="0">
                <a:solidFill>
                  <a:srgbClr val="FF0000"/>
                </a:solidFill>
              </a:rPr>
              <a:t>9</a:t>
            </a:r>
            <a:r>
              <a:rPr lang="en-US" sz="2000" baseline="30000" dirty="0">
                <a:solidFill>
                  <a:srgbClr val="FF0000"/>
                </a:solidFill>
              </a:rPr>
              <a:t>th</a:t>
            </a:r>
            <a:r>
              <a:rPr lang="en-US" sz="2000" dirty="0">
                <a:solidFill>
                  <a:srgbClr val="FF0000"/>
                </a:solidFill>
              </a:rPr>
              <a:t> May 2025</a:t>
            </a:r>
          </a:p>
          <a:p>
            <a:pPr rtl="0"/>
            <a:endParaRPr lang="en-US" dirty="0"/>
          </a:p>
        </p:txBody>
      </p:sp>
      <p:sp>
        <p:nvSpPr>
          <p:cNvPr id="17" name="Text Placeholder 2">
            <a:extLst>
              <a:ext uri="{FF2B5EF4-FFF2-40B4-BE49-F238E27FC236}">
                <a16:creationId xmlns:a16="http://schemas.microsoft.com/office/drawing/2014/main" id="{32701BC3-5B6E-F999-042C-5FF88D69845F}"/>
              </a:ext>
            </a:extLst>
          </p:cNvPr>
          <p:cNvSpPr txBox="1">
            <a:spLocks/>
          </p:cNvSpPr>
          <p:nvPr/>
        </p:nvSpPr>
        <p:spPr>
          <a:xfrm>
            <a:off x="3940968" y="188640"/>
            <a:ext cx="7414868" cy="496280"/>
          </a:xfrm>
          <a:prstGeom prst="rect">
            <a:avLst/>
          </a:prstGeom>
        </p:spPr>
        <p:txBody>
          <a:bodyPr vert="horz" lIns="121899" tIns="60949" rIns="121899" bIns="60949" rtlCol="0" anchor="b">
            <a:normAutofit fontScale="92500" lnSpcReduction="20000"/>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r>
              <a:rPr lang="en-US" sz="3200"/>
              <a:t>Guidance for completion</a:t>
            </a:r>
          </a:p>
        </p:txBody>
      </p:sp>
      <p:pic>
        <p:nvPicPr>
          <p:cNvPr id="8" name="Graphic 7" descr="Bar graph with upward trend outline">
            <a:extLst>
              <a:ext uri="{FF2B5EF4-FFF2-40B4-BE49-F238E27FC236}">
                <a16:creationId xmlns:a16="http://schemas.microsoft.com/office/drawing/2014/main" id="{D887DB33-6ABD-EB72-17FA-052F0F68B0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195" y="405759"/>
            <a:ext cx="1582309" cy="1582309"/>
          </a:xfrm>
          <a:prstGeom prst="rect">
            <a:avLst/>
          </a:prstGeom>
        </p:spPr>
      </p:pic>
    </p:spTree>
    <p:extLst>
      <p:ext uri="{BB962C8B-B14F-4D97-AF65-F5344CB8AC3E}">
        <p14:creationId xmlns:p14="http://schemas.microsoft.com/office/powerpoint/2010/main" val="20474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4829-D5E3-4A7F-8F9B-4332AEDBC53A}"/>
              </a:ext>
            </a:extLst>
          </p:cNvPr>
          <p:cNvSpPr>
            <a:spLocks noGrp="1"/>
          </p:cNvSpPr>
          <p:nvPr>
            <p:ph type="title"/>
          </p:nvPr>
        </p:nvSpPr>
        <p:spPr/>
        <p:txBody>
          <a:bodyPr>
            <a:normAutofit/>
          </a:bodyPr>
          <a:lstStyle/>
          <a:p>
            <a:r>
              <a:rPr lang="en-GB" sz="5400" dirty="0"/>
              <a:t>GRANTS</a:t>
            </a:r>
          </a:p>
        </p:txBody>
      </p:sp>
      <p:sp>
        <p:nvSpPr>
          <p:cNvPr id="4" name="Text Placeholder 3">
            <a:extLst>
              <a:ext uri="{FF2B5EF4-FFF2-40B4-BE49-F238E27FC236}">
                <a16:creationId xmlns:a16="http://schemas.microsoft.com/office/drawing/2014/main" id="{3742C61D-984B-D6D3-1F52-F367242832FD}"/>
              </a:ext>
            </a:extLst>
          </p:cNvPr>
          <p:cNvSpPr>
            <a:spLocks noGrp="1"/>
          </p:cNvSpPr>
          <p:nvPr>
            <p:ph type="body" sz="half" idx="2"/>
          </p:nvPr>
        </p:nvSpPr>
        <p:spPr>
          <a:xfrm>
            <a:off x="4063921" y="206695"/>
            <a:ext cx="2632443" cy="338250"/>
          </a:xfrm>
        </p:spPr>
        <p:txBody>
          <a:bodyPr>
            <a:normAutofit lnSpcReduction="10000"/>
          </a:bodyPr>
          <a:lstStyle/>
          <a:p>
            <a:r>
              <a:rPr lang="en-GB" dirty="0"/>
              <a:t>Changes for 2025-2026</a:t>
            </a:r>
          </a:p>
        </p:txBody>
      </p:sp>
      <p:graphicFrame>
        <p:nvGraphicFramePr>
          <p:cNvPr id="7" name="Diagram 6">
            <a:extLst>
              <a:ext uri="{FF2B5EF4-FFF2-40B4-BE49-F238E27FC236}">
                <a16:creationId xmlns:a16="http://schemas.microsoft.com/office/drawing/2014/main" id="{512BF5E1-E47E-6B1B-AAAB-09691FA0AD79}"/>
              </a:ext>
            </a:extLst>
          </p:cNvPr>
          <p:cNvGraphicFramePr/>
          <p:nvPr>
            <p:extLst>
              <p:ext uri="{D42A27DB-BD31-4B8C-83A1-F6EECF244321}">
                <p14:modId xmlns:p14="http://schemas.microsoft.com/office/powerpoint/2010/main" val="601633177"/>
              </p:ext>
            </p:extLst>
          </p:nvPr>
        </p:nvGraphicFramePr>
        <p:xfrm>
          <a:off x="4885508" y="240146"/>
          <a:ext cx="5597766" cy="3440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1">
            <a:extLst>
              <a:ext uri="{FF2B5EF4-FFF2-40B4-BE49-F238E27FC236}">
                <a16:creationId xmlns:a16="http://schemas.microsoft.com/office/drawing/2014/main" id="{E379D0C7-6F35-A909-2660-47651F47F298}"/>
              </a:ext>
            </a:extLst>
          </p:cNvPr>
          <p:cNvSpPr>
            <a:spLocks noChangeArrowheads="1"/>
          </p:cNvSpPr>
          <p:nvPr/>
        </p:nvSpPr>
        <p:spPr bwMode="auto">
          <a:xfrm>
            <a:off x="387928" y="4631912"/>
            <a:ext cx="345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latin typeface="Arial" panose="020B0604020202020204" pitchFamily="34" charset="0"/>
              </a:rPr>
              <a:t>U</a:t>
            </a:r>
            <a:r>
              <a:rPr kumimoji="0" lang="en-US" altLang="en-US" sz="1800" b="0" i="0" u="none" strike="noStrike" cap="none" normalizeH="0" baseline="0" dirty="0">
                <a:ln>
                  <a:noFill/>
                </a:ln>
                <a:solidFill>
                  <a:schemeClr val="tx1"/>
                </a:solidFill>
                <a:effectLst/>
                <a:latin typeface="Arial" panose="020B0604020202020204" pitchFamily="34" charset="0"/>
              </a:rPr>
              <a:t>pdated</a:t>
            </a:r>
            <a:r>
              <a:rPr lang="en-US" altLang="en-US" sz="1800" dirty="0">
                <a:latin typeface="Arial" panose="020B0604020202020204" pitchFamily="34" charset="0"/>
              </a:rPr>
              <a:t> information is available on the </a:t>
            </a:r>
            <a:r>
              <a:rPr kumimoji="0" lang="en-US" altLang="en-US" sz="1800" b="0" i="0" u="none" strike="noStrike" cap="none" normalizeH="0" baseline="0" dirty="0">
                <a:ln>
                  <a:noFill/>
                </a:ln>
                <a:solidFill>
                  <a:schemeClr val="tx1"/>
                </a:solidFill>
                <a:effectLst/>
                <a:latin typeface="Arial" panose="020B0604020202020204" pitchFamily="34" charset="0"/>
                <a:hlinkClick r:id="rId7"/>
              </a:rPr>
              <a:t>Grants</a:t>
            </a:r>
            <a:r>
              <a:rPr kumimoji="0" lang="en-US" altLang="en-US" sz="1800" b="0" i="0" u="none" strike="noStrike" cap="none" normalizeH="0" baseline="0" dirty="0">
                <a:ln>
                  <a:noFill/>
                </a:ln>
                <a:solidFill>
                  <a:schemeClr val="tx1"/>
                </a:solidFill>
                <a:effectLst/>
                <a:latin typeface="Arial" panose="020B0604020202020204" pitchFamily="34" charset="0"/>
              </a:rPr>
              <a:t> SharePoint hub.</a:t>
            </a:r>
          </a:p>
        </p:txBody>
      </p:sp>
      <p:sp>
        <p:nvSpPr>
          <p:cNvPr id="15" name="Text Placeholder 3">
            <a:extLst>
              <a:ext uri="{FF2B5EF4-FFF2-40B4-BE49-F238E27FC236}">
                <a16:creationId xmlns:a16="http://schemas.microsoft.com/office/drawing/2014/main" id="{809CAE41-585E-88A9-6005-5B1D86108DB1}"/>
              </a:ext>
            </a:extLst>
          </p:cNvPr>
          <p:cNvSpPr txBox="1">
            <a:spLocks/>
          </p:cNvSpPr>
          <p:nvPr/>
        </p:nvSpPr>
        <p:spPr>
          <a:xfrm>
            <a:off x="4207084" y="3958406"/>
            <a:ext cx="4927680" cy="338250"/>
          </a:xfrm>
          <a:prstGeom prst="rect">
            <a:avLst/>
          </a:prstGeom>
        </p:spPr>
        <p:txBody>
          <a:bodyPr vert="horz" lIns="121899" tIns="60949" rIns="121899" bIns="60949" rtlCol="0">
            <a:noAutofit/>
          </a:bodyPr>
          <a:lstStyle>
            <a:lvl1pPr marL="0" indent="0" algn="l" defTabSz="1218987" rtl="0" eaLnBrk="1" latinLnBrk="0" hangingPunct="1">
              <a:lnSpc>
                <a:spcPct val="95000"/>
              </a:lnSpc>
              <a:spcBef>
                <a:spcPts val="1200"/>
              </a:spcBef>
              <a:buSzPct val="100000"/>
              <a:buFont typeface="Arial" pitchFamily="34" charset="0"/>
              <a:buNone/>
              <a:defRPr sz="16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1600" kern="1200">
                <a:solidFill>
                  <a:schemeClr val="tx1"/>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1300" kern="1200">
                <a:solidFill>
                  <a:schemeClr val="tx1"/>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200" kern="1200">
                <a:solidFill>
                  <a:schemeClr val="tx1"/>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200" kern="1200">
                <a:solidFill>
                  <a:schemeClr val="tx1"/>
                </a:solidFill>
                <a:latin typeface="+mn-lt"/>
                <a:ea typeface="+mn-ea"/>
                <a:cs typeface="+mn-cs"/>
              </a:defRPr>
            </a:lvl9pPr>
          </a:lstStyle>
          <a:p>
            <a:r>
              <a:rPr lang="en-GB" dirty="0"/>
              <a:t>Expecting but unconfirmed for 2025-2026</a:t>
            </a:r>
          </a:p>
        </p:txBody>
      </p:sp>
      <p:graphicFrame>
        <p:nvGraphicFramePr>
          <p:cNvPr id="16" name="Diagram 15">
            <a:extLst>
              <a:ext uri="{FF2B5EF4-FFF2-40B4-BE49-F238E27FC236}">
                <a16:creationId xmlns:a16="http://schemas.microsoft.com/office/drawing/2014/main" id="{1A08623A-90A7-C786-7D9E-272F0985417D}"/>
              </a:ext>
            </a:extLst>
          </p:cNvPr>
          <p:cNvGraphicFramePr/>
          <p:nvPr>
            <p:extLst>
              <p:ext uri="{D42A27DB-BD31-4B8C-83A1-F6EECF244321}">
                <p14:modId xmlns:p14="http://schemas.microsoft.com/office/powerpoint/2010/main" val="462283783"/>
              </p:ext>
            </p:extLst>
          </p:nvPr>
        </p:nvGraphicFramePr>
        <p:xfrm>
          <a:off x="5458164" y="4511962"/>
          <a:ext cx="5025110" cy="200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0129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F2B2934-3F0C-E881-8897-7795D0A0E463}"/>
              </a:ext>
            </a:extLst>
          </p:cNvPr>
          <p:cNvGraphicFramePr/>
          <p:nvPr>
            <p:extLst>
              <p:ext uri="{D42A27DB-BD31-4B8C-83A1-F6EECF244321}">
                <p14:modId xmlns:p14="http://schemas.microsoft.com/office/powerpoint/2010/main" val="3939405467"/>
              </p:ext>
            </p:extLst>
          </p:nvPr>
        </p:nvGraphicFramePr>
        <p:xfrm>
          <a:off x="1" y="0"/>
          <a:ext cx="12188824" cy="694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15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12786181_TF02787940" id="{1798802C-84EE-40F8-AA82-749FCB0DAB40}" vid="{E03FD201-C9ED-47D9-B1F3-097360176F4C}"/>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c2d118b-4b14-4725-9975-2b231ef2ed32" xsi:nil="true"/>
    <lcf76f155ced4ddcb4097134ff3c332f xmlns="fd1cf6e2-5505-4cbd-8587-019aaa4360f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712541B8D8A445855D579DCD10E17E" ma:contentTypeVersion="12" ma:contentTypeDescription="Create a new document." ma:contentTypeScope="" ma:versionID="86f1df5482388045bd6962968e20123f">
  <xsd:schema xmlns:xsd="http://www.w3.org/2001/XMLSchema" xmlns:xs="http://www.w3.org/2001/XMLSchema" xmlns:p="http://schemas.microsoft.com/office/2006/metadata/properties" xmlns:ns2="fd1cf6e2-5505-4cbd-8587-019aaa4360f2" xmlns:ns3="6c2d118b-4b14-4725-9975-2b231ef2ed32" targetNamespace="http://schemas.microsoft.com/office/2006/metadata/properties" ma:root="true" ma:fieldsID="acf45f005b7733a980aef9f1e70eeec1" ns2:_="" ns3:_="">
    <xsd:import namespace="fd1cf6e2-5505-4cbd-8587-019aaa4360f2"/>
    <xsd:import namespace="6c2d118b-4b14-4725-9975-2b231ef2ed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cf6e2-5505-4cbd-8587-019aaa4360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3f4c14d-ad24-42e9-89ea-41944c85aae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d118b-4b14-4725-9975-2b231ef2ed3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ce76ea-d845-4ed9-913d-3363ce58f426}" ma:internalName="TaxCatchAll" ma:showField="CatchAllData" ma:web="6c2d118b-4b14-4725-9975-2b231ef2ed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4285A-E167-45CF-8973-38F96190C63A}"/>
</file>

<file path=customXml/itemProps2.xml><?xml version="1.0" encoding="utf-8"?>
<ds:datastoreItem xmlns:ds="http://schemas.openxmlformats.org/officeDocument/2006/customXml" ds:itemID="{F301D382-32B0-43EE-932C-28906AF37617}">
  <ds:schemaRefs>
    <ds:schemaRef ds:uri="4873beb7-5857-4685-be1f-d57550cc96c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D16D61-A024-42FD-8F13-7FBFC59514EC}"/>
</file>

<file path=docProps/app.xml><?xml version="1.0" encoding="utf-8"?>
<Properties xmlns="http://schemas.openxmlformats.org/officeDocument/2006/extended-properties" xmlns:vt="http://schemas.openxmlformats.org/officeDocument/2006/docPropsVTypes">
  <Template>Blue bookstack presentation (widescreen)</Template>
  <TotalTime>225</TotalTime>
  <Words>1184</Words>
  <Application>Microsoft Office PowerPoint</Application>
  <PresentationFormat>Custom</PresentationFormat>
  <Paragraphs>163</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Century Gothic</vt:lpstr>
      <vt:lpstr>RN House Sans</vt:lpstr>
      <vt:lpstr>Times New Roman</vt:lpstr>
      <vt:lpstr>Wingdings</vt:lpstr>
      <vt:lpstr>Books 16x9</vt:lpstr>
      <vt:lpstr>SBM Briefing –2025</vt:lpstr>
      <vt:lpstr>PowerPoint Presentation</vt:lpstr>
      <vt:lpstr>Academisation</vt:lpstr>
      <vt:lpstr>SFVS</vt:lpstr>
      <vt:lpstr>YEAR END</vt:lpstr>
      <vt:lpstr>Closedown 2024-25</vt:lpstr>
      <vt:lpstr>Budget Plans</vt:lpstr>
      <vt:lpstr>GRANTS</vt:lpstr>
      <vt:lpstr>PowerPoint Presentation</vt:lpstr>
      <vt:lpstr>Post Office | Natwest</vt:lpstr>
      <vt:lpstr>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Sarson</dc:creator>
  <cp:lastModifiedBy>Victoria Sarson</cp:lastModifiedBy>
  <cp:revision>1</cp:revision>
  <dcterms:created xsi:type="dcterms:W3CDTF">2025-02-11T14:53:13Z</dcterms:created>
  <dcterms:modified xsi:type="dcterms:W3CDTF">2025-02-26T09:16:31Z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0x0101009A712541B8D8A445855D579DCD10E17E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MSIP_Label_2b28a9a6-133a-4796-ad7d-6b90f7583680_Enabled">
    <vt:lpwstr>true</vt:lpwstr>
  </property>
  <property fmtid="{D5CDD505-2E9C-101B-9397-08002B2CF9AE}" pid="9" name="MSIP_Label_2b28a9a6-133a-4796-ad7d-6b90f7583680_SetDate">
    <vt:lpwstr>2025-02-11T15:48:14Z</vt:lpwstr>
  </property>
  <property fmtid="{D5CDD505-2E9C-101B-9397-08002B2CF9AE}" pid="10" name="MSIP_Label_2b28a9a6-133a-4796-ad7d-6b90f7583680_Method">
    <vt:lpwstr>Standard</vt:lpwstr>
  </property>
  <property fmtid="{D5CDD505-2E9C-101B-9397-08002B2CF9AE}" pid="11" name="MSIP_Label_2b28a9a6-133a-4796-ad7d-6b90f7583680_Name">
    <vt:lpwstr>Private</vt:lpwstr>
  </property>
  <property fmtid="{D5CDD505-2E9C-101B-9397-08002B2CF9AE}" pid="12" name="MSIP_Label_2b28a9a6-133a-4796-ad7d-6b90f7583680_SiteId">
    <vt:lpwstr>996ee15c-0b3e-4a6f-8e65-120a9a51821a</vt:lpwstr>
  </property>
  <property fmtid="{D5CDD505-2E9C-101B-9397-08002B2CF9AE}" pid="13" name="MSIP_Label_2b28a9a6-133a-4796-ad7d-6b90f7583680_ActionId">
    <vt:lpwstr>03935d3e-573d-4724-ad2a-5745a7d5e4e5</vt:lpwstr>
  </property>
  <property fmtid="{D5CDD505-2E9C-101B-9397-08002B2CF9AE}" pid="14" name="MSIP_Label_2b28a9a6-133a-4796-ad7d-6b90f7583680_ContentBits">
    <vt:lpwstr>2</vt:lpwstr>
  </property>
  <property fmtid="{D5CDD505-2E9C-101B-9397-08002B2CF9AE}" pid="15" name="MSIP_Label_2b28a9a6-133a-4796-ad7d-6b90f7583680_Tag">
    <vt:lpwstr>10, 3, 0, 1</vt:lpwstr>
  </property>
  <property fmtid="{D5CDD505-2E9C-101B-9397-08002B2CF9AE}" pid="16" name="ClassificationContentMarkingFooterLocations">
    <vt:lpwstr>Books 16x9:8</vt:lpwstr>
  </property>
  <property fmtid="{D5CDD505-2E9C-101B-9397-08002B2CF9AE}" pid="17" name="ClassificationContentMarkingFooterText">
    <vt:lpwstr>Private: Information that contains a small amount of sensitive data which is essential to communicate with an individual but doesn’t require to be sent via secure methods.</vt:lpwstr>
  </property>
</Properties>
</file>