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6"/>
  </p:notesMasterIdLst>
  <p:sldIdLst>
    <p:sldId id="256" r:id="rId5"/>
    <p:sldId id="257" r:id="rId6"/>
    <p:sldId id="277" r:id="rId7"/>
    <p:sldId id="276" r:id="rId8"/>
    <p:sldId id="258" r:id="rId9"/>
    <p:sldId id="259" r:id="rId10"/>
    <p:sldId id="260" r:id="rId11"/>
    <p:sldId id="278" r:id="rId12"/>
    <p:sldId id="263" r:id="rId13"/>
    <p:sldId id="264" r:id="rId14"/>
    <p:sldId id="266" r:id="rId15"/>
    <p:sldId id="273" r:id="rId16"/>
    <p:sldId id="272" r:id="rId17"/>
    <p:sldId id="274" r:id="rId18"/>
    <p:sldId id="275" r:id="rId19"/>
    <p:sldId id="268" r:id="rId20"/>
    <p:sldId id="269" r:id="rId21"/>
    <p:sldId id="271" r:id="rId22"/>
    <p:sldId id="267" r:id="rId23"/>
    <p:sldId id="270" r:id="rId24"/>
    <p:sldId id="279" r:id="rId25"/>
  </p:sldIdLst>
  <p:sldSz cx="18288000" cy="10287000"/>
  <p:notesSz cx="6858000" cy="9144000"/>
  <p:embeddedFontLst>
    <p:embeddedFont>
      <p:font typeface="Archive" panose="020B0604020202020204" charset="0"/>
      <p:regular r:id="rId27"/>
    </p:embeddedFont>
    <p:embeddedFont>
      <p:font typeface="Canva Sans" panose="020B0604020202020204" charset="0"/>
      <p:regular r:id="rId28"/>
    </p:embeddedFont>
    <p:embeddedFont>
      <p:font typeface="Canva Sans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9B201B-EDF7-5C45-E2E7-39BCD9AE9957}" name="Suzie Watt" initials="SW" userId="S::suzie.watt@wokingham.gov.uk::116fcc89-7966-49dd-8437-9b21a10cb095" providerId="AD"/>
  <p188:author id="{2F2D84F1-729A-FDB7-DBD7-5840538A5BE9}" name="Jennifer Gallacher" initials="JG" userId="S::Jennifer.Gallacher@wokingham.gov.uk::2f7fd66b-7799-4208-8b99-74e6e9181e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6C32D-F145-40DD-A23C-428A8B2D6892}" v="1" dt="2025-04-10T12:12:58.716"/>
    <p1510:client id="{CF5250BF-71E1-43C5-91AB-DE73FB3A6761}" v="3" dt="2025-03-31T14:37:16.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9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82F74-63A5-4AF4-80F9-8D66FBEFB23F}" type="datetimeFigureOut">
              <a:rPr lang="en-GB" smtClean="0"/>
              <a:t>10/04/2025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B4878-5966-4419-98CA-E69012915845}" type="slidenum">
              <a:rPr lang="en-GB" smtClean="0"/>
              <a:t>‹#›</a:t>
            </a:fld>
            <a:endParaRPr lang="en-GB"/>
          </a:p>
        </p:txBody>
      </p:sp>
    </p:spTree>
    <p:extLst>
      <p:ext uri="{BB962C8B-B14F-4D97-AF65-F5344CB8AC3E}">
        <p14:creationId xmlns:p14="http://schemas.microsoft.com/office/powerpoint/2010/main" val="571247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FB4878-5966-4419-98CA-E69012915845}" type="slidenum">
              <a:rPr lang="en-GB" smtClean="0"/>
              <a:t>7</a:t>
            </a:fld>
            <a:endParaRPr lang="en-GB"/>
          </a:p>
        </p:txBody>
      </p:sp>
    </p:spTree>
    <p:extLst>
      <p:ext uri="{BB962C8B-B14F-4D97-AF65-F5344CB8AC3E}">
        <p14:creationId xmlns:p14="http://schemas.microsoft.com/office/powerpoint/2010/main" val="2452836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FB4878-5966-4419-98CA-E69012915845}" type="slidenum">
              <a:rPr lang="en-GB" smtClean="0"/>
              <a:t>10</a:t>
            </a:fld>
            <a:endParaRPr lang="en-GB"/>
          </a:p>
        </p:txBody>
      </p:sp>
    </p:spTree>
    <p:extLst>
      <p:ext uri="{BB962C8B-B14F-4D97-AF65-F5344CB8AC3E}">
        <p14:creationId xmlns:p14="http://schemas.microsoft.com/office/powerpoint/2010/main" val="382259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147E781D-0C12-0035-5134-BC250959B35A}"/>
              </a:ext>
            </a:extLst>
          </p:cNvPr>
          <p:cNvSpPr txBox="1"/>
          <p:nvPr userDrawn="1">
            <p:extLst>
              <p:ext uri="{1162E1C5-73C7-4A58-AE30-91384D911F3F}">
                <p184:classification xmlns:p184="http://schemas.microsoft.com/office/powerpoint/2018/4/main" val="ftr"/>
              </p:ext>
            </p:extLst>
          </p:nvPr>
        </p:nvSpPr>
        <p:spPr>
          <a:xfrm>
            <a:off x="63500" y="10071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nApuIIdET6k" TargetMode="External"/><Relationship Id="rId13" Type="http://schemas.openxmlformats.org/officeDocument/2006/relationships/image" Target="../media/image20.png"/><Relationship Id="rId3" Type="http://schemas.openxmlformats.org/officeDocument/2006/relationships/hyperlink" Target="https://wsh.wokingham.gov.uk/learning-and-teaching-support/childrens-and-staff-health-and-wellbeing/health-promoting-schools-0-2" TargetMode="External"/><Relationship Id="rId7" Type="http://schemas.openxmlformats.org/officeDocument/2006/relationships/hyperlink" Target="https://wsh.wokingham.gov.uk/sites/schoolshub/files/2025-01/12012_SFS_%C3%94%C3%87%C3%B4_A4_Vaping_Posters_B_Workingham_Print%5B1%5D.pdf" TargetMode="External"/><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sh.wokingham.gov.uk/sites/schoolshub/files/2025-01/12012_SFS_%C3%94%C3%87%C3%B4_A4_Vaping_Posters_B_Workingham_Digital%5B1%5D.pdf" TargetMode="External"/><Relationship Id="rId11" Type="http://schemas.openxmlformats.org/officeDocument/2006/relationships/image" Target="../media/image18.png"/><Relationship Id="rId5" Type="http://schemas.openxmlformats.org/officeDocument/2006/relationships/hyperlink" Target="https://wsh.wokingham.gov.uk/sites/schoolshub/files/2025-01/12012_SFS_%C3%94%C3%87%C3%B4_A4_Vaping_Posters_A_Workingham_Print%5B1%5D.pdf" TargetMode="External"/><Relationship Id="rId10" Type="http://schemas.openxmlformats.org/officeDocument/2006/relationships/hyperlink" Target="https://view.officeapps.live.com/op/view.aspx?src=https%3A%2F%2Fwsh.wokingham.gov.uk%2Fsites%2Fschoolshub%2Ffiles%2F2025-01%2FVaping-The-Facts-Classroom%255B1%255D_0.pptx&amp;wdOrigin=BROWSELINK" TargetMode="External"/><Relationship Id="rId4" Type="http://schemas.openxmlformats.org/officeDocument/2006/relationships/hyperlink" Target="https://wsh.wokingham.gov.uk/sites/schoolshub/files/2025-01/12012_SFS_%C3%94%C3%87%C3%B4_A4_Vaping_Posters_A_Workingham_Digital%5B1%5D.pdf" TargetMode="External"/><Relationship Id="rId9" Type="http://schemas.openxmlformats.org/officeDocument/2006/relationships/hyperlink" Target="https://view.officeapps.live.com/op/view.aspx?src=https%3A%2F%2Fwsh.wokingham.gov.uk%2Fsites%2Fschoolshub%2Ffiles%2F2025-01%2FTeachers%2527_Toolkit%255B1%255D_1.pptx&amp;wdOrigin=BROWSELIN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teacher-training-drugs-alcohol-and-tobacco" TargetMode="External"/><Relationship Id="rId2" Type="http://schemas.openxmlformats.org/officeDocument/2006/relationships/hyperlink" Target="https://campaignresources.dhsc.gov.uk/campaigns/school-zone/mental-wellbeing/vaping/vaping-ks3-form-time-activities/"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sh.wokingham.gov.uk/sites/schoolshub/files/2025-01/12026_SFS_%E2%80%93_A5_4pp_Vaping_Leaflets_Workingham_Digital%5B1%5D.pdf" TargetMode="External"/><Relationship Id="rId7" Type="http://schemas.openxmlformats.org/officeDocument/2006/relationships/image" Target="../media/image25.png"/><Relationship Id="rId2" Type="http://schemas.openxmlformats.org/officeDocument/2006/relationships/hyperlink" Target="https://wsh.wokingham.gov.uk/sites/schoolshub/files/2025-02/Parent%20%20Carer%20guide%20on%20illegal%20vapes.pdf" TargetMode="Externa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sh.wokingham.gov.uk/sites/schoolshub/files/2025-01/Talking%20to%20Teens%20About%20Vaping%20Pack%20for%20School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sh.wokingham.gov.uk/sites/schoolshub/files/2025-01/Youth_Vaping_Your_Workbook%5B1%5D.pdf" TargetMode="External"/><Relationship Id="rId2" Type="http://schemas.openxmlformats.org/officeDocument/2006/relationships/hyperlink" Target="https://wsh.wokingham.gov.uk/sites/schoolshub/files/2025-01/Self_help_tool_to_quit_vaping_for_young_people_%28Wokingham_2024%29%5B1%5D.pdf" TargetMode="Externa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s://www.talktofrank.com/"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hyperlink" Target="https://www.smokefreelifeberkshire.com/?gad_source=1&amp;gclid=Cj0KCQiAy8K8BhCZARIsAKJ8sfQ0BuXiey9Nke9yITNwvRUse7kUHEiw5zDapMkXlMDOwEyDR7GLlBsaAoXCEALw_wcB" TargetMode="Externa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ash.org.uk/resources/view/ash-brief-for-local-authorities-on-youth-vaping" TargetMode="External"/><Relationship Id="rId3" Type="http://schemas.openxmlformats.org/officeDocument/2006/relationships/hyperlink" Target="https://www.nhs.uk/better-health/quit-smoking/ready-to-quit-smoking/vaping-to-quit-smoking/how-to-quit-vaping/" TargetMode="External"/><Relationship Id="rId7" Type="http://schemas.openxmlformats.org/officeDocument/2006/relationships/hyperlink" Target="https://www.nhs.uk/better-health/quit-smoking/ready-to-quit-smoking/vaping-to-quit-smoking/vaping-myths-and-the-facts/" TargetMode="External"/><Relationship Id="rId2" Type="http://schemas.openxmlformats.org/officeDocument/2006/relationships/hyperlink" Target="https://www.healthforteens.co.uk/lifestyle/e-cigarettes/e-cigarettes-just-the-facts/" TargetMode="External"/><Relationship Id="rId1" Type="http://schemas.openxmlformats.org/officeDocument/2006/relationships/slideLayout" Target="../slideLayouts/slideLayout7.xml"/><Relationship Id="rId6" Type="http://schemas.openxmlformats.org/officeDocument/2006/relationships/hyperlink" Target="https://www.talktofrank.com/drug/vapes" TargetMode="External"/><Relationship Id="rId5" Type="http://schemas.openxmlformats.org/officeDocument/2006/relationships/hyperlink" Target="https://www.themix.org.uk/drink-and-drugs/smoking/vaping-health-risks-48243.html" TargetMode="External"/><Relationship Id="rId4" Type="http://schemas.openxmlformats.org/officeDocument/2006/relationships/hyperlink" Target="https://www.childline.org.uk/info-advice/you-your-body/drugs-alcohol-smoking/vaping/#:~:text=This%20law%20says%20that%20it's,it%20might%20have%20on%20you"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public.health@wokingham.gov.u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view.officeapps.live.com/op/view.aspx?src=https%3A%2F%2Ffiles.digital.nhs.uk%2F17%2F54B245%2Fsdd_2023_tab4.xlsx&amp;wdOrigin=BROWSELIN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stopforlifeoxon.org/media/1145/adph-south-east-position-statement-on-vapes-2024v5.pdf"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ur03.safelinks.protection.outlook.com/?url=https%3A%2F%2Fwsh.wokingham.gov.uk%2Fsites%2Fschoolshub%2Ffiles%2F2025-01%2FManaging%2520Vaping%2520in%2520Schools_links%2520v2.pdf&amp;data=05%7C02%7CJennifer.Gallacher%40wokingham.gov.uk%7C06a60114224845b39e1008dd66f7593e%7C996ee15c0b3e4a6f8e65120a9a51821a%7C0%7C0%7C638779934716085728%7CUnknown%7CTWFpbGZsb3d8eyJFbXB0eU1hcGkiOnRydWUsIlYiOiIwLjAuMDAwMCIsIlAiOiJXaW4zMiIsIkFOIjoiTWFpbCIsIldUIjoyfQ%3D%3D%7C0%7C%7C%7C&amp;sdata=D0doFgNlorPMA4WbW8UgsSDMY6kDsB8q2pCmjP0fAzc%3D&amp;reserved=0" TargetMode="External"/><Relationship Id="rId2" Type="http://schemas.openxmlformats.org/officeDocument/2006/relationships/hyperlink" Target="https://ash.org.uk/uploads/ASH-guidance-for-school-vaping-policies.pdf?v=1662020698" TargetMode="Externa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legislation.gov.uk/uksi/2015/895/contents" TargetMode="External"/><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publicprotectionpartnership.org.uk/make-an-enquiry/" TargetMode="External"/><Relationship Id="rId5" Type="http://schemas.openxmlformats.org/officeDocument/2006/relationships/hyperlink" Target="https://www.citizensadvice.org.uk/consumer/get-more-help/report-to-trading-standards/#:~:text=Trading%20Standards%20use%20the%20information,help%20you%20get%20a%20refund" TargetMode="External"/><Relationship Id="rId4" Type="http://schemas.openxmlformats.org/officeDocument/2006/relationships/hyperlink" Target="https://cms.mhra.gov.uk/eci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egislation.gov.uk/ukdsi/2024/9780348264647"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44055" y="6975866"/>
            <a:ext cx="5024915" cy="3352989"/>
          </a:xfrm>
          <a:custGeom>
            <a:avLst/>
            <a:gdLst/>
            <a:ahLst/>
            <a:cxnLst/>
            <a:rect l="l" t="t" r="r" b="b"/>
            <a:pathLst>
              <a:path w="5024915" h="3352989">
                <a:moveTo>
                  <a:pt x="0" y="0"/>
                </a:moveTo>
                <a:lnTo>
                  <a:pt x="5024915" y="0"/>
                </a:lnTo>
                <a:lnTo>
                  <a:pt x="5024915" y="3352989"/>
                </a:lnTo>
                <a:lnTo>
                  <a:pt x="0" y="33529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10800000" flipH="1">
            <a:off x="7337513" y="0"/>
            <a:ext cx="10950488" cy="10287000"/>
          </a:xfrm>
          <a:custGeom>
            <a:avLst/>
            <a:gdLst/>
            <a:ahLst/>
            <a:cxnLst/>
            <a:rect l="l" t="t" r="r" b="b"/>
            <a:pathLst>
              <a:path w="10501663" h="10253442">
                <a:moveTo>
                  <a:pt x="10501663" y="0"/>
                </a:moveTo>
                <a:lnTo>
                  <a:pt x="0" y="0"/>
                </a:lnTo>
                <a:lnTo>
                  <a:pt x="0" y="10253442"/>
                </a:lnTo>
                <a:lnTo>
                  <a:pt x="10501663" y="10253442"/>
                </a:lnTo>
                <a:lnTo>
                  <a:pt x="1050166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AutoShape 4"/>
          <p:cNvSpPr/>
          <p:nvPr/>
        </p:nvSpPr>
        <p:spPr>
          <a:xfrm>
            <a:off x="2624831" y="5388856"/>
            <a:ext cx="5298665" cy="1088090"/>
          </a:xfrm>
          <a:prstGeom prst="rect">
            <a:avLst/>
          </a:prstGeom>
          <a:solidFill>
            <a:srgbClr val="E59A3F"/>
          </a:solidFill>
        </p:spPr>
        <p:txBody>
          <a:bodyPr/>
          <a:lstStyle/>
          <a:p>
            <a:endParaRPr lang="en-GB"/>
          </a:p>
        </p:txBody>
      </p:sp>
      <p:sp>
        <p:nvSpPr>
          <p:cNvPr id="5" name="TextBox 5"/>
          <p:cNvSpPr txBox="1"/>
          <p:nvPr/>
        </p:nvSpPr>
        <p:spPr>
          <a:xfrm>
            <a:off x="2472431" y="2182085"/>
            <a:ext cx="8676681" cy="3191574"/>
          </a:xfrm>
          <a:prstGeom prst="rect">
            <a:avLst/>
          </a:prstGeom>
        </p:spPr>
        <p:txBody>
          <a:bodyPr lIns="0" tIns="0" rIns="0" bIns="0" rtlCol="0" anchor="t">
            <a:spAutoFit/>
          </a:bodyPr>
          <a:lstStyle/>
          <a:p>
            <a:pPr algn="l">
              <a:lnSpc>
                <a:spcPts val="12159"/>
              </a:lnSpc>
            </a:pPr>
            <a:r>
              <a:rPr lang="en-US" sz="13074">
                <a:solidFill>
                  <a:srgbClr val="45589A"/>
                </a:solidFill>
                <a:latin typeface="Archive"/>
                <a:ea typeface="Archive"/>
                <a:cs typeface="Archive"/>
                <a:sym typeface="Archive"/>
              </a:rPr>
              <a:t>VAPING TOOLKIT</a:t>
            </a:r>
          </a:p>
        </p:txBody>
      </p:sp>
      <p:sp>
        <p:nvSpPr>
          <p:cNvPr id="8" name="Freeform 8"/>
          <p:cNvSpPr/>
          <p:nvPr/>
        </p:nvSpPr>
        <p:spPr>
          <a:xfrm>
            <a:off x="17110959" y="9157850"/>
            <a:ext cx="122046" cy="200900"/>
          </a:xfrm>
          <a:custGeom>
            <a:avLst/>
            <a:gdLst/>
            <a:ahLst/>
            <a:cxnLst/>
            <a:rect l="l" t="t" r="r" b="b"/>
            <a:pathLst>
              <a:path w="122046" h="200900">
                <a:moveTo>
                  <a:pt x="0" y="0"/>
                </a:moveTo>
                <a:lnTo>
                  <a:pt x="122047" y="0"/>
                </a:lnTo>
                <a:lnTo>
                  <a:pt x="122047" y="200900"/>
                </a:lnTo>
                <a:lnTo>
                  <a:pt x="0" y="2009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rot="-10800000">
            <a:off x="16476095" y="9157850"/>
            <a:ext cx="122046" cy="200900"/>
          </a:xfrm>
          <a:custGeom>
            <a:avLst/>
            <a:gdLst/>
            <a:ahLst/>
            <a:cxnLst/>
            <a:rect l="l" t="t" r="r" b="b"/>
            <a:pathLst>
              <a:path w="122046" h="200900">
                <a:moveTo>
                  <a:pt x="0" y="0"/>
                </a:moveTo>
                <a:lnTo>
                  <a:pt x="122046" y="0"/>
                </a:lnTo>
                <a:lnTo>
                  <a:pt x="122046" y="200900"/>
                </a:lnTo>
                <a:lnTo>
                  <a:pt x="0" y="2009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4" name="Freeform 14"/>
          <p:cNvSpPr/>
          <p:nvPr/>
        </p:nvSpPr>
        <p:spPr>
          <a:xfrm>
            <a:off x="9490245" y="1695963"/>
            <a:ext cx="7440442" cy="7328836"/>
          </a:xfrm>
          <a:custGeom>
            <a:avLst/>
            <a:gdLst/>
            <a:ahLst/>
            <a:cxnLst/>
            <a:rect l="l" t="t" r="r" b="b"/>
            <a:pathLst>
              <a:path w="7440442" h="7328836">
                <a:moveTo>
                  <a:pt x="0" y="0"/>
                </a:moveTo>
                <a:lnTo>
                  <a:pt x="7440442" y="0"/>
                </a:lnTo>
                <a:lnTo>
                  <a:pt x="7440442" y="7328836"/>
                </a:lnTo>
                <a:lnTo>
                  <a:pt x="0" y="73288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7" name="Freeform 17"/>
          <p:cNvSpPr/>
          <p:nvPr/>
        </p:nvSpPr>
        <p:spPr>
          <a:xfrm>
            <a:off x="2187430" y="357749"/>
            <a:ext cx="2481196" cy="1100423"/>
          </a:xfrm>
          <a:custGeom>
            <a:avLst/>
            <a:gdLst/>
            <a:ahLst/>
            <a:cxnLst/>
            <a:rect l="l" t="t" r="r" b="b"/>
            <a:pathLst>
              <a:path w="2481196" h="1100423">
                <a:moveTo>
                  <a:pt x="0" y="0"/>
                </a:moveTo>
                <a:lnTo>
                  <a:pt x="2481196" y="0"/>
                </a:lnTo>
                <a:lnTo>
                  <a:pt x="2481196" y="1100422"/>
                </a:lnTo>
                <a:lnTo>
                  <a:pt x="0" y="1100422"/>
                </a:lnTo>
                <a:lnTo>
                  <a:pt x="0" y="0"/>
                </a:lnTo>
                <a:close/>
              </a:path>
            </a:pathLst>
          </a:custGeom>
          <a:blipFill>
            <a:blip r:embed="rId10"/>
            <a:stretch>
              <a:fillRect b="-16965"/>
            </a:stretch>
          </a:blipFill>
        </p:spPr>
        <p:txBody>
          <a:bodyPr/>
          <a:lstStyle/>
          <a:p>
            <a:endParaRPr lang="en-GB"/>
          </a:p>
        </p:txBody>
      </p:sp>
      <p:sp>
        <p:nvSpPr>
          <p:cNvPr id="18" name="Freeform 18"/>
          <p:cNvSpPr/>
          <p:nvPr/>
        </p:nvSpPr>
        <p:spPr>
          <a:xfrm>
            <a:off x="527195" y="294518"/>
            <a:ext cx="1660235" cy="1401445"/>
          </a:xfrm>
          <a:custGeom>
            <a:avLst/>
            <a:gdLst/>
            <a:ahLst/>
            <a:cxnLst/>
            <a:rect l="l" t="t" r="r" b="b"/>
            <a:pathLst>
              <a:path w="1660235" h="1401445">
                <a:moveTo>
                  <a:pt x="0" y="0"/>
                </a:moveTo>
                <a:lnTo>
                  <a:pt x="1660236" y="0"/>
                </a:lnTo>
                <a:lnTo>
                  <a:pt x="1660236" y="1401445"/>
                </a:lnTo>
                <a:lnTo>
                  <a:pt x="0" y="1401445"/>
                </a:lnTo>
                <a:lnTo>
                  <a:pt x="0" y="0"/>
                </a:lnTo>
                <a:close/>
              </a:path>
            </a:pathLst>
          </a:custGeom>
          <a:blipFill>
            <a:blip r:embed="rId11"/>
            <a:stretch>
              <a:fillRect l="-54997" t="-24918" r="-52275" b="-13201"/>
            </a:stretch>
          </a:blipFill>
        </p:spPr>
        <p:txBody>
          <a:bodyPr/>
          <a:lstStyle/>
          <a:p>
            <a:endParaRPr lang="en-GB"/>
          </a:p>
        </p:txBody>
      </p:sp>
      <p:sp>
        <p:nvSpPr>
          <p:cNvPr id="20" name="TextBox 20"/>
          <p:cNvSpPr txBox="1"/>
          <p:nvPr/>
        </p:nvSpPr>
        <p:spPr>
          <a:xfrm>
            <a:off x="2617377" y="5648103"/>
            <a:ext cx="5168960" cy="702923"/>
          </a:xfrm>
          <a:prstGeom prst="rect">
            <a:avLst/>
          </a:prstGeom>
        </p:spPr>
        <p:txBody>
          <a:bodyPr lIns="0" tIns="0" rIns="0" bIns="0" rtlCol="0" anchor="t">
            <a:spAutoFit/>
          </a:bodyPr>
          <a:lstStyle/>
          <a:p>
            <a:pPr algn="ctr">
              <a:lnSpc>
                <a:spcPts val="5115"/>
              </a:lnSpc>
            </a:pPr>
            <a:r>
              <a:rPr lang="en-US" sz="5500">
                <a:solidFill>
                  <a:srgbClr val="45589A"/>
                </a:solidFill>
                <a:latin typeface="Archive"/>
                <a:ea typeface="Archive"/>
                <a:cs typeface="Archive"/>
                <a:sym typeface="Archive"/>
              </a:rPr>
              <a:t>FOR SCHOOLS</a:t>
            </a:r>
          </a:p>
        </p:txBody>
      </p:sp>
      <p:sp>
        <p:nvSpPr>
          <p:cNvPr id="21" name="TextBox 21"/>
          <p:cNvSpPr txBox="1"/>
          <p:nvPr/>
        </p:nvSpPr>
        <p:spPr>
          <a:xfrm>
            <a:off x="2624831" y="6978214"/>
            <a:ext cx="6656329" cy="787652"/>
          </a:xfrm>
          <a:prstGeom prst="rect">
            <a:avLst/>
          </a:prstGeom>
        </p:spPr>
        <p:txBody>
          <a:bodyPr lIns="0" tIns="0" rIns="0" bIns="0" rtlCol="0" anchor="t">
            <a:spAutoFit/>
          </a:bodyPr>
          <a:lstStyle/>
          <a:p>
            <a:pPr algn="l">
              <a:lnSpc>
                <a:spcPts val="3150"/>
              </a:lnSpc>
            </a:pPr>
            <a:r>
              <a:rPr lang="en-US" sz="2100">
                <a:solidFill>
                  <a:srgbClr val="45589A"/>
                </a:solidFill>
                <a:latin typeface="Canva Sans"/>
                <a:ea typeface="Canva Sans"/>
                <a:cs typeface="Canva Sans"/>
                <a:sym typeface="Canva Sans"/>
              </a:rPr>
              <a:t>This toolkit includes useful resources and information around vaping.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787276" y="875730"/>
            <a:ext cx="16741483" cy="1088952"/>
          </a:xfrm>
          <a:prstGeom prst="rect">
            <a:avLst/>
          </a:prstGeom>
        </p:spPr>
        <p:txBody>
          <a:bodyPr wrap="square" lIns="0" tIns="0" rIns="0" bIns="0" rtlCol="0" anchor="t">
            <a:spAutoFit/>
          </a:bodyPr>
          <a:lstStyle/>
          <a:p>
            <a:pPr algn="l">
              <a:lnSpc>
                <a:spcPts val="2940"/>
              </a:lnSpc>
            </a:pPr>
            <a:r>
              <a:rPr lang="en-US" sz="2000">
                <a:solidFill>
                  <a:srgbClr val="000000"/>
                </a:solidFill>
                <a:latin typeface="Canva Sans"/>
                <a:ea typeface="Canva Sans"/>
                <a:cs typeface="Canva Sans"/>
                <a:sym typeface="Canva Sans Bold"/>
              </a:rPr>
              <a:t>A</a:t>
            </a:r>
            <a:r>
              <a:rPr lang="en-US" sz="2000">
                <a:solidFill>
                  <a:srgbClr val="000000"/>
                </a:solidFill>
                <a:latin typeface="Canva Sans"/>
                <a:ea typeface="Canva Sans"/>
                <a:cs typeface="Canva Sans"/>
                <a:sym typeface="Canva Sans"/>
              </a:rPr>
              <a:t> range of </a:t>
            </a:r>
            <a:r>
              <a:rPr lang="en-US" sz="2000">
                <a:solidFill>
                  <a:srgbClr val="000000"/>
                </a:solidFill>
                <a:latin typeface="Canva Sans"/>
                <a:ea typeface="Canva Sans"/>
                <a:cs typeface="Canva Sans"/>
                <a:sym typeface="Canva Sans"/>
                <a:hlinkClick r:id="rId3"/>
              </a:rPr>
              <a:t>resources</a:t>
            </a:r>
            <a:r>
              <a:rPr lang="en-US" sz="2000">
                <a:solidFill>
                  <a:srgbClr val="000000"/>
                </a:solidFill>
                <a:latin typeface="Canva Sans"/>
                <a:ea typeface="Canva Sans"/>
                <a:cs typeface="Canva Sans"/>
                <a:sym typeface="Canva Sans"/>
              </a:rPr>
              <a:t> are available to help communicate the facts about vaping to children and young people. These resources also support carers and educators, including PSHE and safeguarding leads, in having evidence-based discussions that empower young people to make informed choices about smoking and vaping.</a:t>
            </a:r>
            <a:endParaRPr lang="en-US" sz="2000">
              <a:solidFill>
                <a:srgbClr val="000000"/>
              </a:solidFill>
              <a:latin typeface="Canva Sans"/>
              <a:ea typeface="Canva Sans"/>
              <a:cs typeface="Canva Sans"/>
            </a:endParaRPr>
          </a:p>
        </p:txBody>
      </p:sp>
      <p:sp>
        <p:nvSpPr>
          <p:cNvPr id="10" name="TextBox 10"/>
          <p:cNvSpPr txBox="1"/>
          <p:nvPr/>
        </p:nvSpPr>
        <p:spPr>
          <a:xfrm>
            <a:off x="787276" y="2557525"/>
            <a:ext cx="7698646" cy="5551713"/>
          </a:xfrm>
          <a:prstGeom prst="rect">
            <a:avLst/>
          </a:prstGeom>
        </p:spPr>
        <p:txBody>
          <a:bodyPr wrap="square" lIns="0" tIns="0" rIns="0" bIns="0" rtlCol="0" anchor="t">
            <a:spAutoFit/>
          </a:bodyPr>
          <a:lstStyle/>
          <a:p>
            <a:pPr>
              <a:lnSpc>
                <a:spcPts val="2940"/>
              </a:lnSpc>
            </a:pPr>
            <a:r>
              <a:rPr lang="en-US" sz="2000" b="1">
                <a:solidFill>
                  <a:srgbClr val="000000"/>
                </a:solidFill>
                <a:latin typeface="Canva Sans" panose="020B0604020202020204" charset="0"/>
                <a:ea typeface="Canva Sans Bold"/>
                <a:cs typeface="Canva Sans Bold"/>
                <a:sym typeface="Canva Sans Bold"/>
              </a:rPr>
              <a:t>Available resources for schools include:</a:t>
            </a:r>
            <a:endParaRPr lang="en-US" sz="2000" b="1">
              <a:solidFill>
                <a:srgbClr val="000000"/>
              </a:solidFill>
              <a:latin typeface="Canva Sans" panose="020B0604020202020204" charset="0"/>
              <a:ea typeface="Canva Sans Bold"/>
              <a:cs typeface="Canva Sans Bold"/>
              <a:sym typeface="Canva Sans"/>
            </a:endParaRPr>
          </a:p>
          <a:p>
            <a:pPr>
              <a:lnSpc>
                <a:spcPts val="2940"/>
              </a:lnSpc>
            </a:pPr>
            <a:endParaRPr lang="en-US" sz="2100">
              <a:solidFill>
                <a:srgbClr val="000000"/>
              </a:solidFill>
              <a:latin typeface="Canva Sans"/>
              <a:ea typeface="Canva Sans"/>
              <a:cs typeface="Canva Sans"/>
              <a:sym typeface="Canva Sans"/>
            </a:endParaRPr>
          </a:p>
          <a:p>
            <a:pPr>
              <a:lnSpc>
                <a:spcPts val="2940"/>
              </a:lnSpc>
            </a:pPr>
            <a:r>
              <a:rPr lang="en-US" sz="2000" b="1">
                <a:solidFill>
                  <a:srgbClr val="000000"/>
                </a:solidFill>
                <a:latin typeface="Canva Sans"/>
                <a:ea typeface="Canva Sans"/>
                <a:cs typeface="Canva Sans"/>
                <a:sym typeface="Canva Sans"/>
              </a:rPr>
              <a:t>Posters: </a:t>
            </a:r>
            <a:r>
              <a:rPr lang="en-US" sz="2000">
                <a:solidFill>
                  <a:srgbClr val="000000"/>
                </a:solidFill>
                <a:latin typeface="Canva Sans"/>
                <a:ea typeface="Canva Sans"/>
                <a:cs typeface="Canva Sans"/>
                <a:sym typeface="Canva Sans"/>
              </a:rPr>
              <a:t>Displayable in key areas such as school toilets, classrooms, canteens, and noticeboards, these posters provide clear messaging on vaping.</a:t>
            </a:r>
            <a:r>
              <a:rPr lang="en-US" sz="2000">
                <a:solidFill>
                  <a:srgbClr val="000000"/>
                </a:solidFill>
                <a:latin typeface="Canva Sans"/>
                <a:ea typeface="Canva Sans"/>
                <a:cs typeface="Canva Sans"/>
              </a:rPr>
              <a:t> </a:t>
            </a:r>
            <a:endParaRPr lang="en-US" sz="2000" b="1">
              <a:solidFill>
                <a:srgbClr val="000000"/>
              </a:solidFill>
              <a:latin typeface="Canva Sans Bold"/>
              <a:ea typeface="Canva Sans"/>
              <a:cs typeface="Canva Sans"/>
            </a:endParaRPr>
          </a:p>
          <a:p>
            <a:pPr marL="226695" lvl="1">
              <a:lnSpc>
                <a:spcPts val="2940"/>
              </a:lnSpc>
            </a:pPr>
            <a:endParaRPr lang="en-US" sz="2000" b="1">
              <a:solidFill>
                <a:srgbClr val="000000"/>
              </a:solidFill>
              <a:latin typeface="Canva Sans"/>
              <a:ea typeface="Canva Sans"/>
              <a:cs typeface="Canva Sans"/>
            </a:endParaRPr>
          </a:p>
          <a:p>
            <a:pPr marL="569595" lvl="1" indent="-342900">
              <a:lnSpc>
                <a:spcPts val="2940"/>
              </a:lnSpc>
              <a:buFont typeface="Courier New" panose="02070309020205020404" pitchFamily="49" charset="0"/>
              <a:buChar char="o"/>
            </a:pPr>
            <a:r>
              <a:rPr lang="en-US" sz="2000">
                <a:solidFill>
                  <a:srgbClr val="000000"/>
                </a:solidFill>
                <a:latin typeface="Canva Sans"/>
                <a:ea typeface="Canva Sans"/>
                <a:cs typeface="Canva Sans"/>
                <a:hlinkClick r:id="rId4"/>
              </a:rPr>
              <a:t>A4 Vaping Poster A (digital) </a:t>
            </a:r>
            <a:endParaRPr lang="en-US" sz="2000">
              <a:solidFill>
                <a:srgbClr val="000000"/>
              </a:solidFill>
              <a:latin typeface="Canva Sans"/>
              <a:ea typeface="Canva Sans"/>
              <a:cs typeface="Canva Sans"/>
            </a:endParaRPr>
          </a:p>
          <a:p>
            <a:pPr marL="569595" lvl="1" indent="-342900">
              <a:lnSpc>
                <a:spcPts val="2940"/>
              </a:lnSpc>
              <a:buFont typeface="Courier New" panose="02070309020205020404" pitchFamily="49" charset="0"/>
              <a:buChar char="o"/>
            </a:pPr>
            <a:r>
              <a:rPr lang="en-US" sz="2000">
                <a:solidFill>
                  <a:srgbClr val="000000"/>
                </a:solidFill>
                <a:latin typeface="Canva Sans"/>
                <a:ea typeface="Canva Sans"/>
                <a:cs typeface="Canva Sans"/>
                <a:hlinkClick r:id="rId5"/>
              </a:rPr>
              <a:t>A4 Vaping Poster A (Print)</a:t>
            </a:r>
            <a:r>
              <a:rPr lang="en-US" sz="2000">
                <a:solidFill>
                  <a:srgbClr val="000000"/>
                </a:solidFill>
                <a:latin typeface="Canva Sans"/>
                <a:ea typeface="Canva Sans"/>
                <a:cs typeface="Canva Sans"/>
              </a:rPr>
              <a:t> </a:t>
            </a:r>
          </a:p>
          <a:p>
            <a:pPr marL="569595" lvl="1" indent="-342900">
              <a:lnSpc>
                <a:spcPts val="2940"/>
              </a:lnSpc>
              <a:buFont typeface="Courier New" panose="02070309020205020404" pitchFamily="49" charset="0"/>
              <a:buChar char="o"/>
            </a:pPr>
            <a:r>
              <a:rPr lang="en-US" sz="2000">
                <a:solidFill>
                  <a:srgbClr val="000000"/>
                </a:solidFill>
                <a:latin typeface="Canva Sans"/>
                <a:hlinkClick r:id="rId6"/>
              </a:rPr>
              <a:t>A4 Vaping Poster B (digital)</a:t>
            </a:r>
            <a:r>
              <a:rPr lang="en-US" sz="2000">
                <a:solidFill>
                  <a:srgbClr val="000000"/>
                </a:solidFill>
                <a:latin typeface="Canva Sans"/>
              </a:rPr>
              <a:t> </a:t>
            </a:r>
          </a:p>
          <a:p>
            <a:pPr marL="569595" lvl="1" indent="-342900">
              <a:lnSpc>
                <a:spcPts val="2940"/>
              </a:lnSpc>
              <a:buFont typeface="Courier New" panose="02070309020205020404" pitchFamily="49" charset="0"/>
              <a:buChar char="o"/>
            </a:pPr>
            <a:r>
              <a:rPr lang="en-US" sz="2000">
                <a:solidFill>
                  <a:srgbClr val="000000"/>
                </a:solidFill>
                <a:latin typeface="Canva Sans"/>
                <a:hlinkClick r:id="rId7"/>
              </a:rPr>
              <a:t>A4 Vaping Poster B (Print)</a:t>
            </a:r>
            <a:endParaRPr lang="en-US" sz="2000">
              <a:latin typeface="Canva Sans"/>
              <a:ea typeface="Calibri"/>
              <a:cs typeface="Calibri"/>
              <a:hlinkClick r:id="" action="ppaction://noaction"/>
            </a:endParaRPr>
          </a:p>
          <a:p>
            <a:pPr marL="226695" lvl="1">
              <a:lnSpc>
                <a:spcPts val="2940"/>
              </a:lnSpc>
            </a:pPr>
            <a:endParaRPr lang="en-US" sz="2000">
              <a:solidFill>
                <a:srgbClr val="000000"/>
              </a:solidFill>
              <a:latin typeface="Canva Sans"/>
              <a:ea typeface="Canva Sans"/>
              <a:cs typeface="Canva Sans"/>
              <a:sym typeface="Canva Sans"/>
              <a:hlinkClick r:id="rId8"/>
            </a:endParaRPr>
          </a:p>
          <a:p>
            <a:pPr marL="226695" lvl="1">
              <a:lnSpc>
                <a:spcPts val="2940"/>
              </a:lnSpc>
            </a:pPr>
            <a:endParaRPr lang="en-US" sz="2000">
              <a:solidFill>
                <a:srgbClr val="000000"/>
              </a:solidFill>
              <a:latin typeface="Canva Sans"/>
              <a:ea typeface="Canva Sans"/>
              <a:cs typeface="Canva Sans"/>
              <a:sym typeface="Canva Sans"/>
              <a:hlinkClick r:id="rId8"/>
            </a:endParaRPr>
          </a:p>
          <a:p>
            <a:pPr marL="226695" lvl="1">
              <a:lnSpc>
                <a:spcPts val="2940"/>
              </a:lnSpc>
            </a:pPr>
            <a:r>
              <a:rPr lang="en-US" sz="2000" b="1">
                <a:solidFill>
                  <a:srgbClr val="000000"/>
                </a:solidFill>
                <a:latin typeface="Canva Sans"/>
                <a:ea typeface="Canva Sans"/>
                <a:cs typeface="Canva Sans"/>
                <a:hlinkClick r:id="rId8"/>
              </a:rPr>
              <a:t>Animated</a:t>
            </a:r>
            <a:r>
              <a:rPr lang="en-US" sz="2000" b="1">
                <a:solidFill>
                  <a:srgbClr val="000000"/>
                </a:solidFill>
                <a:latin typeface="Canva Sans"/>
                <a:ea typeface="Canva Sans"/>
                <a:cs typeface="Canva Sans"/>
                <a:sym typeface="Canva Sans"/>
                <a:hlinkClick r:id="rId8"/>
              </a:rPr>
              <a:t> Film; </a:t>
            </a:r>
            <a:r>
              <a:rPr lang="en-US" sz="2000">
                <a:solidFill>
                  <a:srgbClr val="000000"/>
                </a:solidFill>
                <a:latin typeface="Canva Sans"/>
                <a:ea typeface="Canva Sans"/>
                <a:cs typeface="Canva Sans"/>
                <a:sym typeface="Canva Sans"/>
              </a:rPr>
              <a:t>A short animated film that can be used in PSHE lessons, form times, and assemblies to initiate discussions.</a:t>
            </a:r>
            <a:endParaRPr lang="en-US" sz="2000">
              <a:solidFill>
                <a:srgbClr val="000000"/>
              </a:solidFill>
              <a:latin typeface="Canva Sans"/>
            </a:endParaRPr>
          </a:p>
        </p:txBody>
      </p:sp>
      <p:sp>
        <p:nvSpPr>
          <p:cNvPr id="11" name="TextBox 10">
            <a:extLst>
              <a:ext uri="{FF2B5EF4-FFF2-40B4-BE49-F238E27FC236}">
                <a16:creationId xmlns:a16="http://schemas.microsoft.com/office/drawing/2014/main" id="{372FBF06-2A8C-C1E4-A772-A0C65C194B23}"/>
              </a:ext>
            </a:extLst>
          </p:cNvPr>
          <p:cNvSpPr txBox="1"/>
          <p:nvPr/>
        </p:nvSpPr>
        <p:spPr>
          <a:xfrm>
            <a:off x="9372218" y="6258313"/>
            <a:ext cx="8156541" cy="26721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6695" lvl="1">
              <a:lnSpc>
                <a:spcPts val="2940"/>
              </a:lnSpc>
            </a:pPr>
            <a:r>
              <a:rPr lang="en-US" sz="2000" b="1" dirty="0">
                <a:latin typeface="Canva Sans"/>
              </a:rPr>
              <a:t>Detailed Teachers’ Slide Set</a:t>
            </a:r>
            <a:r>
              <a:rPr lang="en-US" sz="2000" dirty="0">
                <a:latin typeface="Canva Sans"/>
              </a:rPr>
              <a:t>; A more comprehensive slide set for teachers, providing additional information to support educators, answer questions, and signpost additional support resources.</a:t>
            </a:r>
          </a:p>
          <a:p>
            <a:pPr marL="226695" lvl="1">
              <a:lnSpc>
                <a:spcPts val="2940"/>
              </a:lnSpc>
            </a:pPr>
            <a:endParaRPr lang="en-US" sz="2000" dirty="0">
              <a:latin typeface="Canva Sans"/>
            </a:endParaRPr>
          </a:p>
          <a:p>
            <a:pPr marL="569595" marR="0" lvl="1" indent="-342900" algn="l" defTabSz="914400" rtl="0" eaLnBrk="1" fontAlgn="auto" latinLnBrk="0" hangingPunct="1">
              <a:lnSpc>
                <a:spcPts val="294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Canva Sans"/>
                <a:ea typeface="+mn-ea"/>
                <a:cs typeface="+mn-cs"/>
                <a:hlinkClick r:id="rId9"/>
              </a:rPr>
              <a:t>Teachers Toolkit Presentation </a:t>
            </a:r>
            <a:endParaRPr kumimoji="0" lang="en-US" sz="2000" b="0" i="0" u="none" strike="noStrike" kern="1200" cap="none" spc="0" normalizeH="0" baseline="0" noProof="0" dirty="0">
              <a:ln>
                <a:noFill/>
              </a:ln>
              <a:solidFill>
                <a:prstClr val="black"/>
              </a:solidFill>
              <a:effectLst/>
              <a:uLnTx/>
              <a:uFillTx/>
              <a:latin typeface="Canva Sans"/>
              <a:ea typeface="+mn-ea"/>
              <a:cs typeface="+mn-cs"/>
            </a:endParaRPr>
          </a:p>
          <a:p>
            <a:pPr marL="226695" lvl="1">
              <a:lnSpc>
                <a:spcPts val="2940"/>
              </a:lnSpc>
            </a:pPr>
            <a:endParaRPr lang="en-US" sz="2000" dirty="0">
              <a:latin typeface="Canva Sans"/>
            </a:endParaRPr>
          </a:p>
        </p:txBody>
      </p:sp>
      <p:sp>
        <p:nvSpPr>
          <p:cNvPr id="12" name="TextBox 11">
            <a:extLst>
              <a:ext uri="{FF2B5EF4-FFF2-40B4-BE49-F238E27FC236}">
                <a16:creationId xmlns:a16="http://schemas.microsoft.com/office/drawing/2014/main" id="{5F70488A-FA66-500D-DDDA-F8FB85FB046E}"/>
              </a:ext>
            </a:extLst>
          </p:cNvPr>
          <p:cNvSpPr txBox="1"/>
          <p:nvPr/>
        </p:nvSpPr>
        <p:spPr>
          <a:xfrm>
            <a:off x="9302634" y="2557525"/>
            <a:ext cx="8498696" cy="19250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6695" lvl="1">
              <a:lnSpc>
                <a:spcPts val="2940"/>
              </a:lnSpc>
            </a:pPr>
            <a:r>
              <a:rPr lang="en-US" sz="2000" b="1">
                <a:latin typeface="Canva Sans"/>
              </a:rPr>
              <a:t>PowerPoint Slides for Classroom Use</a:t>
            </a:r>
            <a:r>
              <a:rPr lang="en-US" sz="2000">
                <a:latin typeface="Canva Sans"/>
              </a:rPr>
              <a:t>; Ready-to-use PowerPoint slides for teachers to guide classroom discussions alongside the animated film.</a:t>
            </a:r>
          </a:p>
          <a:p>
            <a:pPr marL="226695" lvl="1">
              <a:lnSpc>
                <a:spcPts val="2940"/>
              </a:lnSpc>
            </a:pPr>
            <a:endParaRPr lang="en-US" sz="2000">
              <a:latin typeface="Canva Sans"/>
            </a:endParaRPr>
          </a:p>
          <a:p>
            <a:pPr marL="569595" lvl="1" indent="-342900">
              <a:lnSpc>
                <a:spcPts val="2940"/>
              </a:lnSpc>
              <a:buFont typeface="Courier New" panose="02070309020205020404" pitchFamily="49" charset="0"/>
              <a:buChar char="o"/>
            </a:pPr>
            <a:r>
              <a:rPr lang="en-US" sz="2000">
                <a:latin typeface="Canva Sans"/>
                <a:hlinkClick r:id="rId10"/>
              </a:rPr>
              <a:t>Vaping the Facts Presentation </a:t>
            </a:r>
            <a:endParaRPr lang="en-US" sz="2000">
              <a:latin typeface="Canva Sans"/>
            </a:endParaRPr>
          </a:p>
        </p:txBody>
      </p:sp>
      <p:pic>
        <p:nvPicPr>
          <p:cNvPr id="14" name="Picture 13">
            <a:extLst>
              <a:ext uri="{FF2B5EF4-FFF2-40B4-BE49-F238E27FC236}">
                <a16:creationId xmlns:a16="http://schemas.microsoft.com/office/drawing/2014/main" id="{3E217ECA-F44D-AD3B-8236-2DAEE48F5099}"/>
              </a:ext>
            </a:extLst>
          </p:cNvPr>
          <p:cNvPicPr>
            <a:picLocks noChangeAspect="1"/>
          </p:cNvPicPr>
          <p:nvPr/>
        </p:nvPicPr>
        <p:blipFill>
          <a:blip r:embed="rId11"/>
          <a:stretch>
            <a:fillRect/>
          </a:stretch>
        </p:blipFill>
        <p:spPr>
          <a:xfrm>
            <a:off x="5880604" y="4253801"/>
            <a:ext cx="2009116" cy="2640078"/>
          </a:xfrm>
          <a:prstGeom prst="rect">
            <a:avLst/>
          </a:prstGeom>
        </p:spPr>
      </p:pic>
      <p:pic>
        <p:nvPicPr>
          <p:cNvPr id="17" name="Picture 16">
            <a:extLst>
              <a:ext uri="{FF2B5EF4-FFF2-40B4-BE49-F238E27FC236}">
                <a16:creationId xmlns:a16="http://schemas.microsoft.com/office/drawing/2014/main" id="{D3D45388-1414-4DFC-045A-6A94AE3F25A1}"/>
              </a:ext>
            </a:extLst>
          </p:cNvPr>
          <p:cNvPicPr>
            <a:picLocks noChangeAspect="1"/>
          </p:cNvPicPr>
          <p:nvPr/>
        </p:nvPicPr>
        <p:blipFill>
          <a:blip r:embed="rId12"/>
          <a:stretch>
            <a:fillRect/>
          </a:stretch>
        </p:blipFill>
        <p:spPr>
          <a:xfrm>
            <a:off x="14238817" y="3707647"/>
            <a:ext cx="3562513" cy="1941631"/>
          </a:xfrm>
          <a:prstGeom prst="rect">
            <a:avLst/>
          </a:prstGeom>
        </p:spPr>
      </p:pic>
      <p:pic>
        <p:nvPicPr>
          <p:cNvPr id="19" name="Picture 18">
            <a:extLst>
              <a:ext uri="{FF2B5EF4-FFF2-40B4-BE49-F238E27FC236}">
                <a16:creationId xmlns:a16="http://schemas.microsoft.com/office/drawing/2014/main" id="{2BBA7299-7711-AAAD-4FBC-80FB218445D1}"/>
              </a:ext>
            </a:extLst>
          </p:cNvPr>
          <p:cNvPicPr>
            <a:picLocks noChangeAspect="1"/>
          </p:cNvPicPr>
          <p:nvPr/>
        </p:nvPicPr>
        <p:blipFill>
          <a:blip r:embed="rId13"/>
          <a:stretch>
            <a:fillRect/>
          </a:stretch>
        </p:blipFill>
        <p:spPr>
          <a:xfrm>
            <a:off x="5628094" y="7963557"/>
            <a:ext cx="2514136" cy="14477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668764" y="946499"/>
            <a:ext cx="11069051" cy="7039299"/>
          </a:xfrm>
          <a:prstGeom prst="rect">
            <a:avLst/>
          </a:prstGeom>
        </p:spPr>
        <p:txBody>
          <a:bodyPr wrap="square" lIns="0" tIns="0" rIns="0" bIns="0" rtlCol="0" anchor="t">
            <a:spAutoFit/>
          </a:bodyPr>
          <a:lstStyle/>
          <a:p>
            <a:pPr algn="l">
              <a:lnSpc>
                <a:spcPts val="2940"/>
              </a:lnSpc>
            </a:pPr>
            <a:r>
              <a:rPr lang="en-US" sz="2000" b="1">
                <a:solidFill>
                  <a:srgbClr val="000000"/>
                </a:solidFill>
                <a:latin typeface="Canva Sans" panose="020B0604020202020204" charset="0"/>
                <a:ea typeface="Canva Sans Bold"/>
                <a:cs typeface="Canva Sans Bold"/>
                <a:sym typeface="Canva Sans Bold"/>
              </a:rPr>
              <a:t>Vaping - </a:t>
            </a:r>
            <a:r>
              <a:rPr lang="en-US" sz="2000" b="1">
                <a:solidFill>
                  <a:schemeClr val="accent1"/>
                </a:solidFill>
                <a:latin typeface="Canva Sans" panose="020B0604020202020204" charset="0"/>
                <a:ea typeface="Canva Sans Bold"/>
                <a:cs typeface="Canva Sans Bold"/>
                <a:sym typeface="Canva Sans Bold"/>
                <a:hlinkClick r:id="rId2">
                  <a:extLst>
                    <a:ext uri="{A12FA001-AC4F-418D-AE19-62706E023703}">
                      <ahyp:hlinkClr xmlns:ahyp="http://schemas.microsoft.com/office/drawing/2018/hyperlinkcolor" val="tx"/>
                    </a:ext>
                  </a:extLst>
                </a:hlinkClick>
              </a:rPr>
              <a:t>Key Stage 3 Form Time Activities</a:t>
            </a:r>
            <a:endParaRPr lang="en-US" sz="2000" b="1">
              <a:solidFill>
                <a:schemeClr val="accent1"/>
              </a:solidFill>
              <a:latin typeface="Canva Sans" panose="020B0604020202020204" charset="0"/>
              <a:ea typeface="Canva Sans Bold"/>
              <a:cs typeface="Canva Sans Bold"/>
            </a:endParaRPr>
          </a:p>
          <a:p>
            <a:pPr algn="l">
              <a:lnSpc>
                <a:spcPts val="2940"/>
              </a:lnSpc>
            </a:pPr>
            <a:endParaRPr lang="en-US" sz="2000" b="1">
              <a:solidFill>
                <a:srgbClr val="000000"/>
              </a:solidFill>
              <a:latin typeface="Canva Sans" panose="020B0604020202020204" charset="0"/>
              <a:ea typeface="Canva Sans Bold"/>
              <a:cs typeface="Canva Sans Bold"/>
              <a:sym typeface="Canva Sans Bold"/>
            </a:endParaRPr>
          </a:p>
          <a:p>
            <a:pPr algn="l">
              <a:lnSpc>
                <a:spcPts val="2940"/>
              </a:lnSpc>
            </a:pPr>
            <a:r>
              <a:rPr lang="en-US" sz="2000">
                <a:solidFill>
                  <a:srgbClr val="000000"/>
                </a:solidFill>
                <a:latin typeface="Canva Sans" panose="020B0604020202020204" charset="0"/>
                <a:ea typeface="Canva Sans"/>
                <a:cs typeface="Canva Sans"/>
                <a:sym typeface="Canva Sans"/>
              </a:rPr>
              <a:t>These resources, provided by the Department of Health &amp; Social Care, are designed to help students understand social pressures around vaping, the impact factors, and the effects of nicotine on the adolescent brain. The activities support the PSHE curriculum.</a:t>
            </a:r>
            <a:endParaRPr lang="en-US" sz="2000">
              <a:solidFill>
                <a:srgbClr val="000000"/>
              </a:solidFill>
              <a:latin typeface="Canva Sans" panose="020B0604020202020204" charset="0"/>
              <a:ea typeface="Canva Sans"/>
              <a:cs typeface="Canva Sans"/>
            </a:endParaRPr>
          </a:p>
          <a:p>
            <a:pPr algn="l">
              <a:lnSpc>
                <a:spcPts val="2940"/>
              </a:lnSpc>
            </a:pPr>
            <a:endParaRPr lang="en-US" sz="2000">
              <a:solidFill>
                <a:srgbClr val="000000"/>
              </a:solidFill>
              <a:latin typeface="Canva Sans" panose="020B0604020202020204" charset="0"/>
              <a:ea typeface="Canva Sans"/>
              <a:cs typeface="Canva Sans"/>
              <a:sym typeface="Canva Sans"/>
            </a:endParaRPr>
          </a:p>
          <a:p>
            <a:pPr algn="l">
              <a:lnSpc>
                <a:spcPts val="2940"/>
              </a:lnSpc>
            </a:pPr>
            <a:r>
              <a:rPr lang="en-US" sz="2000" b="1">
                <a:solidFill>
                  <a:srgbClr val="000000"/>
                </a:solidFill>
                <a:latin typeface="Canva Sans" panose="020B0604020202020204" charset="0"/>
                <a:ea typeface="Canva Sans Bold"/>
                <a:cs typeface="Canva Sans Bold"/>
                <a:sym typeface="Canva Sans Bold"/>
              </a:rPr>
              <a:t>Included Resources:</a:t>
            </a:r>
            <a:endParaRPr lang="en-US" sz="2000" b="1">
              <a:solidFill>
                <a:srgbClr val="000000"/>
              </a:solidFill>
              <a:latin typeface="Canva Sans" panose="020B0604020202020204" charset="0"/>
              <a:ea typeface="Canva Sans Bold"/>
              <a:cs typeface="Canva Sans Bold"/>
            </a:endParaRPr>
          </a:p>
          <a:p>
            <a:pPr marL="569595" lvl="1" indent="-342900" algn="l">
              <a:lnSpc>
                <a:spcPts val="2940"/>
              </a:lnSpc>
              <a:buFont typeface="Courier New" panose="02070309020205020404" pitchFamily="49" charset="0"/>
              <a:buChar char="o"/>
            </a:pPr>
            <a:r>
              <a:rPr lang="en-US" sz="2000">
                <a:solidFill>
                  <a:srgbClr val="000000"/>
                </a:solidFill>
                <a:latin typeface="Canva Sans" panose="020B0604020202020204" charset="0"/>
                <a:ea typeface="Canva Sans"/>
                <a:cs typeface="Canva Sans"/>
                <a:sym typeface="Canva Sans"/>
              </a:rPr>
              <a:t>Three Bitesize PowerPoint Sessions; These sessions provide concise, digestible content for students, introducing key topics related to vaping.</a:t>
            </a:r>
            <a:endParaRPr lang="en-US" sz="2000">
              <a:solidFill>
                <a:srgbClr val="000000"/>
              </a:solidFill>
              <a:latin typeface="Canva Sans" panose="020B0604020202020204" charset="0"/>
              <a:ea typeface="Canva Sans"/>
              <a:cs typeface="Canva Sans"/>
            </a:endParaRPr>
          </a:p>
          <a:p>
            <a:pPr marL="569595" lvl="1" indent="-342900" algn="l">
              <a:lnSpc>
                <a:spcPts val="2940"/>
              </a:lnSpc>
              <a:buFont typeface="Courier New" panose="02070309020205020404" pitchFamily="49" charset="0"/>
              <a:buChar char="o"/>
            </a:pPr>
            <a:r>
              <a:rPr lang="en-US" sz="2000">
                <a:solidFill>
                  <a:srgbClr val="000000"/>
                </a:solidFill>
                <a:latin typeface="Canva Sans" panose="020B0604020202020204" charset="0"/>
                <a:ea typeface="Canva Sans"/>
                <a:cs typeface="Canva Sans"/>
                <a:sym typeface="Canva Sans"/>
              </a:rPr>
              <a:t>Three Films to Support Activities; Short films to engage students and reinforce learning in a dynamic way.</a:t>
            </a:r>
            <a:endParaRPr lang="en-US" sz="2000">
              <a:solidFill>
                <a:srgbClr val="000000"/>
              </a:solidFill>
              <a:latin typeface="Canva Sans" panose="020B0604020202020204" charset="0"/>
              <a:ea typeface="Canva Sans"/>
              <a:cs typeface="Canva Sans"/>
            </a:endParaRPr>
          </a:p>
          <a:p>
            <a:pPr marL="569595" lvl="1" indent="-342900" algn="l">
              <a:lnSpc>
                <a:spcPts val="2940"/>
              </a:lnSpc>
              <a:buFont typeface="Courier New" panose="02070309020205020404" pitchFamily="49" charset="0"/>
              <a:buChar char="o"/>
            </a:pPr>
            <a:r>
              <a:rPr lang="en-US" sz="2000">
                <a:solidFill>
                  <a:srgbClr val="000000"/>
                </a:solidFill>
                <a:latin typeface="Canva Sans" panose="020B0604020202020204" charset="0"/>
                <a:ea typeface="Canva Sans"/>
                <a:cs typeface="Canva Sans"/>
                <a:sym typeface="Canva Sans"/>
              </a:rPr>
              <a:t>Guidance for Teaching About Vaping; Provides structured advice and practical tips for educators on how to approach the topic of vaping in the classroom.</a:t>
            </a:r>
            <a:endParaRPr lang="en-US" sz="2000">
              <a:solidFill>
                <a:srgbClr val="000000"/>
              </a:solidFill>
              <a:latin typeface="Canva Sans" panose="020B0604020202020204" charset="0"/>
              <a:ea typeface="Canva Sans"/>
              <a:cs typeface="Canva Sans"/>
            </a:endParaRPr>
          </a:p>
          <a:p>
            <a:pPr algn="l">
              <a:lnSpc>
                <a:spcPts val="2940"/>
              </a:lnSpc>
            </a:pPr>
            <a:endParaRPr lang="en-US" sz="2000">
              <a:solidFill>
                <a:srgbClr val="000000"/>
              </a:solidFill>
              <a:latin typeface="Canva Sans" panose="020B0604020202020204" charset="0"/>
              <a:ea typeface="Canva Sans"/>
              <a:cs typeface="Canva Sans"/>
              <a:sym typeface="Canva Sans"/>
            </a:endParaRPr>
          </a:p>
          <a:p>
            <a:pPr algn="l">
              <a:lnSpc>
                <a:spcPts val="2940"/>
              </a:lnSpc>
            </a:pPr>
            <a:r>
              <a:rPr lang="en-US" sz="2000" b="1">
                <a:solidFill>
                  <a:srgbClr val="000000"/>
                </a:solidFill>
                <a:latin typeface="Canva Sans" panose="020B0604020202020204" charset="0"/>
                <a:ea typeface="Canva Sans Bold"/>
                <a:cs typeface="Canva Sans Bold"/>
                <a:sym typeface="Canva Sans Bold"/>
              </a:rPr>
              <a:t>Teacher Training:</a:t>
            </a:r>
            <a:endParaRPr lang="en-US" sz="2000" b="1">
              <a:solidFill>
                <a:srgbClr val="000000"/>
              </a:solidFill>
              <a:latin typeface="Canva Sans" panose="020B0604020202020204" charset="0"/>
              <a:ea typeface="Canva Sans Bold"/>
              <a:cs typeface="Canva Sans Bold"/>
            </a:endParaRPr>
          </a:p>
          <a:p>
            <a:pPr marL="569595" lvl="1" indent="-342900" algn="l">
              <a:lnSpc>
                <a:spcPts val="2940"/>
              </a:lnSpc>
              <a:buFont typeface="Courier New" panose="02070309020205020404" pitchFamily="49" charset="0"/>
              <a:buChar char="o"/>
            </a:pPr>
            <a:r>
              <a:rPr lang="en-US" sz="2000">
                <a:solidFill>
                  <a:srgbClr val="000000"/>
                </a:solidFill>
                <a:latin typeface="Canva Sans" panose="020B0604020202020204" charset="0"/>
                <a:ea typeface="Canva Sans"/>
                <a:cs typeface="Canva Sans"/>
                <a:sym typeface="Canva Sans"/>
              </a:rPr>
              <a:t>Training Module from </a:t>
            </a:r>
            <a:r>
              <a:rPr lang="en-US" sz="2000" u="sng">
                <a:solidFill>
                  <a:schemeClr val="accent1"/>
                </a:solidFill>
                <a:latin typeface="Canva Sans" panose="020B0604020202020204" charset="0"/>
                <a:ea typeface="Canva Sans"/>
                <a:cs typeface="Canva Sans"/>
                <a:sym typeface="Canva Sans"/>
                <a:hlinkClick r:id="rId3" tooltip="https://www.gov.uk/government/publications/teacher-training-drugs-alcohol-and-tobacco">
                  <a:extLst>
                    <a:ext uri="{A12FA001-AC4F-418D-AE19-62706E023703}">
                      <ahyp:hlinkClr xmlns:ahyp="http://schemas.microsoft.com/office/drawing/2018/hyperlinkcolor" val="tx"/>
                    </a:ext>
                  </a:extLst>
                </a:hlinkClick>
              </a:rPr>
              <a:t>GOV.UK</a:t>
            </a:r>
            <a:r>
              <a:rPr lang="en-US" sz="2000">
                <a:solidFill>
                  <a:schemeClr val="accent1"/>
                </a:solidFill>
                <a:latin typeface="Canva Sans" panose="020B0604020202020204" charset="0"/>
                <a:ea typeface="Canva Sans"/>
                <a:cs typeface="Canva Sans"/>
                <a:sym typeface="Canva Sans"/>
              </a:rPr>
              <a:t>; </a:t>
            </a:r>
            <a:r>
              <a:rPr lang="en-US" sz="2000">
                <a:solidFill>
                  <a:srgbClr val="000000"/>
                </a:solidFill>
                <a:latin typeface="Canva Sans" panose="020B0604020202020204" charset="0"/>
                <a:ea typeface="Canva Sans"/>
                <a:cs typeface="Canva Sans"/>
                <a:sym typeface="Canva Sans"/>
              </a:rPr>
              <a:t>This training module supports teachers and subject leads in understanding and delivering the drugs, alcohol, and tobacco section of the statutory Relationships, Sex, and Health Education curriculum.</a:t>
            </a:r>
            <a:endParaRPr lang="en-US" sz="2000">
              <a:solidFill>
                <a:srgbClr val="000000"/>
              </a:solidFill>
              <a:latin typeface="Canva Sans" panose="020B0604020202020204" charset="0"/>
              <a:ea typeface="Canva Sans"/>
              <a:cs typeface="Canva Sans"/>
            </a:endParaRPr>
          </a:p>
          <a:p>
            <a:pPr algn="l">
              <a:lnSpc>
                <a:spcPts val="2940"/>
              </a:lnSpc>
            </a:pPr>
            <a:endParaRPr lang="en-US" sz="2000">
              <a:solidFill>
                <a:srgbClr val="000000"/>
              </a:solidFill>
              <a:latin typeface="Canva Sans" panose="020B0604020202020204" charset="0"/>
              <a:ea typeface="Canva Sans"/>
              <a:cs typeface="Canva Sans"/>
              <a:sym typeface="Canva Sans"/>
            </a:endParaRPr>
          </a:p>
        </p:txBody>
      </p:sp>
      <p:pic>
        <p:nvPicPr>
          <p:cNvPr id="11" name="Picture 10">
            <a:extLst>
              <a:ext uri="{FF2B5EF4-FFF2-40B4-BE49-F238E27FC236}">
                <a16:creationId xmlns:a16="http://schemas.microsoft.com/office/drawing/2014/main" id="{69A433EB-D4A9-416D-5B31-980D4173EB84}"/>
              </a:ext>
            </a:extLst>
          </p:cNvPr>
          <p:cNvPicPr>
            <a:picLocks noChangeAspect="1"/>
          </p:cNvPicPr>
          <p:nvPr/>
        </p:nvPicPr>
        <p:blipFill>
          <a:blip r:embed="rId4"/>
          <a:stretch>
            <a:fillRect/>
          </a:stretch>
        </p:blipFill>
        <p:spPr>
          <a:xfrm>
            <a:off x="12245131" y="946499"/>
            <a:ext cx="5192637" cy="69659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264DB-0164-D6ED-6E22-6265316EC284}"/>
            </a:ext>
          </a:extLst>
        </p:cNvPr>
        <p:cNvGrpSpPr/>
        <p:nvPr/>
      </p:nvGrpSpPr>
      <p:grpSpPr>
        <a:xfrm>
          <a:off x="0" y="0"/>
          <a:ext cx="0" cy="0"/>
          <a:chOff x="0" y="0"/>
          <a:chExt cx="0" cy="0"/>
        </a:xfrm>
      </p:grpSpPr>
      <p:sp>
        <p:nvSpPr>
          <p:cNvPr id="8" name="Freeform 8">
            <a:extLst>
              <a:ext uri="{FF2B5EF4-FFF2-40B4-BE49-F238E27FC236}">
                <a16:creationId xmlns:a16="http://schemas.microsoft.com/office/drawing/2014/main" id="{90D407AA-8673-07FC-EA16-07BCBDA67159}"/>
              </a:ext>
            </a:extLst>
          </p:cNvPr>
          <p:cNvSpPr/>
          <p:nvPr/>
        </p:nvSpPr>
        <p:spPr>
          <a:xfrm>
            <a:off x="2587014" y="1712527"/>
            <a:ext cx="13113971" cy="6556986"/>
          </a:xfrm>
          <a:custGeom>
            <a:avLst/>
            <a:gdLst/>
            <a:ahLst/>
            <a:cxnLst/>
            <a:rect l="l" t="t" r="r" b="b"/>
            <a:pathLst>
              <a:path w="13113971" h="6556986">
                <a:moveTo>
                  <a:pt x="0" y="0"/>
                </a:moveTo>
                <a:lnTo>
                  <a:pt x="13113972" y="0"/>
                </a:lnTo>
                <a:lnTo>
                  <a:pt x="13113972" y="6556986"/>
                </a:lnTo>
                <a:lnTo>
                  <a:pt x="0" y="65569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TextBox 9">
            <a:extLst>
              <a:ext uri="{FF2B5EF4-FFF2-40B4-BE49-F238E27FC236}">
                <a16:creationId xmlns:a16="http://schemas.microsoft.com/office/drawing/2014/main" id="{EE0140A9-6A17-821E-75D7-A30CFF338EC4}"/>
              </a:ext>
            </a:extLst>
          </p:cNvPr>
          <p:cNvSpPr txBox="1"/>
          <p:nvPr/>
        </p:nvSpPr>
        <p:spPr>
          <a:xfrm>
            <a:off x="4218040" y="3446849"/>
            <a:ext cx="9851918" cy="3393301"/>
          </a:xfrm>
          <a:prstGeom prst="rect">
            <a:avLst/>
          </a:prstGeom>
        </p:spPr>
        <p:txBody>
          <a:bodyPr wrap="square" lIns="0" tIns="0" rIns="0" bIns="0" rtlCol="0" anchor="t">
            <a:spAutoFit/>
          </a:bodyPr>
          <a:lstStyle/>
          <a:p>
            <a:pPr algn="ctr">
              <a:lnSpc>
                <a:spcPts val="8799"/>
              </a:lnSpc>
            </a:pPr>
            <a:r>
              <a:rPr lang="en-US" sz="7800">
                <a:solidFill>
                  <a:srgbClr val="E59A3F"/>
                </a:solidFill>
                <a:latin typeface="Archive"/>
                <a:ea typeface="Archive"/>
                <a:cs typeface="Archive"/>
                <a:sym typeface="Archive"/>
              </a:rPr>
              <a:t>RESOURCES</a:t>
            </a:r>
          </a:p>
          <a:p>
            <a:pPr algn="ctr">
              <a:lnSpc>
                <a:spcPts val="8799"/>
              </a:lnSpc>
            </a:pPr>
            <a:r>
              <a:rPr lang="en-US" sz="7800">
                <a:solidFill>
                  <a:srgbClr val="E59A3F"/>
                </a:solidFill>
                <a:latin typeface="Archive"/>
                <a:ea typeface="Archive"/>
                <a:cs typeface="Archive"/>
                <a:sym typeface="Archive"/>
              </a:rPr>
              <a:t>For Parents/carers </a:t>
            </a:r>
            <a:endParaRPr lang="en-US" sz="7800">
              <a:solidFill>
                <a:srgbClr val="E59A3F"/>
              </a:solidFill>
              <a:latin typeface="Archive"/>
              <a:ea typeface="Archive"/>
              <a:cs typeface="Archive"/>
            </a:endParaRPr>
          </a:p>
        </p:txBody>
      </p:sp>
    </p:spTree>
    <p:extLst>
      <p:ext uri="{BB962C8B-B14F-4D97-AF65-F5344CB8AC3E}">
        <p14:creationId xmlns:p14="http://schemas.microsoft.com/office/powerpoint/2010/main" val="2177238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969049" y="2306142"/>
            <a:ext cx="15813952" cy="2462213"/>
          </a:xfrm>
          <a:prstGeom prst="rect">
            <a:avLst/>
          </a:prstGeom>
        </p:spPr>
        <p:txBody>
          <a:bodyPr wrap="square" lIns="0" tIns="0" rIns="0" bIns="0" rtlCol="0" anchor="t">
            <a:spAutoFit/>
          </a:bodyPr>
          <a:lstStyle/>
          <a:p>
            <a:r>
              <a:rPr lang="fr-FR" sz="2000" b="1">
                <a:latin typeface="Canva Sans" panose="020B0604020202020204" charset="0"/>
                <a:hlinkClick r:id="rId2">
                  <a:extLst>
                    <a:ext uri="{A12FA001-AC4F-418D-AE19-62706E023703}">
                      <ahyp:hlinkClr xmlns:ahyp="http://schemas.microsoft.com/office/drawing/2018/hyperlinkcolor" val="tx"/>
                    </a:ext>
                  </a:extLst>
                </a:hlinkClick>
              </a:rPr>
              <a:t>1. </a:t>
            </a:r>
            <a:r>
              <a:rPr lang="fr-FR" sz="2000" b="1" err="1">
                <a:solidFill>
                  <a:srgbClr val="0000FF"/>
                </a:solidFill>
                <a:latin typeface="Canva Sans" panose="020B0604020202020204" charset="0"/>
                <a:hlinkClick r:id="rId2">
                  <a:extLst>
                    <a:ext uri="{A12FA001-AC4F-418D-AE19-62706E023703}">
                      <ahyp:hlinkClr xmlns:ahyp="http://schemas.microsoft.com/office/drawing/2018/hyperlinkcolor" val="tx"/>
                    </a:ext>
                  </a:extLst>
                </a:hlinkClick>
              </a:rPr>
              <a:t>Illegal</a:t>
            </a:r>
            <a:r>
              <a:rPr lang="fr-FR" sz="2000" b="1">
                <a:solidFill>
                  <a:srgbClr val="0000FF"/>
                </a:solidFill>
                <a:latin typeface="Canva Sans" panose="020B0604020202020204" charset="0"/>
                <a:hlinkClick r:id="rId2">
                  <a:extLst>
                    <a:ext uri="{A12FA001-AC4F-418D-AE19-62706E023703}">
                      <ahyp:hlinkClr xmlns:ahyp="http://schemas.microsoft.com/office/drawing/2018/hyperlinkcolor" val="tx"/>
                    </a:ext>
                  </a:extLst>
                </a:hlinkClick>
              </a:rPr>
              <a:t> Vapes: Parents &amp; </a:t>
            </a:r>
            <a:r>
              <a:rPr lang="fr-FR" sz="2000" b="1" err="1">
                <a:solidFill>
                  <a:srgbClr val="0000FF"/>
                </a:solidFill>
                <a:latin typeface="Canva Sans" panose="020B0604020202020204" charset="0"/>
                <a:hlinkClick r:id="rId2">
                  <a:extLst>
                    <a:ext uri="{A12FA001-AC4F-418D-AE19-62706E023703}">
                      <ahyp:hlinkClr xmlns:ahyp="http://schemas.microsoft.com/office/drawing/2018/hyperlinkcolor" val="tx"/>
                    </a:ext>
                  </a:extLst>
                </a:hlinkClick>
              </a:rPr>
              <a:t>Carers</a:t>
            </a:r>
            <a:r>
              <a:rPr lang="fr-FR" sz="2000" b="1">
                <a:solidFill>
                  <a:srgbClr val="0000FF"/>
                </a:solidFill>
                <a:latin typeface="Canva Sans" panose="020B0604020202020204" charset="0"/>
                <a:hlinkClick r:id="rId2">
                  <a:extLst>
                    <a:ext uri="{A12FA001-AC4F-418D-AE19-62706E023703}">
                      <ahyp:hlinkClr xmlns:ahyp="http://schemas.microsoft.com/office/drawing/2018/hyperlinkcolor" val="tx"/>
                    </a:ext>
                  </a:extLst>
                </a:hlinkClick>
              </a:rPr>
              <a:t> Guide</a:t>
            </a:r>
            <a:r>
              <a:rPr lang="en-US" sz="2000" b="1">
                <a:latin typeface="Canva Sans" panose="020B0604020202020204" charset="0"/>
              </a:rPr>
              <a:t> </a:t>
            </a:r>
            <a:r>
              <a:rPr lang="en-US" sz="2000">
                <a:latin typeface="Canva Sans" panose="020B0604020202020204" charset="0"/>
                <a:ea typeface="+mn-lt"/>
                <a:cs typeface="+mn-lt"/>
              </a:rPr>
              <a:t>Learn how to spot illegal vape products with practical advice and visual cues.</a:t>
            </a:r>
            <a:r>
              <a:rPr lang="en-US" sz="2000">
                <a:solidFill>
                  <a:srgbClr val="FF0000"/>
                </a:solidFill>
                <a:latin typeface="Canva Sans" panose="020B0604020202020204" charset="0"/>
                <a:ea typeface="+mn-lt"/>
                <a:cs typeface="+mn-lt"/>
              </a:rPr>
              <a:t> </a:t>
            </a:r>
            <a:endParaRPr lang="en-US" sz="2000">
              <a:solidFill>
                <a:srgbClr val="FF0000"/>
              </a:solidFill>
              <a:latin typeface="Canva Sans" panose="020B0604020202020204" charset="0"/>
              <a:ea typeface="Calibri"/>
              <a:cs typeface="Calibri"/>
            </a:endParaRPr>
          </a:p>
          <a:p>
            <a:endParaRPr lang="en-US" sz="2000">
              <a:latin typeface="Canva Sans" panose="020B0604020202020204" charset="0"/>
              <a:ea typeface="+mn-lt"/>
              <a:cs typeface="+mn-lt"/>
            </a:endParaRPr>
          </a:p>
          <a:p>
            <a:r>
              <a:rPr lang="en-US" sz="2000" b="1">
                <a:latin typeface="Canva Sans" panose="020B0604020202020204" charset="0"/>
                <a:ea typeface="+mn-lt"/>
                <a:cs typeface="+mn-lt"/>
              </a:rPr>
              <a:t>2. </a:t>
            </a:r>
            <a:r>
              <a:rPr lang="en-US" sz="2000" b="1">
                <a:latin typeface="Canva Sans" panose="020B0604020202020204" charset="0"/>
                <a:ea typeface="+mn-lt"/>
                <a:cs typeface="+mn-lt"/>
                <a:hlinkClick r:id="rId3"/>
              </a:rPr>
              <a:t>A5 Vaping Leaflets (Digital)</a:t>
            </a:r>
            <a:r>
              <a:rPr lang="en-US" sz="2000" b="1">
                <a:latin typeface="Canva Sans" panose="020B0604020202020204" charset="0"/>
                <a:ea typeface="+mn-lt"/>
                <a:cs typeface="+mn-lt"/>
              </a:rPr>
              <a:t> </a:t>
            </a:r>
            <a:r>
              <a:rPr lang="en-GB" sz="2000">
                <a:latin typeface="Canva Sans" panose="020B0604020202020204" charset="0"/>
              </a:rPr>
              <a:t>This leaflet is to support parents and carers to have conversations with their children about vaping</a:t>
            </a:r>
            <a:endParaRPr lang="en-US" sz="2000">
              <a:latin typeface="Canva Sans" panose="020B0604020202020204" charset="0"/>
              <a:ea typeface="+mn-lt"/>
              <a:cs typeface="+mn-lt"/>
            </a:endParaRPr>
          </a:p>
          <a:p>
            <a:endParaRPr lang="en-US" sz="2000">
              <a:latin typeface="Canva Sans" panose="020B0604020202020204" charset="0"/>
              <a:ea typeface="+mn-lt"/>
              <a:cs typeface="+mn-lt"/>
            </a:endParaRPr>
          </a:p>
          <a:p>
            <a:r>
              <a:rPr lang="en-US" sz="2000" b="1">
                <a:latin typeface="Canva Sans" panose="020B0604020202020204" charset="0"/>
                <a:ea typeface="+mn-lt"/>
                <a:cs typeface="+mn-lt"/>
              </a:rPr>
              <a:t>3. </a:t>
            </a:r>
            <a:r>
              <a:rPr lang="en-US" sz="2000" b="1">
                <a:latin typeface="Canva Sans" panose="020B0604020202020204" charset="0"/>
                <a:ea typeface="+mn-lt"/>
                <a:cs typeface="+mn-lt"/>
                <a:hlinkClick r:id="rId4"/>
              </a:rPr>
              <a:t>Cranstoun "Talking to Teens About Vaping" Pack</a:t>
            </a:r>
            <a:r>
              <a:rPr lang="en-US" sz="2000">
                <a:latin typeface="Canva Sans" panose="020B0604020202020204" charset="0"/>
                <a:ea typeface="+mn-lt"/>
                <a:cs typeface="+mn-lt"/>
              </a:rPr>
              <a:t> A comprehensive guide for parents and carers with:</a:t>
            </a:r>
            <a:endParaRPr lang="en-US" sz="2000">
              <a:latin typeface="Canva Sans" panose="020B0604020202020204" charset="0"/>
            </a:endParaRPr>
          </a:p>
          <a:p>
            <a:pPr marL="800100" lvl="1" indent="-342900">
              <a:buFont typeface="Courier New" panose="02070309020205020404" pitchFamily="49" charset="0"/>
              <a:buChar char="o"/>
            </a:pPr>
            <a:r>
              <a:rPr lang="en-US" sz="2000">
                <a:latin typeface="Canva Sans" panose="020B0604020202020204" charset="0"/>
                <a:ea typeface="+mn-lt"/>
                <a:cs typeface="+mn-lt"/>
              </a:rPr>
              <a:t>Practical advice for conversations</a:t>
            </a:r>
            <a:endParaRPr lang="en-US" sz="2000">
              <a:latin typeface="Canva Sans" panose="020B0604020202020204" charset="0"/>
            </a:endParaRPr>
          </a:p>
          <a:p>
            <a:pPr marL="800100" lvl="1" indent="-342900">
              <a:buFont typeface="Courier New" panose="02070309020205020404" pitchFamily="49" charset="0"/>
              <a:buChar char="o"/>
            </a:pPr>
            <a:r>
              <a:rPr lang="en-US" sz="2000">
                <a:latin typeface="Canva Sans" panose="020B0604020202020204" charset="0"/>
                <a:ea typeface="+mn-lt"/>
                <a:cs typeface="+mn-lt"/>
              </a:rPr>
              <a:t>Myth-busting facts</a:t>
            </a:r>
            <a:endParaRPr lang="en-US" sz="2000">
              <a:latin typeface="Canva Sans" panose="020B0604020202020204" charset="0"/>
            </a:endParaRPr>
          </a:p>
          <a:p>
            <a:pPr marL="800100" lvl="1" indent="-342900">
              <a:buFont typeface="Courier New" panose="02070309020205020404" pitchFamily="49" charset="0"/>
              <a:buChar char="o"/>
            </a:pPr>
            <a:r>
              <a:rPr lang="en-US" sz="2000">
                <a:latin typeface="Canva Sans" panose="020B0604020202020204" charset="0"/>
                <a:ea typeface="+mn-lt"/>
                <a:cs typeface="+mn-lt"/>
              </a:rPr>
              <a:t>Support to promote healthier choices</a:t>
            </a:r>
            <a:endParaRPr lang="en-US" sz="2000">
              <a:latin typeface="Canva Sans" panose="020B0604020202020204" charset="0"/>
              <a:ea typeface="Calibri"/>
              <a:cs typeface="Calibri"/>
            </a:endParaRPr>
          </a:p>
        </p:txBody>
      </p:sp>
      <p:pic>
        <p:nvPicPr>
          <p:cNvPr id="11" name="Picture 10">
            <a:extLst>
              <a:ext uri="{FF2B5EF4-FFF2-40B4-BE49-F238E27FC236}">
                <a16:creationId xmlns:a16="http://schemas.microsoft.com/office/drawing/2014/main" id="{F2C14BA8-24BE-2709-0107-E69A73F88C16}"/>
              </a:ext>
            </a:extLst>
          </p:cNvPr>
          <p:cNvPicPr>
            <a:picLocks noChangeAspect="1"/>
          </p:cNvPicPr>
          <p:nvPr/>
        </p:nvPicPr>
        <p:blipFill>
          <a:blip r:embed="rId5"/>
          <a:stretch>
            <a:fillRect/>
          </a:stretch>
        </p:blipFill>
        <p:spPr>
          <a:xfrm>
            <a:off x="12258024" y="5617341"/>
            <a:ext cx="2587181" cy="3786602"/>
          </a:xfrm>
          <a:prstGeom prst="rect">
            <a:avLst/>
          </a:prstGeom>
        </p:spPr>
      </p:pic>
      <p:pic>
        <p:nvPicPr>
          <p:cNvPr id="13" name="Picture 12">
            <a:extLst>
              <a:ext uri="{FF2B5EF4-FFF2-40B4-BE49-F238E27FC236}">
                <a16:creationId xmlns:a16="http://schemas.microsoft.com/office/drawing/2014/main" id="{EA8A1BC6-1690-8F52-617B-F9C30E50D5D2}"/>
              </a:ext>
            </a:extLst>
          </p:cNvPr>
          <p:cNvPicPr>
            <a:picLocks noChangeAspect="1"/>
          </p:cNvPicPr>
          <p:nvPr/>
        </p:nvPicPr>
        <p:blipFill>
          <a:blip r:embed="rId6"/>
          <a:stretch>
            <a:fillRect/>
          </a:stretch>
        </p:blipFill>
        <p:spPr>
          <a:xfrm>
            <a:off x="7850408" y="5562214"/>
            <a:ext cx="2587181" cy="3841729"/>
          </a:xfrm>
          <a:prstGeom prst="rect">
            <a:avLst/>
          </a:prstGeom>
        </p:spPr>
      </p:pic>
      <p:pic>
        <p:nvPicPr>
          <p:cNvPr id="15" name="Picture 14">
            <a:extLst>
              <a:ext uri="{FF2B5EF4-FFF2-40B4-BE49-F238E27FC236}">
                <a16:creationId xmlns:a16="http://schemas.microsoft.com/office/drawing/2014/main" id="{5D426E50-E3E0-D9D3-9A31-FE1AA6860F71}"/>
              </a:ext>
            </a:extLst>
          </p:cNvPr>
          <p:cNvPicPr>
            <a:picLocks noChangeAspect="1"/>
          </p:cNvPicPr>
          <p:nvPr/>
        </p:nvPicPr>
        <p:blipFill>
          <a:blip r:embed="rId7"/>
          <a:stretch>
            <a:fillRect/>
          </a:stretch>
        </p:blipFill>
        <p:spPr>
          <a:xfrm>
            <a:off x="2903621" y="5540115"/>
            <a:ext cx="2760271" cy="3786601"/>
          </a:xfrm>
          <a:prstGeom prst="rect">
            <a:avLst/>
          </a:prstGeom>
        </p:spPr>
      </p:pic>
      <p:sp>
        <p:nvSpPr>
          <p:cNvPr id="3" name="TextBox 2">
            <a:extLst>
              <a:ext uri="{FF2B5EF4-FFF2-40B4-BE49-F238E27FC236}">
                <a16:creationId xmlns:a16="http://schemas.microsoft.com/office/drawing/2014/main" id="{1E45ABAD-27AA-08EB-20FF-61560175A935}"/>
              </a:ext>
            </a:extLst>
          </p:cNvPr>
          <p:cNvSpPr txBox="1"/>
          <p:nvPr/>
        </p:nvSpPr>
        <p:spPr>
          <a:xfrm>
            <a:off x="969049" y="1191784"/>
            <a:ext cx="16349901" cy="707886"/>
          </a:xfrm>
          <a:prstGeom prst="rect">
            <a:avLst/>
          </a:prstGeom>
          <a:noFill/>
        </p:spPr>
        <p:txBody>
          <a:bodyPr wrap="square">
            <a:spAutoFit/>
          </a:bodyPr>
          <a:lstStyle/>
          <a:p>
            <a:r>
              <a:rPr lang="en-US" sz="2000">
                <a:latin typeface="Canva Sans"/>
                <a:ea typeface="+mn-lt"/>
                <a:cs typeface="+mn-lt"/>
              </a:rPr>
              <a:t>The below guides provide valuable tools and information to support parents and carers in understanding and addressing vaping concerns.</a:t>
            </a:r>
          </a:p>
        </p:txBody>
      </p:sp>
    </p:spTree>
    <p:extLst>
      <p:ext uri="{BB962C8B-B14F-4D97-AF65-F5344CB8AC3E}">
        <p14:creationId xmlns:p14="http://schemas.microsoft.com/office/powerpoint/2010/main" val="3939532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A3EED-9BB3-CDB7-B735-379F56FD3A18}"/>
            </a:ext>
          </a:extLst>
        </p:cNvPr>
        <p:cNvGrpSpPr/>
        <p:nvPr/>
      </p:nvGrpSpPr>
      <p:grpSpPr>
        <a:xfrm>
          <a:off x="0" y="0"/>
          <a:ext cx="0" cy="0"/>
          <a:chOff x="0" y="0"/>
          <a:chExt cx="0" cy="0"/>
        </a:xfrm>
      </p:grpSpPr>
      <p:sp>
        <p:nvSpPr>
          <p:cNvPr id="8" name="Freeform 8">
            <a:extLst>
              <a:ext uri="{FF2B5EF4-FFF2-40B4-BE49-F238E27FC236}">
                <a16:creationId xmlns:a16="http://schemas.microsoft.com/office/drawing/2014/main" id="{2600674C-97BB-9C3E-24F2-A88F89134506}"/>
              </a:ext>
            </a:extLst>
          </p:cNvPr>
          <p:cNvSpPr/>
          <p:nvPr/>
        </p:nvSpPr>
        <p:spPr>
          <a:xfrm>
            <a:off x="2587014" y="1712527"/>
            <a:ext cx="13113971" cy="6556986"/>
          </a:xfrm>
          <a:custGeom>
            <a:avLst/>
            <a:gdLst/>
            <a:ahLst/>
            <a:cxnLst/>
            <a:rect l="l" t="t" r="r" b="b"/>
            <a:pathLst>
              <a:path w="13113971" h="6556986">
                <a:moveTo>
                  <a:pt x="0" y="0"/>
                </a:moveTo>
                <a:lnTo>
                  <a:pt x="13113972" y="0"/>
                </a:lnTo>
                <a:lnTo>
                  <a:pt x="13113972" y="6556986"/>
                </a:lnTo>
                <a:lnTo>
                  <a:pt x="0" y="65569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TextBox 9">
            <a:extLst>
              <a:ext uri="{FF2B5EF4-FFF2-40B4-BE49-F238E27FC236}">
                <a16:creationId xmlns:a16="http://schemas.microsoft.com/office/drawing/2014/main" id="{740D0319-1554-EED3-A111-8B434468BF40}"/>
              </a:ext>
            </a:extLst>
          </p:cNvPr>
          <p:cNvSpPr txBox="1"/>
          <p:nvPr/>
        </p:nvSpPr>
        <p:spPr>
          <a:xfrm>
            <a:off x="4218040" y="3446849"/>
            <a:ext cx="9851918" cy="3393301"/>
          </a:xfrm>
          <a:prstGeom prst="rect">
            <a:avLst/>
          </a:prstGeom>
        </p:spPr>
        <p:txBody>
          <a:bodyPr wrap="square" lIns="0" tIns="0" rIns="0" bIns="0" rtlCol="0" anchor="t">
            <a:spAutoFit/>
          </a:bodyPr>
          <a:lstStyle/>
          <a:p>
            <a:pPr algn="ctr">
              <a:lnSpc>
                <a:spcPts val="8799"/>
              </a:lnSpc>
            </a:pPr>
            <a:r>
              <a:rPr lang="en-US" sz="7800">
                <a:solidFill>
                  <a:srgbClr val="E59A3F"/>
                </a:solidFill>
                <a:latin typeface="Archive"/>
                <a:ea typeface="Archive"/>
                <a:cs typeface="Archive"/>
                <a:sym typeface="Archive"/>
              </a:rPr>
              <a:t>Information &amp; support for young people</a:t>
            </a:r>
            <a:endParaRPr lang="en-US" sz="7800">
              <a:solidFill>
                <a:srgbClr val="E59A3F"/>
              </a:solidFill>
              <a:latin typeface="Archive"/>
              <a:ea typeface="Archive"/>
              <a:cs typeface="Archive"/>
            </a:endParaRPr>
          </a:p>
        </p:txBody>
      </p:sp>
    </p:spTree>
    <p:extLst>
      <p:ext uri="{BB962C8B-B14F-4D97-AF65-F5344CB8AC3E}">
        <p14:creationId xmlns:p14="http://schemas.microsoft.com/office/powerpoint/2010/main" val="2055283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15791-C20F-F72F-3D71-4E4327D71B28}"/>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0EBC7C97-34BA-E42E-F771-28917FE09E71}"/>
              </a:ext>
            </a:extLst>
          </p:cNvPr>
          <p:cNvSpPr txBox="1"/>
          <p:nvPr/>
        </p:nvSpPr>
        <p:spPr>
          <a:xfrm>
            <a:off x="1158519" y="1135011"/>
            <a:ext cx="15595736" cy="3385542"/>
          </a:xfrm>
          <a:prstGeom prst="rect">
            <a:avLst/>
          </a:prstGeom>
        </p:spPr>
        <p:txBody>
          <a:bodyPr lIns="0" tIns="0" rIns="0" bIns="0" rtlCol="0" anchor="t">
            <a:spAutoFit/>
          </a:bodyPr>
          <a:lstStyle/>
          <a:p>
            <a:r>
              <a:rPr lang="en-GB" sz="2000">
                <a:latin typeface="Canva Sans" panose="020B0604020202020204" charset="0"/>
              </a:rPr>
              <a:t>The resources below are designed to support young people in quitting vaping, offering guidance, tips, and goal-setting strategies.</a:t>
            </a:r>
          </a:p>
          <a:p>
            <a:endParaRPr lang="en-GB" sz="2000">
              <a:latin typeface="Canva Sans" panose="020B0604020202020204" charset="0"/>
            </a:endParaRPr>
          </a:p>
          <a:p>
            <a:endParaRPr lang="en-US" sz="2000" b="1">
              <a:latin typeface="Canva Sans" panose="020B0604020202020204" charset="0"/>
              <a:ea typeface="+mn-lt"/>
              <a:cs typeface="+mn-lt"/>
            </a:endParaRPr>
          </a:p>
          <a:p>
            <a:pPr marL="457200" indent="-457200">
              <a:buAutoNum type="arabicPeriod"/>
            </a:pPr>
            <a:r>
              <a:rPr lang="en-US" sz="2000" b="1">
                <a:latin typeface="Canva Sans" panose="020B0604020202020204" charset="0"/>
                <a:ea typeface="+mn-lt"/>
                <a:cs typeface="+mn-lt"/>
                <a:hlinkClick r:id="rId2"/>
              </a:rPr>
              <a:t>Self-Help Guide to Quit Vaping</a:t>
            </a:r>
            <a:endParaRPr lang="en-US" sz="2000">
              <a:latin typeface="Canva Sans" panose="020B0604020202020204" charset="0"/>
            </a:endParaRPr>
          </a:p>
          <a:p>
            <a:r>
              <a:rPr lang="en-US" sz="2000">
                <a:latin typeface="Canva Sans" panose="020B0604020202020204" charset="0"/>
                <a:ea typeface="+mn-lt"/>
                <a:cs typeface="+mn-lt"/>
              </a:rPr>
              <a:t>Step-by-step strategies and practical tips to help quit vaping.</a:t>
            </a:r>
          </a:p>
          <a:p>
            <a:endParaRPr lang="en-US" sz="2000">
              <a:latin typeface="Canva Sans" panose="020B0604020202020204" charset="0"/>
            </a:endParaRPr>
          </a:p>
          <a:p>
            <a:endParaRPr lang="en-US" sz="2000">
              <a:latin typeface="Canva Sans" panose="020B0604020202020204" charset="0"/>
              <a:ea typeface="+mn-lt"/>
              <a:cs typeface="+mn-lt"/>
            </a:endParaRPr>
          </a:p>
          <a:p>
            <a:r>
              <a:rPr lang="en-US" sz="2000" b="1">
                <a:latin typeface="Canva Sans" panose="020B0604020202020204" charset="0"/>
                <a:ea typeface="+mn-lt"/>
                <a:cs typeface="+mn-lt"/>
              </a:rPr>
              <a:t>2. </a:t>
            </a:r>
            <a:r>
              <a:rPr lang="en-US" sz="2000" b="1">
                <a:latin typeface="Canva Sans" panose="020B0604020202020204" charset="0"/>
                <a:ea typeface="+mn-lt"/>
                <a:cs typeface="+mn-lt"/>
                <a:hlinkClick r:id="rId3"/>
              </a:rPr>
              <a:t>Youth Vaping Workbook</a:t>
            </a:r>
            <a:endParaRPr lang="en-US" sz="2000">
              <a:latin typeface="Canva Sans" panose="020B0604020202020204" charset="0"/>
            </a:endParaRPr>
          </a:p>
          <a:p>
            <a:r>
              <a:rPr lang="en-US" sz="2000">
                <a:latin typeface="Canva Sans" panose="020B0604020202020204" charset="0"/>
                <a:ea typeface="+mn-lt"/>
                <a:cs typeface="+mn-lt"/>
              </a:rPr>
              <a:t>Interactive exercises to build awareness of vaping risks, personal goal-setting, and coping strategies</a:t>
            </a:r>
            <a:endParaRPr lang="en-US" sz="2000">
              <a:latin typeface="Canva Sans" panose="020B0604020202020204" charset="0"/>
            </a:endParaRPr>
          </a:p>
          <a:p>
            <a:endParaRPr lang="en-US" sz="2000" b="1">
              <a:solidFill>
                <a:srgbClr val="000000"/>
              </a:solidFill>
              <a:latin typeface="Canva Sans" panose="020B0604020202020204" charset="0"/>
              <a:ea typeface="Calibri"/>
              <a:cs typeface="Calibri"/>
            </a:endParaRPr>
          </a:p>
        </p:txBody>
      </p:sp>
      <p:pic>
        <p:nvPicPr>
          <p:cNvPr id="11" name="Picture 10">
            <a:extLst>
              <a:ext uri="{FF2B5EF4-FFF2-40B4-BE49-F238E27FC236}">
                <a16:creationId xmlns:a16="http://schemas.microsoft.com/office/drawing/2014/main" id="{CD50A1FF-BC39-E803-04C0-E8D0631E7F89}"/>
              </a:ext>
            </a:extLst>
          </p:cNvPr>
          <p:cNvPicPr>
            <a:picLocks noChangeAspect="1"/>
          </p:cNvPicPr>
          <p:nvPr/>
        </p:nvPicPr>
        <p:blipFill>
          <a:blip r:embed="rId4"/>
          <a:stretch>
            <a:fillRect/>
          </a:stretch>
        </p:blipFill>
        <p:spPr>
          <a:xfrm>
            <a:off x="4174434" y="5511268"/>
            <a:ext cx="4341232" cy="3060213"/>
          </a:xfrm>
          <a:prstGeom prst="rect">
            <a:avLst/>
          </a:prstGeom>
        </p:spPr>
      </p:pic>
      <p:pic>
        <p:nvPicPr>
          <p:cNvPr id="13" name="Picture 12">
            <a:extLst>
              <a:ext uri="{FF2B5EF4-FFF2-40B4-BE49-F238E27FC236}">
                <a16:creationId xmlns:a16="http://schemas.microsoft.com/office/drawing/2014/main" id="{B009DF44-0A95-F523-7607-2C616BACF4ED}"/>
              </a:ext>
            </a:extLst>
          </p:cNvPr>
          <p:cNvPicPr>
            <a:picLocks noChangeAspect="1"/>
          </p:cNvPicPr>
          <p:nvPr/>
        </p:nvPicPr>
        <p:blipFill>
          <a:blip r:embed="rId5"/>
          <a:stretch>
            <a:fillRect/>
          </a:stretch>
        </p:blipFill>
        <p:spPr>
          <a:xfrm>
            <a:off x="10236989" y="4704387"/>
            <a:ext cx="3142127" cy="3867094"/>
          </a:xfrm>
          <a:prstGeom prst="rect">
            <a:avLst/>
          </a:prstGeom>
        </p:spPr>
      </p:pic>
    </p:spTree>
    <p:extLst>
      <p:ext uri="{BB962C8B-B14F-4D97-AF65-F5344CB8AC3E}">
        <p14:creationId xmlns:p14="http://schemas.microsoft.com/office/powerpoint/2010/main" val="401473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rot="-5400000">
            <a:off x="16598141" y="0"/>
            <a:ext cx="1712527" cy="1712527"/>
          </a:xfrm>
          <a:custGeom>
            <a:avLst/>
            <a:gdLst/>
            <a:ahLst/>
            <a:cxnLst/>
            <a:rect l="l" t="t" r="r" b="b"/>
            <a:pathLst>
              <a:path w="1712527" h="1712527">
                <a:moveTo>
                  <a:pt x="0" y="0"/>
                </a:moveTo>
                <a:lnTo>
                  <a:pt x="1712528" y="0"/>
                </a:lnTo>
                <a:lnTo>
                  <a:pt x="1712528" y="1712527"/>
                </a:lnTo>
                <a:lnTo>
                  <a:pt x="0" y="1712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p:cNvSpPr/>
          <p:nvPr/>
        </p:nvSpPr>
        <p:spPr>
          <a:xfrm rot="-5400000">
            <a:off x="16254696" y="511493"/>
            <a:ext cx="1712527" cy="1712527"/>
          </a:xfrm>
          <a:custGeom>
            <a:avLst/>
            <a:gdLst/>
            <a:ahLst/>
            <a:cxnLst/>
            <a:rect l="l" t="t" r="r" b="b"/>
            <a:pathLst>
              <a:path w="1712527" h="1712527">
                <a:moveTo>
                  <a:pt x="0" y="0"/>
                </a:moveTo>
                <a:lnTo>
                  <a:pt x="1712527" y="0"/>
                </a:lnTo>
                <a:lnTo>
                  <a:pt x="1712527" y="1712528"/>
                </a:lnTo>
                <a:lnTo>
                  <a:pt x="0" y="17125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TextBox 9"/>
          <p:cNvSpPr txBox="1"/>
          <p:nvPr/>
        </p:nvSpPr>
        <p:spPr>
          <a:xfrm>
            <a:off x="964532" y="974558"/>
            <a:ext cx="9254289" cy="4064126"/>
          </a:xfrm>
          <a:prstGeom prst="rect">
            <a:avLst/>
          </a:prstGeom>
        </p:spPr>
        <p:txBody>
          <a:bodyPr wrap="square" lIns="0" tIns="0" rIns="0" bIns="0" rtlCol="0" anchor="t">
            <a:spAutoFit/>
          </a:bodyPr>
          <a:lstStyle/>
          <a:p>
            <a:pPr algn="l">
              <a:lnSpc>
                <a:spcPts val="2940"/>
              </a:lnSpc>
            </a:pPr>
            <a:r>
              <a:rPr lang="en-US" sz="2000" b="1">
                <a:solidFill>
                  <a:srgbClr val="000000"/>
                </a:solidFill>
                <a:latin typeface="Canva Sans" panose="020B0604020202020204" charset="0"/>
                <a:ea typeface="Canva Sans Bold"/>
                <a:cs typeface="Canva Sans Bold"/>
                <a:sym typeface="Canva Sans Bold"/>
              </a:rPr>
              <a:t>Support for Students and Parents</a:t>
            </a:r>
          </a:p>
          <a:p>
            <a:pPr algn="l">
              <a:lnSpc>
                <a:spcPts val="2940"/>
              </a:lnSpc>
            </a:pPr>
            <a:endParaRPr lang="en-US" sz="2000" b="1">
              <a:solidFill>
                <a:srgbClr val="000000"/>
              </a:solidFill>
              <a:latin typeface="Canva Sans" panose="020B0604020202020204" charset="0"/>
              <a:ea typeface="Canva Sans Bold"/>
              <a:cs typeface="Canva Sans Bold"/>
              <a:sym typeface="Canva Sans Bold"/>
            </a:endParaRPr>
          </a:p>
          <a:p>
            <a:pPr algn="l">
              <a:lnSpc>
                <a:spcPts val="2940"/>
              </a:lnSpc>
            </a:pPr>
            <a:r>
              <a:rPr lang="en-US" sz="2000">
                <a:solidFill>
                  <a:srgbClr val="000000"/>
                </a:solidFill>
                <a:latin typeface="Canva Sans" panose="020B0604020202020204" charset="0"/>
                <a:ea typeface="Canva Sans"/>
                <a:cs typeface="Canva Sans"/>
                <a:sym typeface="Canva Sans"/>
              </a:rPr>
              <a:t>Chat Health: Confidential Texting Service. Chat Health provides a confidential texting service that connects students and parents with experienced school nurses. It offers advice on a variety of topics, including:</a:t>
            </a:r>
          </a:p>
          <a:p>
            <a:pPr algn="l">
              <a:lnSpc>
                <a:spcPts val="2940"/>
              </a:lnSpc>
            </a:pPr>
            <a:endParaRPr lang="en-US" sz="2000">
              <a:solidFill>
                <a:srgbClr val="000000"/>
              </a:solidFill>
              <a:latin typeface="Canva Sans" panose="020B0604020202020204" charset="0"/>
              <a:ea typeface="Canva Sans"/>
              <a:cs typeface="Canva Sans"/>
              <a:sym typeface="Canva Sans"/>
            </a:endParaRPr>
          </a:p>
          <a:p>
            <a:pPr marL="569598" lvl="1" indent="-342900" algn="l">
              <a:lnSpc>
                <a:spcPts val="2940"/>
              </a:lnSpc>
              <a:buFont typeface="Courier New" panose="02070309020205020404" pitchFamily="49" charset="0"/>
              <a:buChar char="o"/>
            </a:pPr>
            <a:r>
              <a:rPr lang="en-US" sz="2000">
                <a:solidFill>
                  <a:srgbClr val="000000"/>
                </a:solidFill>
                <a:latin typeface="Canva Sans" panose="020B0604020202020204" charset="0"/>
                <a:ea typeface="Canva Sans"/>
                <a:cs typeface="Canva Sans"/>
                <a:sym typeface="Canva Sans"/>
              </a:rPr>
              <a:t>Mental Health</a:t>
            </a:r>
          </a:p>
          <a:p>
            <a:pPr marL="569598" lvl="1" indent="-342900" algn="l">
              <a:lnSpc>
                <a:spcPts val="2940"/>
              </a:lnSpc>
              <a:buFont typeface="Courier New" panose="02070309020205020404" pitchFamily="49" charset="0"/>
              <a:buChar char="o"/>
            </a:pPr>
            <a:r>
              <a:rPr lang="en-US" sz="2000">
                <a:solidFill>
                  <a:srgbClr val="000000"/>
                </a:solidFill>
                <a:latin typeface="Canva Sans" panose="020B0604020202020204" charset="0"/>
                <a:ea typeface="Canva Sans"/>
                <a:cs typeface="Canva Sans"/>
                <a:sym typeface="Canva Sans"/>
              </a:rPr>
              <a:t>Vaping and Smoking</a:t>
            </a:r>
          </a:p>
          <a:p>
            <a:pPr marL="569598" lvl="1" indent="-342900" algn="l">
              <a:lnSpc>
                <a:spcPts val="2940"/>
              </a:lnSpc>
              <a:buFont typeface="Courier New" panose="02070309020205020404" pitchFamily="49" charset="0"/>
              <a:buChar char="o"/>
            </a:pPr>
            <a:r>
              <a:rPr lang="en-US" sz="2000">
                <a:solidFill>
                  <a:srgbClr val="000000"/>
                </a:solidFill>
                <a:latin typeface="Canva Sans" panose="020B0604020202020204" charset="0"/>
                <a:ea typeface="Canva Sans"/>
                <a:cs typeface="Canva Sans"/>
                <a:sym typeface="Canva Sans"/>
              </a:rPr>
              <a:t>Relationships</a:t>
            </a:r>
          </a:p>
          <a:p>
            <a:pPr marL="569598" lvl="1" indent="-342900" algn="l">
              <a:lnSpc>
                <a:spcPts val="2940"/>
              </a:lnSpc>
              <a:buFont typeface="Courier New" panose="02070309020205020404" pitchFamily="49" charset="0"/>
              <a:buChar char="o"/>
            </a:pPr>
            <a:r>
              <a:rPr lang="en-US" sz="2000">
                <a:solidFill>
                  <a:srgbClr val="000000"/>
                </a:solidFill>
                <a:latin typeface="Canva Sans" panose="020B0604020202020204" charset="0"/>
                <a:ea typeface="Canva Sans"/>
                <a:cs typeface="Canva Sans"/>
                <a:sym typeface="Canva Sans"/>
              </a:rPr>
              <a:t>Stress and Anxiety</a:t>
            </a:r>
          </a:p>
          <a:p>
            <a:pPr marL="569598" lvl="1" indent="-342900" algn="l">
              <a:lnSpc>
                <a:spcPts val="2940"/>
              </a:lnSpc>
              <a:buFont typeface="Courier New" panose="02070309020205020404" pitchFamily="49" charset="0"/>
              <a:buChar char="o"/>
            </a:pPr>
            <a:r>
              <a:rPr lang="en-US" sz="2000">
                <a:solidFill>
                  <a:srgbClr val="000000"/>
                </a:solidFill>
                <a:latin typeface="Canva Sans" panose="020B0604020202020204" charset="0"/>
                <a:ea typeface="Canva Sans"/>
                <a:cs typeface="Canva Sans"/>
                <a:sym typeface="Canva Sans"/>
              </a:rPr>
              <a:t>Nutrition and Fitness</a:t>
            </a:r>
          </a:p>
        </p:txBody>
      </p:sp>
      <p:sp>
        <p:nvSpPr>
          <p:cNvPr id="11" name="TextBox 11"/>
          <p:cNvSpPr txBox="1"/>
          <p:nvPr/>
        </p:nvSpPr>
        <p:spPr>
          <a:xfrm>
            <a:off x="8367548" y="788613"/>
            <a:ext cx="810903" cy="4525713"/>
          </a:xfrm>
          <a:prstGeom prst="rect">
            <a:avLst/>
          </a:prstGeom>
        </p:spPr>
        <p:txBody>
          <a:bodyPr lIns="0" tIns="0" rIns="0" bIns="0" rtlCol="0" anchor="t">
            <a:spAutoFit/>
          </a:bodyPr>
          <a:lstStyle/>
          <a:p>
            <a:pPr algn="ctr">
              <a:lnSpc>
                <a:spcPts val="37895"/>
              </a:lnSpc>
              <a:spcBef>
                <a:spcPct val="0"/>
              </a:spcBef>
            </a:pPr>
            <a:r>
              <a:rPr lang="en-US" sz="27068" b="1">
                <a:solidFill>
                  <a:srgbClr val="45589A"/>
                </a:solidFill>
                <a:latin typeface="Canva Sans Bold"/>
                <a:ea typeface="Canva Sans Bold"/>
                <a:cs typeface="Canva Sans Bold"/>
                <a:sym typeface="Canva Sans Bold"/>
              </a:rPr>
              <a:t> </a:t>
            </a:r>
          </a:p>
        </p:txBody>
      </p:sp>
      <p:pic>
        <p:nvPicPr>
          <p:cNvPr id="13" name="Picture 12">
            <a:extLst>
              <a:ext uri="{FF2B5EF4-FFF2-40B4-BE49-F238E27FC236}">
                <a16:creationId xmlns:a16="http://schemas.microsoft.com/office/drawing/2014/main" id="{FC1ADB19-F243-5F31-8A24-D420F6A3D1F4}"/>
              </a:ext>
            </a:extLst>
          </p:cNvPr>
          <p:cNvPicPr>
            <a:picLocks noChangeAspect="1"/>
          </p:cNvPicPr>
          <p:nvPr/>
        </p:nvPicPr>
        <p:blipFill>
          <a:blip r:embed="rId6"/>
          <a:stretch>
            <a:fillRect/>
          </a:stretch>
        </p:blipFill>
        <p:spPr>
          <a:xfrm>
            <a:off x="10914025" y="-1"/>
            <a:ext cx="7373975" cy="10316531"/>
          </a:xfrm>
          <a:prstGeom prst="rect">
            <a:avLst/>
          </a:prstGeom>
        </p:spPr>
      </p:pic>
      <p:sp>
        <p:nvSpPr>
          <p:cNvPr id="3" name="TextBox 2">
            <a:extLst>
              <a:ext uri="{FF2B5EF4-FFF2-40B4-BE49-F238E27FC236}">
                <a16:creationId xmlns:a16="http://schemas.microsoft.com/office/drawing/2014/main" id="{9A6C4E97-9F10-02B8-E53F-946F94DFF828}"/>
              </a:ext>
            </a:extLst>
          </p:cNvPr>
          <p:cNvSpPr txBox="1"/>
          <p:nvPr/>
        </p:nvSpPr>
        <p:spPr>
          <a:xfrm>
            <a:off x="964532" y="5725929"/>
            <a:ext cx="9168062" cy="3034164"/>
          </a:xfrm>
          <a:prstGeom prst="rect">
            <a:avLst/>
          </a:prstGeom>
          <a:solidFill>
            <a:srgbClr val="FFC000"/>
          </a:solidFill>
        </p:spPr>
        <p:txBody>
          <a:bodyPr wrap="square">
            <a:spAutoFit/>
          </a:bodyPr>
          <a:lstStyle/>
          <a:p>
            <a:pPr algn="l">
              <a:lnSpc>
                <a:spcPts val="2940"/>
              </a:lnSpc>
            </a:pPr>
            <a:r>
              <a:rPr lang="en-US" sz="2000" b="1">
                <a:solidFill>
                  <a:srgbClr val="000000"/>
                </a:solidFill>
                <a:latin typeface="Canva Sans" panose="020B0604020202020204" charset="0"/>
                <a:ea typeface="Canva Sans Bold"/>
                <a:cs typeface="Canva Sans Bold"/>
                <a:sym typeface="Canva Sans Bold"/>
              </a:rPr>
              <a:t>For students aged 11-19:</a:t>
            </a:r>
          </a:p>
          <a:p>
            <a:pPr algn="l">
              <a:lnSpc>
                <a:spcPts val="2940"/>
              </a:lnSpc>
            </a:pPr>
            <a:r>
              <a:rPr lang="en-US" sz="2000" b="1">
                <a:solidFill>
                  <a:srgbClr val="000000"/>
                </a:solidFill>
                <a:latin typeface="Canva Sans" panose="020B0604020202020204" charset="0"/>
                <a:ea typeface="Canva Sans Bold"/>
                <a:cs typeface="Canva Sans Bold"/>
                <a:sym typeface="Canva Sans Bold"/>
              </a:rPr>
              <a:t>Text 07312 263266</a:t>
            </a:r>
          </a:p>
          <a:p>
            <a:pPr algn="l">
              <a:lnSpc>
                <a:spcPts val="2940"/>
              </a:lnSpc>
            </a:pPr>
            <a:endParaRPr lang="en-US" sz="2000" b="1">
              <a:solidFill>
                <a:srgbClr val="000000"/>
              </a:solidFill>
              <a:latin typeface="Canva Sans" panose="020B0604020202020204" charset="0"/>
              <a:ea typeface="Canva Sans Bold"/>
              <a:cs typeface="Canva Sans Bold"/>
              <a:sym typeface="Canva Sans Bold"/>
            </a:endParaRPr>
          </a:p>
          <a:p>
            <a:pPr algn="l">
              <a:lnSpc>
                <a:spcPts val="2940"/>
              </a:lnSpc>
            </a:pPr>
            <a:r>
              <a:rPr lang="en-US" sz="2000" b="1">
                <a:solidFill>
                  <a:srgbClr val="000000"/>
                </a:solidFill>
                <a:latin typeface="Canva Sans" panose="020B0604020202020204" charset="0"/>
                <a:ea typeface="Canva Sans Bold"/>
                <a:cs typeface="Canva Sans Bold"/>
                <a:sym typeface="Canva Sans Bold"/>
              </a:rPr>
              <a:t>For parents and carers:</a:t>
            </a:r>
          </a:p>
          <a:p>
            <a:pPr algn="l">
              <a:lnSpc>
                <a:spcPts val="2940"/>
              </a:lnSpc>
            </a:pPr>
            <a:r>
              <a:rPr lang="en-US" sz="2000" b="1">
                <a:solidFill>
                  <a:srgbClr val="000000"/>
                </a:solidFill>
                <a:latin typeface="Canva Sans" panose="020B0604020202020204" charset="0"/>
                <a:ea typeface="Canva Sans Bold"/>
                <a:cs typeface="Canva Sans Bold"/>
                <a:sym typeface="Canva Sans Bold"/>
              </a:rPr>
              <a:t>Text 07312 263194</a:t>
            </a:r>
          </a:p>
          <a:p>
            <a:pPr algn="l">
              <a:lnSpc>
                <a:spcPts val="2940"/>
              </a:lnSpc>
            </a:pPr>
            <a:endParaRPr lang="en-US" sz="2000" b="1">
              <a:solidFill>
                <a:srgbClr val="000000"/>
              </a:solidFill>
              <a:latin typeface="Canva Sans" panose="020B0604020202020204" charset="0"/>
              <a:ea typeface="Canva Sans Bold"/>
              <a:cs typeface="Canva Sans Bold"/>
              <a:sym typeface="Canva Sans Bold"/>
            </a:endParaRPr>
          </a:p>
          <a:p>
            <a:pPr algn="l">
              <a:lnSpc>
                <a:spcPts val="2940"/>
              </a:lnSpc>
            </a:pPr>
            <a:r>
              <a:rPr lang="en-US" sz="2000" b="1">
                <a:solidFill>
                  <a:srgbClr val="000000"/>
                </a:solidFill>
                <a:latin typeface="Canva Sans" panose="020B0604020202020204" charset="0"/>
                <a:ea typeface="Canva Sans"/>
                <a:cs typeface="Canva Sans"/>
                <a:sym typeface="Canva Sans"/>
              </a:rPr>
              <a:t>Please note: </a:t>
            </a:r>
            <a:r>
              <a:rPr lang="en-US" sz="2000">
                <a:solidFill>
                  <a:srgbClr val="000000"/>
                </a:solidFill>
                <a:latin typeface="Canva Sans" panose="020B0604020202020204" charset="0"/>
                <a:ea typeface="Canva Sans"/>
                <a:cs typeface="Canva Sans"/>
                <a:sym typeface="Canva Sans"/>
              </a:rPr>
              <a:t>This is not a live chat session, but the nurse will aim to respond to all messages within 24 hours.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080085" y="1393692"/>
            <a:ext cx="15828294" cy="1460849"/>
          </a:xfrm>
          <a:prstGeom prst="rect">
            <a:avLst/>
          </a:prstGeom>
        </p:spPr>
        <p:txBody>
          <a:bodyPr wrap="square" lIns="0" tIns="0" rIns="0" bIns="0" rtlCol="0" anchor="t">
            <a:spAutoFit/>
          </a:bodyPr>
          <a:lstStyle/>
          <a:p>
            <a:pPr algn="l">
              <a:lnSpc>
                <a:spcPts val="2940"/>
              </a:lnSpc>
            </a:pPr>
            <a:r>
              <a:rPr lang="en-US" sz="2000" b="1">
                <a:solidFill>
                  <a:srgbClr val="000000"/>
                </a:solidFill>
                <a:latin typeface="Canva Sans" panose="020B0604020202020204" charset="0"/>
                <a:ea typeface="Canva Sans Bold"/>
                <a:cs typeface="Canva Sans Bold"/>
                <a:sym typeface="Canva Sans Bold"/>
              </a:rPr>
              <a:t>Talk to FRANK: Confidential Advice for Young People</a:t>
            </a:r>
          </a:p>
          <a:p>
            <a:pPr algn="l">
              <a:lnSpc>
                <a:spcPts val="2940"/>
              </a:lnSpc>
            </a:pPr>
            <a:endParaRPr lang="en-US" sz="2000" b="1">
              <a:solidFill>
                <a:srgbClr val="000000"/>
              </a:solidFill>
              <a:latin typeface="Canva Sans" panose="020B0604020202020204" charset="0"/>
              <a:ea typeface="Canva Sans Bold"/>
              <a:cs typeface="Canva Sans Bold"/>
              <a:sym typeface="Canva Sans Bold"/>
            </a:endParaRPr>
          </a:p>
          <a:p>
            <a:pPr algn="l">
              <a:lnSpc>
                <a:spcPts val="2940"/>
              </a:lnSpc>
            </a:pPr>
            <a:r>
              <a:rPr lang="en-US" sz="2000">
                <a:solidFill>
                  <a:srgbClr val="000000"/>
                </a:solidFill>
                <a:latin typeface="Canva Sans" panose="020B0604020202020204" charset="0"/>
                <a:ea typeface="Canva Sans"/>
                <a:cs typeface="Canva Sans"/>
                <a:sym typeface="Canva Sans"/>
              </a:rPr>
              <a:t>Young people can get friendly, confidential advice on smoking, vaping, and other topics from Talk to FRANK.</a:t>
            </a:r>
            <a:endParaRPr lang="en-US" sz="2000">
              <a:solidFill>
                <a:srgbClr val="000000"/>
              </a:solidFill>
              <a:latin typeface="Canva Sans" panose="020B0604020202020204" charset="0"/>
              <a:ea typeface="Canva Sans"/>
              <a:cs typeface="Canva Sans"/>
            </a:endParaRPr>
          </a:p>
          <a:p>
            <a:pPr algn="l">
              <a:lnSpc>
                <a:spcPts val="2940"/>
              </a:lnSpc>
            </a:pPr>
            <a:endParaRPr lang="en-US" sz="2000" b="1">
              <a:solidFill>
                <a:srgbClr val="000000"/>
              </a:solidFill>
              <a:latin typeface="Canva Sans" panose="020B0604020202020204" charset="0"/>
              <a:ea typeface="Canva Sans Bold"/>
              <a:cs typeface="Canva Sans Bold"/>
              <a:sym typeface="Canva Sans Bold"/>
            </a:endParaRPr>
          </a:p>
        </p:txBody>
      </p:sp>
      <p:pic>
        <p:nvPicPr>
          <p:cNvPr id="12" name="Picture 11">
            <a:extLst>
              <a:ext uri="{FF2B5EF4-FFF2-40B4-BE49-F238E27FC236}">
                <a16:creationId xmlns:a16="http://schemas.microsoft.com/office/drawing/2014/main" id="{75B4148A-5073-A4BA-66A8-C80074EACB50}"/>
              </a:ext>
            </a:extLst>
          </p:cNvPr>
          <p:cNvPicPr>
            <a:picLocks noChangeAspect="1"/>
          </p:cNvPicPr>
          <p:nvPr/>
        </p:nvPicPr>
        <p:blipFill>
          <a:blip r:embed="rId2"/>
          <a:stretch>
            <a:fillRect/>
          </a:stretch>
        </p:blipFill>
        <p:spPr>
          <a:xfrm>
            <a:off x="3331703" y="6359758"/>
            <a:ext cx="12004549" cy="3160076"/>
          </a:xfrm>
          <a:prstGeom prst="rect">
            <a:avLst/>
          </a:prstGeom>
        </p:spPr>
      </p:pic>
      <p:sp>
        <p:nvSpPr>
          <p:cNvPr id="3" name="TextBox 2">
            <a:extLst>
              <a:ext uri="{FF2B5EF4-FFF2-40B4-BE49-F238E27FC236}">
                <a16:creationId xmlns:a16="http://schemas.microsoft.com/office/drawing/2014/main" id="{7B22E64C-4BCE-22F6-3B76-671DFEE6D61F}"/>
              </a:ext>
            </a:extLst>
          </p:cNvPr>
          <p:cNvSpPr txBox="1"/>
          <p:nvPr/>
        </p:nvSpPr>
        <p:spPr>
          <a:xfrm>
            <a:off x="1080084" y="3105735"/>
            <a:ext cx="13309683" cy="2296975"/>
          </a:xfrm>
          <a:prstGeom prst="rect">
            <a:avLst/>
          </a:prstGeom>
          <a:solidFill>
            <a:srgbClr val="FFC000"/>
          </a:solidFill>
        </p:spPr>
        <p:txBody>
          <a:bodyPr wrap="square">
            <a:spAutoFit/>
          </a:bodyPr>
          <a:lstStyle/>
          <a:p>
            <a:pPr algn="l">
              <a:lnSpc>
                <a:spcPts val="2940"/>
              </a:lnSpc>
            </a:pPr>
            <a:r>
              <a:rPr lang="en-US" sz="2000" b="1">
                <a:solidFill>
                  <a:srgbClr val="000000"/>
                </a:solidFill>
                <a:latin typeface="Canva Sans" panose="020B0604020202020204" charset="0"/>
                <a:ea typeface="Canva Sans Bold"/>
                <a:cs typeface="Canva Sans Bold"/>
                <a:sym typeface="Canva Sans Bold"/>
              </a:rPr>
              <a:t>FRANK Support:</a:t>
            </a:r>
            <a:endParaRPr lang="en-US" sz="2000" b="1">
              <a:solidFill>
                <a:srgbClr val="000000"/>
              </a:solidFill>
              <a:latin typeface="Canva Sans" panose="020B0604020202020204" charset="0"/>
              <a:ea typeface="Canva Sans Bold"/>
              <a:cs typeface="Canva Sans Bold"/>
            </a:endParaRPr>
          </a:p>
          <a:p>
            <a:pPr marL="569595" lvl="1" indent="-342900" algn="l">
              <a:lnSpc>
                <a:spcPts val="2940"/>
              </a:lnSpc>
              <a:buFont typeface="Courier New" panose="02070309020205020404" pitchFamily="49" charset="0"/>
              <a:buChar char="o"/>
            </a:pPr>
            <a:r>
              <a:rPr lang="en-US" sz="2000" b="1">
                <a:solidFill>
                  <a:srgbClr val="000000"/>
                </a:solidFill>
                <a:latin typeface="Canva Sans" panose="020B0604020202020204" charset="0"/>
                <a:ea typeface="Canva Sans Bold"/>
                <a:cs typeface="Canva Sans Bold"/>
                <a:sym typeface="Canva Sans Bold"/>
              </a:rPr>
              <a:t>Call: 0300 123 6600 (24 hours a day, 7 days a week)</a:t>
            </a:r>
            <a:endParaRPr lang="en-US" sz="2000" b="1">
              <a:solidFill>
                <a:srgbClr val="000000"/>
              </a:solidFill>
              <a:latin typeface="Canva Sans" panose="020B0604020202020204" charset="0"/>
              <a:ea typeface="Canva Sans Bold"/>
              <a:cs typeface="Canva Sans Bold"/>
            </a:endParaRPr>
          </a:p>
          <a:p>
            <a:pPr marL="569595" lvl="1" indent="-342900" algn="l">
              <a:lnSpc>
                <a:spcPts val="2940"/>
              </a:lnSpc>
              <a:buFont typeface="Courier New" panose="02070309020205020404" pitchFamily="49" charset="0"/>
              <a:buChar char="o"/>
            </a:pPr>
            <a:r>
              <a:rPr lang="en-US" sz="2000" b="1">
                <a:solidFill>
                  <a:srgbClr val="000000"/>
                </a:solidFill>
                <a:latin typeface="Canva Sans" panose="020B0604020202020204" charset="0"/>
                <a:ea typeface="Canva Sans Bold"/>
                <a:cs typeface="Canva Sans Bold"/>
                <a:sym typeface="Canva Sans Bold"/>
              </a:rPr>
              <a:t>Text: 82111 (Text your question, and FRANK will respond)</a:t>
            </a:r>
            <a:endParaRPr lang="en-US" sz="2000" b="1">
              <a:solidFill>
                <a:srgbClr val="000000"/>
              </a:solidFill>
              <a:latin typeface="Canva Sans" panose="020B0604020202020204" charset="0"/>
              <a:ea typeface="Canva Sans Bold"/>
              <a:cs typeface="Canva Sans Bold"/>
            </a:endParaRPr>
          </a:p>
          <a:p>
            <a:pPr marL="569595" lvl="1" indent="-342900" algn="l">
              <a:lnSpc>
                <a:spcPts val="2940"/>
              </a:lnSpc>
              <a:buFont typeface="Courier New" panose="02070309020205020404" pitchFamily="49" charset="0"/>
              <a:buChar char="o"/>
            </a:pPr>
            <a:r>
              <a:rPr lang="en-US" sz="2000" b="1">
                <a:solidFill>
                  <a:srgbClr val="000000"/>
                </a:solidFill>
                <a:latin typeface="Canva Sans" panose="020B0604020202020204" charset="0"/>
                <a:ea typeface="Canva Sans Bold"/>
                <a:cs typeface="Canva Sans Bold"/>
                <a:sym typeface="Canva Sans Bold"/>
              </a:rPr>
              <a:t>Live Chat: Available from 2pm – 6pm, 7 days a week</a:t>
            </a:r>
            <a:endParaRPr lang="en-US" sz="2000" b="1">
              <a:solidFill>
                <a:srgbClr val="000000"/>
              </a:solidFill>
              <a:latin typeface="Canva Sans" panose="020B0604020202020204" charset="0"/>
              <a:ea typeface="Canva Sans Bold"/>
              <a:cs typeface="Canva Sans Bold"/>
            </a:endParaRPr>
          </a:p>
          <a:p>
            <a:pPr marL="569595" lvl="1" indent="-342900" algn="l">
              <a:lnSpc>
                <a:spcPts val="2940"/>
              </a:lnSpc>
              <a:buFont typeface="Courier New" panose="02070309020205020404" pitchFamily="49" charset="0"/>
              <a:buChar char="o"/>
            </a:pPr>
            <a:r>
              <a:rPr lang="en-US" sz="2000" b="1">
                <a:solidFill>
                  <a:srgbClr val="000000"/>
                </a:solidFill>
                <a:latin typeface="Canva Sans" panose="020B0604020202020204" charset="0"/>
                <a:ea typeface="Canva Sans Bold"/>
                <a:cs typeface="Canva Sans Bold"/>
                <a:sym typeface="Canva Sans Bold"/>
              </a:rPr>
              <a:t>Email: Send an email to FRANK for a response</a:t>
            </a:r>
          </a:p>
          <a:p>
            <a:pPr marL="569595" lvl="1" indent="-342900" algn="l">
              <a:lnSpc>
                <a:spcPts val="2940"/>
              </a:lnSpc>
              <a:buFont typeface="Courier New" panose="02070309020205020404" pitchFamily="49" charset="0"/>
              <a:buChar char="o"/>
            </a:pPr>
            <a:r>
              <a:rPr lang="en-US" sz="2000" b="1">
                <a:solidFill>
                  <a:srgbClr val="000000"/>
                </a:solidFill>
                <a:latin typeface="Canva Sans" panose="020B0604020202020204" charset="0"/>
                <a:ea typeface="Canva Sans Bold"/>
                <a:cs typeface="Canva Sans Bold"/>
                <a:hlinkClick r:id="rId3"/>
              </a:rPr>
              <a:t>https://www.talktofrank.com/</a:t>
            </a:r>
            <a:r>
              <a:rPr lang="en-US" sz="2000" b="1">
                <a:solidFill>
                  <a:srgbClr val="000000"/>
                </a:solidFill>
                <a:latin typeface="Canva Sans" panose="020B0604020202020204" charset="0"/>
                <a:ea typeface="Canva Sans Bold"/>
                <a:cs typeface="Canva Sans Bold"/>
              </a:rPr>
              <a:t> </a:t>
            </a:r>
            <a:endParaRPr lang="en-US" sz="2000" b="1">
              <a:solidFill>
                <a:srgbClr val="000000"/>
              </a:solidFill>
              <a:latin typeface="Canva Sans" panose="020B0604020202020204" charset="0"/>
              <a:ea typeface="Canva Sans Bold"/>
              <a:cs typeface="Canva Sans Bold"/>
              <a:sym typeface="Canva Sans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rot="-5400000">
            <a:off x="16598141" y="0"/>
            <a:ext cx="1712527" cy="1712527"/>
          </a:xfrm>
          <a:custGeom>
            <a:avLst/>
            <a:gdLst/>
            <a:ahLst/>
            <a:cxnLst/>
            <a:rect l="l" t="t" r="r" b="b"/>
            <a:pathLst>
              <a:path w="1712527" h="1712527">
                <a:moveTo>
                  <a:pt x="0" y="0"/>
                </a:moveTo>
                <a:lnTo>
                  <a:pt x="1712528" y="0"/>
                </a:lnTo>
                <a:lnTo>
                  <a:pt x="1712528" y="1712527"/>
                </a:lnTo>
                <a:lnTo>
                  <a:pt x="0" y="17125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p:cNvSpPr/>
          <p:nvPr/>
        </p:nvSpPr>
        <p:spPr>
          <a:xfrm rot="-5400000">
            <a:off x="16254696" y="511493"/>
            <a:ext cx="1712527" cy="1712527"/>
          </a:xfrm>
          <a:custGeom>
            <a:avLst/>
            <a:gdLst/>
            <a:ahLst/>
            <a:cxnLst/>
            <a:rect l="l" t="t" r="r" b="b"/>
            <a:pathLst>
              <a:path w="1712527" h="1712527">
                <a:moveTo>
                  <a:pt x="0" y="0"/>
                </a:moveTo>
                <a:lnTo>
                  <a:pt x="1712527" y="0"/>
                </a:lnTo>
                <a:lnTo>
                  <a:pt x="1712527" y="1712528"/>
                </a:lnTo>
                <a:lnTo>
                  <a:pt x="0" y="17125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TextBox 9"/>
          <p:cNvSpPr txBox="1"/>
          <p:nvPr/>
        </p:nvSpPr>
        <p:spPr>
          <a:xfrm>
            <a:off x="941161" y="992051"/>
            <a:ext cx="9754137" cy="5501506"/>
          </a:xfrm>
          <a:prstGeom prst="rect">
            <a:avLst/>
          </a:prstGeom>
        </p:spPr>
        <p:txBody>
          <a:bodyPr wrap="square" lIns="0" tIns="0" rIns="0" bIns="0" rtlCol="0" anchor="t">
            <a:spAutoFit/>
          </a:bodyPr>
          <a:lstStyle/>
          <a:p>
            <a:pPr algn="l">
              <a:lnSpc>
                <a:spcPts val="2940"/>
              </a:lnSpc>
            </a:pPr>
            <a:r>
              <a:rPr lang="en-US" sz="2000" b="1">
                <a:solidFill>
                  <a:srgbClr val="000000"/>
                </a:solidFill>
                <a:latin typeface="Canva Sans" panose="020B0604020202020204" charset="0"/>
                <a:ea typeface="Canva Sans Bold"/>
                <a:cs typeface="Canva Sans Bold"/>
                <a:sym typeface="Canva Sans Bold"/>
              </a:rPr>
              <a:t>Support to quit smoking</a:t>
            </a:r>
          </a:p>
          <a:p>
            <a:pPr algn="l">
              <a:lnSpc>
                <a:spcPts val="2940"/>
              </a:lnSpc>
            </a:pPr>
            <a:endParaRPr lang="en-US" sz="2000">
              <a:solidFill>
                <a:srgbClr val="000000"/>
              </a:solidFill>
              <a:latin typeface="Canva Sans" panose="020B0604020202020204" charset="0"/>
              <a:ea typeface="Canva Sans"/>
              <a:cs typeface="Canva Sans"/>
            </a:endParaRPr>
          </a:p>
          <a:p>
            <a:pPr>
              <a:lnSpc>
                <a:spcPts val="2940"/>
              </a:lnSpc>
            </a:pPr>
            <a:r>
              <a:rPr lang="en-US" sz="2000">
                <a:solidFill>
                  <a:srgbClr val="000000"/>
                </a:solidFill>
                <a:latin typeface="Canva Sans"/>
                <a:ea typeface="Canva Sans"/>
                <a:cs typeface="Canva Sans"/>
                <a:sym typeface="Canva Sans"/>
              </a:rPr>
              <a:t>If a young person aged 12 or over is smoking and wants support to quit, they can be referred to their local Stop Smoking Service. These services offer specialised, friendly support to help anyone quit smoking. With treatment and support, the likelihood of success is three times greater.</a:t>
            </a:r>
            <a:endParaRPr lang="en-US" sz="2000">
              <a:solidFill>
                <a:srgbClr val="000000"/>
              </a:solidFill>
              <a:latin typeface="Canva Sans"/>
              <a:ea typeface="Canva Sans"/>
              <a:cs typeface="Canva Sans"/>
            </a:endParaRPr>
          </a:p>
          <a:p>
            <a:pPr algn="l">
              <a:lnSpc>
                <a:spcPts val="2940"/>
              </a:lnSpc>
            </a:pPr>
            <a:endParaRPr lang="en-US" sz="2000">
              <a:solidFill>
                <a:srgbClr val="000000"/>
              </a:solidFill>
              <a:latin typeface="Canva Sans" panose="020B0604020202020204" charset="0"/>
              <a:ea typeface="Canva Sans"/>
              <a:cs typeface="Canva Sans"/>
            </a:endParaRPr>
          </a:p>
          <a:p>
            <a:pPr>
              <a:lnSpc>
                <a:spcPts val="2940"/>
              </a:lnSpc>
            </a:pPr>
            <a:r>
              <a:rPr lang="en-US" sz="2000">
                <a:solidFill>
                  <a:srgbClr val="000000"/>
                </a:solidFill>
                <a:latin typeface="Canva Sans" panose="020B0604020202020204" charset="0"/>
                <a:ea typeface="Canva Sans Bold"/>
                <a:cs typeface="Canva Sans Bold"/>
              </a:rPr>
              <a:t>They offer: </a:t>
            </a:r>
          </a:p>
          <a:p>
            <a:pPr>
              <a:lnSpc>
                <a:spcPts val="2940"/>
              </a:lnSpc>
            </a:pPr>
            <a:endParaRPr lang="en-US" sz="2000">
              <a:solidFill>
                <a:srgbClr val="000000"/>
              </a:solidFill>
              <a:latin typeface="Canva Sans" panose="020B0604020202020204" charset="0"/>
              <a:ea typeface="Canva Sans Bold"/>
              <a:cs typeface="Canva Sans Bold"/>
            </a:endParaRPr>
          </a:p>
          <a:p>
            <a:pPr marL="342900" indent="-342900" algn="just">
              <a:buFont typeface="Courier New" panose="02070309020205020404" pitchFamily="49" charset="0"/>
              <a:buChar char="o"/>
            </a:pPr>
            <a:r>
              <a:rPr lang="en-US" sz="2000">
                <a:solidFill>
                  <a:srgbClr val="000000"/>
                </a:solidFill>
                <a:latin typeface="Canva Sans" panose="020B0604020202020204" charset="0"/>
                <a:ea typeface="Calibri"/>
                <a:cs typeface="Calibri"/>
              </a:rPr>
              <a:t>One-to-one or group sessions over 12 weeks</a:t>
            </a:r>
            <a:endParaRPr lang="en-US" sz="2000">
              <a:solidFill>
                <a:srgbClr val="000000"/>
              </a:solidFill>
              <a:latin typeface="Canva Sans" panose="020B0604020202020204" charset="0"/>
            </a:endParaRPr>
          </a:p>
          <a:p>
            <a:pPr marL="342900" indent="-342900" algn="just">
              <a:buFont typeface="Courier New" panose="02070309020205020404" pitchFamily="49" charset="0"/>
              <a:buChar char="o"/>
            </a:pPr>
            <a:r>
              <a:rPr lang="en-US" sz="2000">
                <a:solidFill>
                  <a:srgbClr val="000000"/>
                </a:solidFill>
                <a:latin typeface="Canva Sans" panose="020B0604020202020204" charset="0"/>
                <a:ea typeface="Calibri"/>
                <a:cs typeface="Calibri"/>
              </a:rPr>
              <a:t>A free weekly supply of Nicotine Replacement Therapy (NRT)</a:t>
            </a:r>
            <a:endParaRPr lang="en-US" sz="2000">
              <a:solidFill>
                <a:srgbClr val="000000"/>
              </a:solidFill>
              <a:latin typeface="Canva Sans" panose="020B0604020202020204" charset="0"/>
            </a:endParaRPr>
          </a:p>
          <a:p>
            <a:pPr marL="342900" indent="-342900" algn="just">
              <a:buFont typeface="Courier New" panose="02070309020205020404" pitchFamily="49" charset="0"/>
              <a:buChar char="o"/>
            </a:pPr>
            <a:r>
              <a:rPr lang="en-US" sz="2000">
                <a:solidFill>
                  <a:srgbClr val="000000"/>
                </a:solidFill>
                <a:latin typeface="Canva Sans" panose="020B0604020202020204" charset="0"/>
                <a:ea typeface="Calibri"/>
                <a:cs typeface="Calibri"/>
              </a:rPr>
              <a:t>Drop-in clinics in local community settings, GP surgeries, supermarkets and other venues</a:t>
            </a:r>
            <a:endParaRPr lang="en-US" sz="2000">
              <a:solidFill>
                <a:srgbClr val="000000"/>
              </a:solidFill>
              <a:latin typeface="Canva Sans" panose="020B0604020202020204" charset="0"/>
            </a:endParaRPr>
          </a:p>
          <a:p>
            <a:pPr marL="342900" indent="-342900" algn="just">
              <a:buFont typeface="Courier New" panose="02070309020205020404" pitchFamily="49" charset="0"/>
              <a:buChar char="o"/>
            </a:pPr>
            <a:r>
              <a:rPr lang="en-US" sz="2000">
                <a:solidFill>
                  <a:srgbClr val="000000"/>
                </a:solidFill>
                <a:latin typeface="Canva Sans" panose="020B0604020202020204" charset="0"/>
                <a:ea typeface="Calibri"/>
                <a:cs typeface="Calibri"/>
              </a:rPr>
              <a:t>A selection of clinics operating by appointment only</a:t>
            </a:r>
            <a:endParaRPr lang="en-US" sz="2000">
              <a:solidFill>
                <a:srgbClr val="000000"/>
              </a:solidFill>
              <a:latin typeface="Canva Sans" panose="020B0604020202020204" charset="0"/>
            </a:endParaRPr>
          </a:p>
          <a:p>
            <a:pPr marL="342900" indent="-342900" algn="just">
              <a:buFont typeface="Courier New" panose="02070309020205020404" pitchFamily="49" charset="0"/>
              <a:buChar char="o"/>
            </a:pPr>
            <a:r>
              <a:rPr lang="en-US" sz="2000">
                <a:solidFill>
                  <a:srgbClr val="000000"/>
                </a:solidFill>
                <a:latin typeface="Canva Sans" panose="020B0604020202020204" charset="0"/>
                <a:ea typeface="Calibri"/>
                <a:cs typeface="Calibri"/>
              </a:rPr>
              <a:t>Support via Quitline, text or Face-to-Face video chat</a:t>
            </a:r>
            <a:endParaRPr lang="en-US" sz="2000">
              <a:solidFill>
                <a:srgbClr val="000000"/>
              </a:solidFill>
              <a:latin typeface="Canva Sans" panose="020B0604020202020204" charset="0"/>
            </a:endParaRPr>
          </a:p>
          <a:p>
            <a:pPr marL="342900" indent="-342900" algn="just">
              <a:buFont typeface="Courier New" panose="02070309020205020404" pitchFamily="49" charset="0"/>
              <a:buChar char="o"/>
            </a:pPr>
            <a:r>
              <a:rPr lang="en-US" sz="2000">
                <a:solidFill>
                  <a:srgbClr val="000000"/>
                </a:solidFill>
                <a:latin typeface="Canva Sans" panose="020B0604020202020204" charset="0"/>
                <a:ea typeface="Calibri"/>
                <a:cs typeface="Calibri"/>
              </a:rPr>
              <a:t>Home visits for people with mobility problems</a:t>
            </a:r>
            <a:endParaRPr lang="en-US" sz="2000">
              <a:solidFill>
                <a:srgbClr val="000000"/>
              </a:solidFill>
              <a:latin typeface="Canva Sans" panose="020B0604020202020204" charset="0"/>
            </a:endParaRPr>
          </a:p>
        </p:txBody>
      </p:sp>
      <p:sp>
        <p:nvSpPr>
          <p:cNvPr id="11" name="TextBox 11"/>
          <p:cNvSpPr txBox="1"/>
          <p:nvPr/>
        </p:nvSpPr>
        <p:spPr>
          <a:xfrm>
            <a:off x="8367548" y="788613"/>
            <a:ext cx="810903" cy="4525713"/>
          </a:xfrm>
          <a:prstGeom prst="rect">
            <a:avLst/>
          </a:prstGeom>
        </p:spPr>
        <p:txBody>
          <a:bodyPr lIns="0" tIns="0" rIns="0" bIns="0" rtlCol="0" anchor="t">
            <a:spAutoFit/>
          </a:bodyPr>
          <a:lstStyle/>
          <a:p>
            <a:pPr algn="ctr">
              <a:lnSpc>
                <a:spcPts val="37895"/>
              </a:lnSpc>
              <a:spcBef>
                <a:spcPct val="0"/>
              </a:spcBef>
            </a:pPr>
            <a:r>
              <a:rPr lang="en-US" sz="27068" b="1">
                <a:solidFill>
                  <a:srgbClr val="45589A"/>
                </a:solidFill>
                <a:latin typeface="Canva Sans Bold"/>
                <a:ea typeface="Canva Sans Bold"/>
                <a:cs typeface="Canva Sans Bold"/>
                <a:sym typeface="Canva Sans Bold"/>
              </a:rPr>
              <a:t> </a:t>
            </a:r>
          </a:p>
        </p:txBody>
      </p:sp>
      <p:pic>
        <p:nvPicPr>
          <p:cNvPr id="13" name="Picture 12" descr="A poster with text and images&#10;&#10;AI-generated content may be incorrect.">
            <a:extLst>
              <a:ext uri="{FF2B5EF4-FFF2-40B4-BE49-F238E27FC236}">
                <a16:creationId xmlns:a16="http://schemas.microsoft.com/office/drawing/2014/main" id="{FDCFB20D-F9E6-C0DA-D1FA-C8EFAA8919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38744" y="0"/>
            <a:ext cx="7271924" cy="10287000"/>
          </a:xfrm>
          <a:prstGeom prst="rect">
            <a:avLst/>
          </a:prstGeom>
        </p:spPr>
      </p:pic>
      <p:sp>
        <p:nvSpPr>
          <p:cNvPr id="3" name="TextBox 2">
            <a:extLst>
              <a:ext uri="{FF2B5EF4-FFF2-40B4-BE49-F238E27FC236}">
                <a16:creationId xmlns:a16="http://schemas.microsoft.com/office/drawing/2014/main" id="{3606972F-37F7-E13E-7D15-66558F156439}"/>
              </a:ext>
            </a:extLst>
          </p:cNvPr>
          <p:cNvSpPr txBox="1"/>
          <p:nvPr/>
        </p:nvSpPr>
        <p:spPr>
          <a:xfrm>
            <a:off x="941161" y="7228420"/>
            <a:ext cx="9168062" cy="1553182"/>
          </a:xfrm>
          <a:prstGeom prst="rect">
            <a:avLst/>
          </a:prstGeom>
          <a:solidFill>
            <a:srgbClr val="FFC000"/>
          </a:solidFill>
        </p:spPr>
        <p:txBody>
          <a:bodyPr wrap="square">
            <a:spAutoFit/>
          </a:bodyPr>
          <a:lstStyle/>
          <a:p>
            <a:pPr algn="l">
              <a:lnSpc>
                <a:spcPts val="2940"/>
              </a:lnSpc>
            </a:pPr>
            <a:r>
              <a:rPr lang="en-US" sz="2000" b="1" err="1">
                <a:solidFill>
                  <a:srgbClr val="000000"/>
                </a:solidFill>
                <a:latin typeface="Canva Sans" panose="020B0604020202020204" charset="0"/>
                <a:ea typeface="Canva Sans Bold"/>
                <a:cs typeface="Canva Sans Bold"/>
                <a:sym typeface="Canva Sans Bold"/>
              </a:rPr>
              <a:t>SmokeFreeLife</a:t>
            </a:r>
            <a:r>
              <a:rPr lang="en-US" sz="2000" b="1">
                <a:solidFill>
                  <a:srgbClr val="000000"/>
                </a:solidFill>
                <a:latin typeface="Canva Sans" panose="020B0604020202020204" charset="0"/>
                <a:ea typeface="Canva Sans Bold"/>
                <a:cs typeface="Canva Sans Bold"/>
                <a:sym typeface="Canva Sans Bold"/>
              </a:rPr>
              <a:t> Berkshire:</a:t>
            </a:r>
            <a:endParaRPr lang="en-US" sz="2000" b="1">
              <a:solidFill>
                <a:srgbClr val="000000"/>
              </a:solidFill>
              <a:latin typeface="Canva Sans" panose="020B0604020202020204" charset="0"/>
              <a:ea typeface="Canva Sans Bold"/>
              <a:cs typeface="Canva Sans Bold"/>
            </a:endParaRPr>
          </a:p>
          <a:p>
            <a:pPr marL="569595" lvl="1" indent="-342900" algn="l">
              <a:lnSpc>
                <a:spcPts val="2940"/>
              </a:lnSpc>
              <a:buFont typeface="Courier New" panose="02070309020205020404" pitchFamily="49" charset="0"/>
              <a:buChar char="o"/>
            </a:pPr>
            <a:r>
              <a:rPr lang="en-US" sz="2000" b="1">
                <a:solidFill>
                  <a:srgbClr val="000000"/>
                </a:solidFill>
                <a:latin typeface="Canva Sans" panose="020B0604020202020204" charset="0"/>
                <a:ea typeface="Canva Sans Bold"/>
                <a:cs typeface="Canva Sans Bold"/>
                <a:sym typeface="Canva Sans Bold"/>
              </a:rPr>
              <a:t>Phone: 0800 622 6360</a:t>
            </a:r>
            <a:endParaRPr lang="en-US" sz="2000" b="1">
              <a:solidFill>
                <a:srgbClr val="000000"/>
              </a:solidFill>
              <a:latin typeface="Canva Sans" panose="020B0604020202020204" charset="0"/>
              <a:ea typeface="Canva Sans Bold"/>
              <a:cs typeface="Canva Sans Bold"/>
            </a:endParaRPr>
          </a:p>
          <a:p>
            <a:pPr marL="569595" lvl="1" indent="-342900" algn="l">
              <a:lnSpc>
                <a:spcPts val="2940"/>
              </a:lnSpc>
              <a:buFont typeface="Courier New" panose="02070309020205020404" pitchFamily="49" charset="0"/>
              <a:buChar char="o"/>
            </a:pPr>
            <a:r>
              <a:rPr lang="en-US" sz="2000" b="1">
                <a:solidFill>
                  <a:srgbClr val="000000"/>
                </a:solidFill>
                <a:latin typeface="Canva Sans" panose="020B0604020202020204" charset="0"/>
                <a:ea typeface="Canva Sans Bold"/>
                <a:cs typeface="Canva Sans Bold"/>
                <a:sym typeface="Canva Sans Bold"/>
              </a:rPr>
              <a:t>Text QUIT to 66777</a:t>
            </a:r>
          </a:p>
          <a:p>
            <a:pPr marL="569595" lvl="1" indent="-342900">
              <a:lnSpc>
                <a:spcPts val="2940"/>
              </a:lnSpc>
              <a:buFont typeface="Courier New" panose="02070309020205020404" pitchFamily="49" charset="0"/>
              <a:buChar char="o"/>
            </a:pPr>
            <a:r>
              <a:rPr lang="en-US" sz="2000" b="1">
                <a:solidFill>
                  <a:schemeClr val="accent1"/>
                </a:solidFill>
                <a:latin typeface="Canva Sans" panose="020B0604020202020204" charset="0"/>
                <a:hlinkClick r:id="rId7">
                  <a:extLst>
                    <a:ext uri="{A12FA001-AC4F-418D-AE19-62706E023703}">
                      <ahyp:hlinkClr xmlns:ahyp="http://schemas.microsoft.com/office/drawing/2018/hyperlinkcolor" val="tx"/>
                    </a:ext>
                  </a:extLst>
                </a:hlinkClick>
              </a:rPr>
              <a:t>Smoke free life Berkshire</a:t>
            </a:r>
            <a:r>
              <a:rPr lang="en-US" sz="2000" b="1">
                <a:solidFill>
                  <a:schemeClr val="accent1"/>
                </a:solidFill>
                <a:latin typeface="Canva Sans" panose="020B0604020202020204" charset="0"/>
              </a:rPr>
              <a:t> </a:t>
            </a:r>
          </a:p>
        </p:txBody>
      </p:sp>
    </p:spTree>
    <p:extLst>
      <p:ext uri="{BB962C8B-B14F-4D97-AF65-F5344CB8AC3E}">
        <p14:creationId xmlns:p14="http://schemas.microsoft.com/office/powerpoint/2010/main" val="202224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2587014" y="1712527"/>
            <a:ext cx="13113971" cy="6556986"/>
          </a:xfrm>
          <a:custGeom>
            <a:avLst/>
            <a:gdLst/>
            <a:ahLst/>
            <a:cxnLst/>
            <a:rect l="l" t="t" r="r" b="b"/>
            <a:pathLst>
              <a:path w="13113971" h="6556986">
                <a:moveTo>
                  <a:pt x="0" y="0"/>
                </a:moveTo>
                <a:lnTo>
                  <a:pt x="13113972" y="0"/>
                </a:lnTo>
                <a:lnTo>
                  <a:pt x="13113972" y="6556986"/>
                </a:lnTo>
                <a:lnTo>
                  <a:pt x="0" y="65569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TextBox 9"/>
          <p:cNvSpPr txBox="1"/>
          <p:nvPr/>
        </p:nvSpPr>
        <p:spPr>
          <a:xfrm>
            <a:off x="5436206" y="3857728"/>
            <a:ext cx="7415585" cy="2266583"/>
          </a:xfrm>
          <a:prstGeom prst="rect">
            <a:avLst/>
          </a:prstGeom>
        </p:spPr>
        <p:txBody>
          <a:bodyPr lIns="0" tIns="0" rIns="0" bIns="0" rtlCol="0" anchor="t">
            <a:spAutoFit/>
          </a:bodyPr>
          <a:lstStyle/>
          <a:p>
            <a:pPr algn="ctr">
              <a:lnSpc>
                <a:spcPts val="8799"/>
              </a:lnSpc>
            </a:pPr>
            <a:r>
              <a:rPr lang="en-US" sz="7800">
                <a:solidFill>
                  <a:srgbClr val="E59A3F"/>
                </a:solidFill>
                <a:latin typeface="Archive"/>
                <a:ea typeface="Archive"/>
                <a:cs typeface="Archive"/>
                <a:sym typeface="Archive"/>
              </a:rPr>
              <a:t>USEFUL  WEBSITES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76B5A01-1F46-DA85-6891-4E3E54128171}"/>
              </a:ext>
            </a:extLst>
          </p:cNvPr>
          <p:cNvGrpSpPr/>
          <p:nvPr/>
        </p:nvGrpSpPr>
        <p:grpSpPr>
          <a:xfrm>
            <a:off x="1052762" y="3388917"/>
            <a:ext cx="15197891" cy="6224606"/>
            <a:chOff x="0" y="-66675"/>
            <a:chExt cx="14439901" cy="5765893"/>
          </a:xfrm>
        </p:grpSpPr>
        <p:sp>
          <p:nvSpPr>
            <p:cNvPr id="5" name="AutoShape 3">
              <a:extLst>
                <a:ext uri="{FF2B5EF4-FFF2-40B4-BE49-F238E27FC236}">
                  <a16:creationId xmlns:a16="http://schemas.microsoft.com/office/drawing/2014/main" id="{DA388C69-46F1-7A59-5168-F238AA85DFAC}"/>
                </a:ext>
              </a:extLst>
            </p:cNvPr>
            <p:cNvSpPr/>
            <p:nvPr/>
          </p:nvSpPr>
          <p:spPr>
            <a:xfrm>
              <a:off x="2236645" y="3983001"/>
              <a:ext cx="0" cy="723865"/>
            </a:xfrm>
            <a:prstGeom prst="line">
              <a:avLst/>
            </a:prstGeom>
            <a:ln w="12700" cap="flat">
              <a:solidFill>
                <a:srgbClr val="363636"/>
              </a:solidFill>
              <a:prstDash val="solid"/>
              <a:headEnd type="none" w="sm" len="sm"/>
              <a:tailEnd type="none" w="sm" len="sm"/>
            </a:ln>
          </p:spPr>
          <p:txBody>
            <a:bodyPr/>
            <a:lstStyle/>
            <a:p>
              <a:endParaRPr lang="en-GB">
                <a:latin typeface="Canva Sans" panose="020B0604020202020204" charset="0"/>
              </a:endParaRPr>
            </a:p>
          </p:txBody>
        </p:sp>
        <p:sp>
          <p:nvSpPr>
            <p:cNvPr id="6" name="TextBox 4">
              <a:extLst>
                <a:ext uri="{FF2B5EF4-FFF2-40B4-BE49-F238E27FC236}">
                  <a16:creationId xmlns:a16="http://schemas.microsoft.com/office/drawing/2014/main" id="{1371866D-63D0-F5D9-24BA-C4C8C803F6E3}"/>
                </a:ext>
              </a:extLst>
            </p:cNvPr>
            <p:cNvSpPr txBox="1"/>
            <p:nvPr/>
          </p:nvSpPr>
          <p:spPr>
            <a:xfrm>
              <a:off x="0" y="3902732"/>
              <a:ext cx="1840283" cy="576724"/>
            </a:xfrm>
            <a:prstGeom prst="rect">
              <a:avLst/>
            </a:prstGeom>
          </p:spPr>
          <p:txBody>
            <a:bodyPr lIns="0" tIns="0" rIns="0" bIns="0" rtlCol="0" anchor="t">
              <a:spAutoFit/>
            </a:bodyPr>
            <a:lstStyle/>
            <a:p>
              <a:pPr algn="ctr">
                <a:lnSpc>
                  <a:spcPts val="5180"/>
                </a:lnSpc>
                <a:spcBef>
                  <a:spcPct val="0"/>
                </a:spcBef>
              </a:pPr>
              <a:r>
                <a:rPr lang="en-US" sz="3700" b="1" dirty="0">
                  <a:solidFill>
                    <a:srgbClr val="E59A3F"/>
                  </a:solidFill>
                  <a:latin typeface="Canva Sans"/>
                  <a:ea typeface="DM Sans Bold"/>
                  <a:cs typeface="DM Sans Bold"/>
                  <a:sym typeface="DM Sans Bold"/>
                </a:rPr>
                <a:t>14-18</a:t>
              </a:r>
              <a:endParaRPr lang="en-US" sz="3700" b="1" dirty="0">
                <a:solidFill>
                  <a:srgbClr val="E59A3F"/>
                </a:solidFill>
                <a:latin typeface="Canva Sans" panose="020B0604020202020204" charset="0"/>
                <a:ea typeface="DM Sans Bold"/>
                <a:cs typeface="DM Sans Bold"/>
                <a:sym typeface="DM Sans Bold"/>
              </a:endParaRPr>
            </a:p>
          </p:txBody>
        </p:sp>
        <p:sp>
          <p:nvSpPr>
            <p:cNvPr id="7" name="TextBox 5">
              <a:extLst>
                <a:ext uri="{FF2B5EF4-FFF2-40B4-BE49-F238E27FC236}">
                  <a16:creationId xmlns:a16="http://schemas.microsoft.com/office/drawing/2014/main" id="{99432D9D-C29E-B65C-9775-E56B389D55A0}"/>
                </a:ext>
              </a:extLst>
            </p:cNvPr>
            <p:cNvSpPr txBox="1"/>
            <p:nvPr/>
          </p:nvSpPr>
          <p:spPr>
            <a:xfrm>
              <a:off x="2902425" y="4160784"/>
              <a:ext cx="11537476" cy="249458"/>
            </a:xfrm>
            <a:prstGeom prst="rect">
              <a:avLst/>
            </a:prstGeom>
          </p:spPr>
          <p:txBody>
            <a:bodyPr lIns="0" tIns="0" rIns="0" bIns="0" rtlCol="0" anchor="t">
              <a:spAutoFit/>
            </a:bodyPr>
            <a:lstStyle/>
            <a:p>
              <a:pPr algn="l">
                <a:lnSpc>
                  <a:spcPts val="2100"/>
                </a:lnSpc>
              </a:pPr>
              <a:r>
                <a:rPr lang="en-US" sz="2000" b="1" spc="-50">
                  <a:solidFill>
                    <a:srgbClr val="E59A3F"/>
                  </a:solidFill>
                  <a:latin typeface="Canva Sans" panose="020B0604020202020204" charset="0"/>
                  <a:ea typeface="TT Fors"/>
                  <a:cs typeface="TT Fors"/>
                  <a:sym typeface="TT Fors"/>
                </a:rPr>
                <a:t>Information and Support for Young People</a:t>
              </a:r>
            </a:p>
          </p:txBody>
        </p:sp>
        <p:sp>
          <p:nvSpPr>
            <p:cNvPr id="15" name="AutoShape 6">
              <a:extLst>
                <a:ext uri="{FF2B5EF4-FFF2-40B4-BE49-F238E27FC236}">
                  <a16:creationId xmlns:a16="http://schemas.microsoft.com/office/drawing/2014/main" id="{65EF73B2-4496-AB57-1BF1-5E896B1AF490}"/>
                </a:ext>
              </a:extLst>
            </p:cNvPr>
            <p:cNvSpPr/>
            <p:nvPr/>
          </p:nvSpPr>
          <p:spPr>
            <a:xfrm>
              <a:off x="2236645" y="2990649"/>
              <a:ext cx="0" cy="723865"/>
            </a:xfrm>
            <a:prstGeom prst="line">
              <a:avLst/>
            </a:prstGeom>
            <a:ln w="12700" cap="flat">
              <a:solidFill>
                <a:srgbClr val="363636"/>
              </a:solidFill>
              <a:prstDash val="solid"/>
              <a:headEnd type="none" w="sm" len="sm"/>
              <a:tailEnd type="none" w="sm" len="sm"/>
            </a:ln>
          </p:spPr>
          <p:txBody>
            <a:bodyPr/>
            <a:lstStyle/>
            <a:p>
              <a:endParaRPr lang="en-GB">
                <a:latin typeface="Canva Sans" panose="020B0604020202020204" charset="0"/>
              </a:endParaRPr>
            </a:p>
          </p:txBody>
        </p:sp>
        <p:sp>
          <p:nvSpPr>
            <p:cNvPr id="18" name="TextBox 7">
              <a:extLst>
                <a:ext uri="{FF2B5EF4-FFF2-40B4-BE49-F238E27FC236}">
                  <a16:creationId xmlns:a16="http://schemas.microsoft.com/office/drawing/2014/main" id="{99F92CD8-3B79-1553-D234-4BB15877AEAD}"/>
                </a:ext>
              </a:extLst>
            </p:cNvPr>
            <p:cNvSpPr txBox="1"/>
            <p:nvPr/>
          </p:nvSpPr>
          <p:spPr>
            <a:xfrm>
              <a:off x="0" y="2910382"/>
              <a:ext cx="1840283" cy="576724"/>
            </a:xfrm>
            <a:prstGeom prst="rect">
              <a:avLst/>
            </a:prstGeom>
          </p:spPr>
          <p:txBody>
            <a:bodyPr lIns="0" tIns="0" rIns="0" bIns="0" rtlCol="0" anchor="t">
              <a:spAutoFit/>
            </a:bodyPr>
            <a:lstStyle/>
            <a:p>
              <a:pPr algn="ctr">
                <a:lnSpc>
                  <a:spcPts val="5180"/>
                </a:lnSpc>
                <a:spcBef>
                  <a:spcPct val="0"/>
                </a:spcBef>
              </a:pPr>
              <a:r>
                <a:rPr lang="en-US" sz="3700" b="1">
                  <a:solidFill>
                    <a:srgbClr val="E59A3F"/>
                  </a:solidFill>
                  <a:latin typeface="Canva Sans"/>
                  <a:ea typeface="DM Sans Bold"/>
                  <a:cs typeface="DM Sans Bold"/>
                  <a:sym typeface="DM Sans Bold"/>
                </a:rPr>
                <a:t>13</a:t>
              </a:r>
              <a:endParaRPr lang="en-US" sz="3700" b="1">
                <a:solidFill>
                  <a:srgbClr val="E59A3F"/>
                </a:solidFill>
                <a:latin typeface="Canva Sans" panose="020B0604020202020204" charset="0"/>
                <a:ea typeface="DM Sans Bold"/>
                <a:cs typeface="DM Sans Bold"/>
                <a:sym typeface="DM Sans Bold"/>
              </a:endParaRPr>
            </a:p>
          </p:txBody>
        </p:sp>
        <p:sp>
          <p:nvSpPr>
            <p:cNvPr id="19" name="TextBox 8">
              <a:extLst>
                <a:ext uri="{FF2B5EF4-FFF2-40B4-BE49-F238E27FC236}">
                  <a16:creationId xmlns:a16="http://schemas.microsoft.com/office/drawing/2014/main" id="{85166564-E51B-C164-1B8E-9D3B70345414}"/>
                </a:ext>
              </a:extLst>
            </p:cNvPr>
            <p:cNvSpPr txBox="1"/>
            <p:nvPr/>
          </p:nvSpPr>
          <p:spPr>
            <a:xfrm>
              <a:off x="2902425" y="3168432"/>
              <a:ext cx="11537476" cy="249458"/>
            </a:xfrm>
            <a:prstGeom prst="rect">
              <a:avLst/>
            </a:prstGeom>
          </p:spPr>
          <p:txBody>
            <a:bodyPr lIns="0" tIns="0" rIns="0" bIns="0" rtlCol="0" anchor="t">
              <a:spAutoFit/>
            </a:bodyPr>
            <a:lstStyle/>
            <a:p>
              <a:pPr algn="l">
                <a:lnSpc>
                  <a:spcPts val="2100"/>
                </a:lnSpc>
              </a:pPr>
              <a:r>
                <a:rPr lang="en-US" sz="2000" b="1" spc="-50">
                  <a:solidFill>
                    <a:srgbClr val="E59A3F"/>
                  </a:solidFill>
                  <a:latin typeface="Canva Sans" panose="020B0604020202020204" charset="0"/>
                  <a:ea typeface="TT Fors"/>
                  <a:cs typeface="TT Fors"/>
                  <a:sym typeface="TT Fors"/>
                </a:rPr>
                <a:t>Tools and Support for Parents and Carers</a:t>
              </a:r>
            </a:p>
          </p:txBody>
        </p:sp>
        <p:sp>
          <p:nvSpPr>
            <p:cNvPr id="20" name="AutoShape 9">
              <a:extLst>
                <a:ext uri="{FF2B5EF4-FFF2-40B4-BE49-F238E27FC236}">
                  <a16:creationId xmlns:a16="http://schemas.microsoft.com/office/drawing/2014/main" id="{F005668C-1C98-F0AA-44CD-4D2ADB74E47F}"/>
                </a:ext>
              </a:extLst>
            </p:cNvPr>
            <p:cNvSpPr/>
            <p:nvPr/>
          </p:nvSpPr>
          <p:spPr>
            <a:xfrm>
              <a:off x="2236645" y="4975353"/>
              <a:ext cx="0" cy="723865"/>
            </a:xfrm>
            <a:prstGeom prst="line">
              <a:avLst/>
            </a:prstGeom>
            <a:ln w="12700" cap="flat">
              <a:solidFill>
                <a:srgbClr val="363636"/>
              </a:solidFill>
              <a:prstDash val="solid"/>
              <a:headEnd type="none" w="sm" len="sm"/>
              <a:tailEnd type="none" w="sm" len="sm"/>
            </a:ln>
          </p:spPr>
          <p:txBody>
            <a:bodyPr/>
            <a:lstStyle/>
            <a:p>
              <a:endParaRPr lang="en-GB">
                <a:latin typeface="Canva Sans" panose="020B0604020202020204" charset="0"/>
              </a:endParaRPr>
            </a:p>
          </p:txBody>
        </p:sp>
        <p:sp>
          <p:nvSpPr>
            <p:cNvPr id="21" name="TextBox 10">
              <a:extLst>
                <a:ext uri="{FF2B5EF4-FFF2-40B4-BE49-F238E27FC236}">
                  <a16:creationId xmlns:a16="http://schemas.microsoft.com/office/drawing/2014/main" id="{BD2085F4-658D-7EE1-8B99-9B72BB7072C3}"/>
                </a:ext>
              </a:extLst>
            </p:cNvPr>
            <p:cNvSpPr txBox="1"/>
            <p:nvPr/>
          </p:nvSpPr>
          <p:spPr>
            <a:xfrm>
              <a:off x="0" y="4895085"/>
              <a:ext cx="1840283" cy="576724"/>
            </a:xfrm>
            <a:prstGeom prst="rect">
              <a:avLst/>
            </a:prstGeom>
          </p:spPr>
          <p:txBody>
            <a:bodyPr lIns="0" tIns="0" rIns="0" bIns="0" rtlCol="0" anchor="t">
              <a:spAutoFit/>
            </a:bodyPr>
            <a:lstStyle/>
            <a:p>
              <a:pPr algn="ctr">
                <a:lnSpc>
                  <a:spcPts val="5180"/>
                </a:lnSpc>
                <a:spcBef>
                  <a:spcPct val="0"/>
                </a:spcBef>
              </a:pPr>
              <a:r>
                <a:rPr lang="en-US" sz="3700" b="1">
                  <a:solidFill>
                    <a:srgbClr val="E59A3F"/>
                  </a:solidFill>
                  <a:latin typeface="Canva Sans"/>
                  <a:ea typeface="DM Sans Bold"/>
                  <a:cs typeface="DM Sans Bold"/>
                  <a:sym typeface="DM Sans Bold"/>
                </a:rPr>
                <a:t>20</a:t>
              </a:r>
              <a:endParaRPr lang="en-US" sz="3700" b="1">
                <a:solidFill>
                  <a:srgbClr val="E59A3F"/>
                </a:solidFill>
                <a:latin typeface="Canva Sans" panose="020B0604020202020204" charset="0"/>
                <a:ea typeface="DM Sans Bold"/>
                <a:cs typeface="DM Sans Bold"/>
                <a:sym typeface="DM Sans Bold"/>
              </a:endParaRPr>
            </a:p>
          </p:txBody>
        </p:sp>
        <p:sp>
          <p:nvSpPr>
            <p:cNvPr id="22" name="TextBox 11">
              <a:extLst>
                <a:ext uri="{FF2B5EF4-FFF2-40B4-BE49-F238E27FC236}">
                  <a16:creationId xmlns:a16="http://schemas.microsoft.com/office/drawing/2014/main" id="{3F593D40-F8DA-6493-F54D-386C20FDF818}"/>
                </a:ext>
              </a:extLst>
            </p:cNvPr>
            <p:cNvSpPr txBox="1"/>
            <p:nvPr/>
          </p:nvSpPr>
          <p:spPr>
            <a:xfrm>
              <a:off x="2902425" y="5153137"/>
              <a:ext cx="11537476" cy="249458"/>
            </a:xfrm>
            <a:prstGeom prst="rect">
              <a:avLst/>
            </a:prstGeom>
          </p:spPr>
          <p:txBody>
            <a:bodyPr lIns="0" tIns="0" rIns="0" bIns="0" rtlCol="0" anchor="t">
              <a:spAutoFit/>
            </a:bodyPr>
            <a:lstStyle/>
            <a:p>
              <a:pPr algn="l">
                <a:lnSpc>
                  <a:spcPts val="2100"/>
                </a:lnSpc>
              </a:pPr>
              <a:r>
                <a:rPr lang="en-US" sz="2000" b="1" spc="-50">
                  <a:solidFill>
                    <a:srgbClr val="E59A3F"/>
                  </a:solidFill>
                  <a:latin typeface="Canva Sans" panose="020B0604020202020204" charset="0"/>
                  <a:ea typeface="TT Fors"/>
                  <a:cs typeface="TT Fors"/>
                  <a:sym typeface="TT Fors"/>
                </a:rPr>
                <a:t>Useful Contacts and Recommended Websites</a:t>
              </a:r>
            </a:p>
          </p:txBody>
        </p:sp>
        <p:sp>
          <p:nvSpPr>
            <p:cNvPr id="23" name="AutoShape 12">
              <a:extLst>
                <a:ext uri="{FF2B5EF4-FFF2-40B4-BE49-F238E27FC236}">
                  <a16:creationId xmlns:a16="http://schemas.microsoft.com/office/drawing/2014/main" id="{D0D83F4C-4537-B9FA-2F21-8E9178669C1C}"/>
                </a:ext>
              </a:extLst>
            </p:cNvPr>
            <p:cNvSpPr/>
            <p:nvPr/>
          </p:nvSpPr>
          <p:spPr>
            <a:xfrm>
              <a:off x="2236645" y="1998297"/>
              <a:ext cx="0" cy="723865"/>
            </a:xfrm>
            <a:prstGeom prst="line">
              <a:avLst/>
            </a:prstGeom>
            <a:ln w="12700" cap="flat">
              <a:solidFill>
                <a:srgbClr val="363636"/>
              </a:solidFill>
              <a:prstDash val="solid"/>
              <a:headEnd type="none" w="sm" len="sm"/>
              <a:tailEnd type="none" w="sm" len="sm"/>
            </a:ln>
          </p:spPr>
          <p:txBody>
            <a:bodyPr/>
            <a:lstStyle/>
            <a:p>
              <a:endParaRPr lang="en-GB">
                <a:latin typeface="Canva Sans" panose="020B0604020202020204" charset="0"/>
              </a:endParaRPr>
            </a:p>
          </p:txBody>
        </p:sp>
        <p:sp>
          <p:nvSpPr>
            <p:cNvPr id="24" name="TextBox 13">
              <a:extLst>
                <a:ext uri="{FF2B5EF4-FFF2-40B4-BE49-F238E27FC236}">
                  <a16:creationId xmlns:a16="http://schemas.microsoft.com/office/drawing/2014/main" id="{6373D4B4-B2B7-E261-E948-371AE5BAFEB7}"/>
                </a:ext>
              </a:extLst>
            </p:cNvPr>
            <p:cNvSpPr txBox="1"/>
            <p:nvPr/>
          </p:nvSpPr>
          <p:spPr>
            <a:xfrm>
              <a:off x="0" y="1918029"/>
              <a:ext cx="1840283" cy="576724"/>
            </a:xfrm>
            <a:prstGeom prst="rect">
              <a:avLst/>
            </a:prstGeom>
          </p:spPr>
          <p:txBody>
            <a:bodyPr lIns="0" tIns="0" rIns="0" bIns="0" rtlCol="0" anchor="t">
              <a:spAutoFit/>
            </a:bodyPr>
            <a:lstStyle/>
            <a:p>
              <a:pPr algn="ctr">
                <a:lnSpc>
                  <a:spcPts val="5180"/>
                </a:lnSpc>
                <a:spcBef>
                  <a:spcPct val="0"/>
                </a:spcBef>
              </a:pPr>
              <a:r>
                <a:rPr lang="en-US" sz="3700" b="1" dirty="0">
                  <a:solidFill>
                    <a:srgbClr val="E59A3F"/>
                  </a:solidFill>
                  <a:latin typeface="Canva Sans"/>
                  <a:ea typeface="DM Sans Bold"/>
                  <a:cs typeface="DM Sans Bold"/>
                  <a:sym typeface="DM Sans Bold"/>
                </a:rPr>
                <a:t>12-13</a:t>
              </a:r>
              <a:endParaRPr lang="en-US" sz="3700" b="1" dirty="0">
                <a:solidFill>
                  <a:srgbClr val="E59A3F"/>
                </a:solidFill>
                <a:latin typeface="Canva Sans" panose="020B0604020202020204" charset="0"/>
                <a:ea typeface="DM Sans Bold"/>
                <a:cs typeface="DM Sans Bold"/>
                <a:sym typeface="DM Sans Bold"/>
              </a:endParaRPr>
            </a:p>
          </p:txBody>
        </p:sp>
        <p:sp>
          <p:nvSpPr>
            <p:cNvPr id="25" name="TextBox 14">
              <a:extLst>
                <a:ext uri="{FF2B5EF4-FFF2-40B4-BE49-F238E27FC236}">
                  <a16:creationId xmlns:a16="http://schemas.microsoft.com/office/drawing/2014/main" id="{1B76FA20-DE1D-914F-CF2E-3FCD84503E9F}"/>
                </a:ext>
              </a:extLst>
            </p:cNvPr>
            <p:cNvSpPr txBox="1"/>
            <p:nvPr/>
          </p:nvSpPr>
          <p:spPr>
            <a:xfrm>
              <a:off x="2902425" y="2176080"/>
              <a:ext cx="11537476" cy="249458"/>
            </a:xfrm>
            <a:prstGeom prst="rect">
              <a:avLst/>
            </a:prstGeom>
          </p:spPr>
          <p:txBody>
            <a:bodyPr lIns="0" tIns="0" rIns="0" bIns="0" rtlCol="0" anchor="t">
              <a:spAutoFit/>
            </a:bodyPr>
            <a:lstStyle/>
            <a:p>
              <a:pPr algn="l">
                <a:lnSpc>
                  <a:spcPts val="2100"/>
                </a:lnSpc>
              </a:pPr>
              <a:r>
                <a:rPr lang="en-US" sz="2000" b="1" spc="-50" dirty="0">
                  <a:solidFill>
                    <a:srgbClr val="E59A3F"/>
                  </a:solidFill>
                  <a:latin typeface="Canva Sans" panose="020B0604020202020204" charset="0"/>
                  <a:ea typeface="TT Fors"/>
                  <a:cs typeface="TT Fors"/>
                  <a:sym typeface="TT Fors"/>
                </a:rPr>
                <a:t> Resources for Parents and Carers</a:t>
              </a:r>
            </a:p>
          </p:txBody>
        </p:sp>
        <p:sp>
          <p:nvSpPr>
            <p:cNvPr id="26" name="AutoShape 15">
              <a:extLst>
                <a:ext uri="{FF2B5EF4-FFF2-40B4-BE49-F238E27FC236}">
                  <a16:creationId xmlns:a16="http://schemas.microsoft.com/office/drawing/2014/main" id="{002716ED-F8AE-56A9-F7FA-DDF5D67AC1E3}"/>
                </a:ext>
              </a:extLst>
            </p:cNvPr>
            <p:cNvSpPr/>
            <p:nvPr/>
          </p:nvSpPr>
          <p:spPr>
            <a:xfrm>
              <a:off x="2236645" y="1005945"/>
              <a:ext cx="0" cy="723865"/>
            </a:xfrm>
            <a:prstGeom prst="line">
              <a:avLst/>
            </a:prstGeom>
            <a:ln w="12700" cap="flat">
              <a:solidFill>
                <a:srgbClr val="363636"/>
              </a:solidFill>
              <a:prstDash val="solid"/>
              <a:headEnd type="none" w="sm" len="sm"/>
              <a:tailEnd type="none" w="sm" len="sm"/>
            </a:ln>
          </p:spPr>
          <p:txBody>
            <a:bodyPr/>
            <a:lstStyle/>
            <a:p>
              <a:endParaRPr lang="en-GB">
                <a:latin typeface="Canva Sans" panose="020B0604020202020204" charset="0"/>
              </a:endParaRPr>
            </a:p>
          </p:txBody>
        </p:sp>
        <p:sp>
          <p:nvSpPr>
            <p:cNvPr id="27" name="TextBox 16">
              <a:extLst>
                <a:ext uri="{FF2B5EF4-FFF2-40B4-BE49-F238E27FC236}">
                  <a16:creationId xmlns:a16="http://schemas.microsoft.com/office/drawing/2014/main" id="{ADF52D9F-E977-51C6-3EE3-5F16C71FE8E8}"/>
                </a:ext>
              </a:extLst>
            </p:cNvPr>
            <p:cNvSpPr txBox="1"/>
            <p:nvPr/>
          </p:nvSpPr>
          <p:spPr>
            <a:xfrm>
              <a:off x="0" y="925677"/>
              <a:ext cx="1840283" cy="576724"/>
            </a:xfrm>
            <a:prstGeom prst="rect">
              <a:avLst/>
            </a:prstGeom>
          </p:spPr>
          <p:txBody>
            <a:bodyPr lIns="0" tIns="0" rIns="0" bIns="0" rtlCol="0" anchor="t">
              <a:spAutoFit/>
            </a:bodyPr>
            <a:lstStyle/>
            <a:p>
              <a:pPr algn="ctr">
                <a:lnSpc>
                  <a:spcPts val="5180"/>
                </a:lnSpc>
                <a:spcBef>
                  <a:spcPct val="0"/>
                </a:spcBef>
              </a:pPr>
              <a:r>
                <a:rPr lang="en-US" sz="3700" b="1" dirty="0">
                  <a:solidFill>
                    <a:srgbClr val="E59A3F"/>
                  </a:solidFill>
                  <a:latin typeface="Canva Sans" panose="020B0604020202020204" charset="0"/>
                  <a:ea typeface="DM Sans Bold"/>
                  <a:cs typeface="DM Sans Bold"/>
                  <a:sym typeface="DM Sans Bold"/>
                </a:rPr>
                <a:t>9-11</a:t>
              </a:r>
            </a:p>
          </p:txBody>
        </p:sp>
        <p:sp>
          <p:nvSpPr>
            <p:cNvPr id="28" name="TextBox 17">
              <a:extLst>
                <a:ext uri="{FF2B5EF4-FFF2-40B4-BE49-F238E27FC236}">
                  <a16:creationId xmlns:a16="http://schemas.microsoft.com/office/drawing/2014/main" id="{A19288D5-1FDB-F3A7-6685-C985C5E3B1FB}"/>
                </a:ext>
              </a:extLst>
            </p:cNvPr>
            <p:cNvSpPr txBox="1"/>
            <p:nvPr/>
          </p:nvSpPr>
          <p:spPr>
            <a:xfrm>
              <a:off x="2902425" y="1183728"/>
              <a:ext cx="11537476" cy="249458"/>
            </a:xfrm>
            <a:prstGeom prst="rect">
              <a:avLst/>
            </a:prstGeom>
          </p:spPr>
          <p:txBody>
            <a:bodyPr lIns="0" tIns="0" rIns="0" bIns="0" rtlCol="0" anchor="t">
              <a:spAutoFit/>
            </a:bodyPr>
            <a:lstStyle/>
            <a:p>
              <a:pPr algn="l">
                <a:lnSpc>
                  <a:spcPts val="2100"/>
                </a:lnSpc>
              </a:pPr>
              <a:r>
                <a:rPr lang="en-US" sz="2000" b="1" spc="-50" dirty="0">
                  <a:solidFill>
                    <a:srgbClr val="E59A3F"/>
                  </a:solidFill>
                  <a:latin typeface="Canva Sans" panose="020B0604020202020204" charset="0"/>
                  <a:ea typeface="TT Fors"/>
                  <a:cs typeface="TT Fors"/>
                  <a:sym typeface="TT Fors"/>
                </a:rPr>
                <a:t>Resources for Teachers</a:t>
              </a:r>
            </a:p>
          </p:txBody>
        </p:sp>
        <p:sp>
          <p:nvSpPr>
            <p:cNvPr id="29" name="AutoShape 18">
              <a:extLst>
                <a:ext uri="{FF2B5EF4-FFF2-40B4-BE49-F238E27FC236}">
                  <a16:creationId xmlns:a16="http://schemas.microsoft.com/office/drawing/2014/main" id="{6FC95B9D-E3D6-D663-AB82-6D2583B44734}"/>
                </a:ext>
              </a:extLst>
            </p:cNvPr>
            <p:cNvSpPr/>
            <p:nvPr/>
          </p:nvSpPr>
          <p:spPr>
            <a:xfrm>
              <a:off x="2236645" y="13593"/>
              <a:ext cx="0" cy="723865"/>
            </a:xfrm>
            <a:prstGeom prst="line">
              <a:avLst/>
            </a:prstGeom>
            <a:ln w="12700" cap="flat">
              <a:solidFill>
                <a:srgbClr val="363636"/>
              </a:solidFill>
              <a:prstDash val="solid"/>
              <a:headEnd type="none" w="sm" len="sm"/>
              <a:tailEnd type="none" w="sm" len="sm"/>
            </a:ln>
          </p:spPr>
          <p:txBody>
            <a:bodyPr/>
            <a:lstStyle/>
            <a:p>
              <a:endParaRPr lang="en-GB">
                <a:latin typeface="Canva Sans" panose="020B0604020202020204" charset="0"/>
              </a:endParaRPr>
            </a:p>
          </p:txBody>
        </p:sp>
        <p:sp>
          <p:nvSpPr>
            <p:cNvPr id="30" name="TextBox 19">
              <a:extLst>
                <a:ext uri="{FF2B5EF4-FFF2-40B4-BE49-F238E27FC236}">
                  <a16:creationId xmlns:a16="http://schemas.microsoft.com/office/drawing/2014/main" id="{4C3FE42A-4A4A-7C5E-E3D4-194EF75D5F7C}"/>
                </a:ext>
              </a:extLst>
            </p:cNvPr>
            <p:cNvSpPr txBox="1"/>
            <p:nvPr/>
          </p:nvSpPr>
          <p:spPr>
            <a:xfrm>
              <a:off x="0" y="-66675"/>
              <a:ext cx="1840283" cy="830141"/>
            </a:xfrm>
            <a:prstGeom prst="rect">
              <a:avLst/>
            </a:prstGeom>
          </p:spPr>
          <p:txBody>
            <a:bodyPr lIns="0" tIns="0" rIns="0" bIns="0" rtlCol="0" anchor="t">
              <a:spAutoFit/>
            </a:bodyPr>
            <a:lstStyle/>
            <a:p>
              <a:pPr algn="ctr">
                <a:lnSpc>
                  <a:spcPts val="5180"/>
                </a:lnSpc>
                <a:spcBef>
                  <a:spcPct val="0"/>
                </a:spcBef>
              </a:pPr>
              <a:r>
                <a:rPr lang="en-US" sz="3700" b="1">
                  <a:solidFill>
                    <a:srgbClr val="E59A3F"/>
                  </a:solidFill>
                  <a:latin typeface="Canva Sans" panose="020B0604020202020204" charset="0"/>
                  <a:ea typeface="DM Sans Bold"/>
                  <a:cs typeface="DM Sans Bold"/>
                  <a:sym typeface="DM Sans Bold"/>
                </a:rPr>
                <a:t>4-8</a:t>
              </a:r>
            </a:p>
          </p:txBody>
        </p:sp>
        <p:sp>
          <p:nvSpPr>
            <p:cNvPr id="31" name="TextBox 20">
              <a:extLst>
                <a:ext uri="{FF2B5EF4-FFF2-40B4-BE49-F238E27FC236}">
                  <a16:creationId xmlns:a16="http://schemas.microsoft.com/office/drawing/2014/main" id="{4BB026C6-BBEB-252E-5F1E-A1EE3374AE7D}"/>
                </a:ext>
              </a:extLst>
            </p:cNvPr>
            <p:cNvSpPr txBox="1"/>
            <p:nvPr/>
          </p:nvSpPr>
          <p:spPr>
            <a:xfrm>
              <a:off x="2902425" y="191376"/>
              <a:ext cx="11537476" cy="249458"/>
            </a:xfrm>
            <a:prstGeom prst="rect">
              <a:avLst/>
            </a:prstGeom>
          </p:spPr>
          <p:txBody>
            <a:bodyPr lIns="0" tIns="0" rIns="0" bIns="0" rtlCol="0" anchor="t">
              <a:spAutoFit/>
            </a:bodyPr>
            <a:lstStyle/>
            <a:p>
              <a:pPr algn="l">
                <a:lnSpc>
                  <a:spcPts val="2100"/>
                </a:lnSpc>
              </a:pPr>
              <a:r>
                <a:rPr lang="en-US" sz="2000" b="1" spc="-50">
                  <a:solidFill>
                    <a:srgbClr val="E59A3F"/>
                  </a:solidFill>
                  <a:latin typeface="Canva Sans" panose="020B0604020202020204" charset="0"/>
                  <a:ea typeface="TT Fors"/>
                  <a:cs typeface="TT Fors"/>
                  <a:sym typeface="TT Fors"/>
                </a:rPr>
                <a:t>Essential Guidance</a:t>
              </a:r>
            </a:p>
          </p:txBody>
        </p:sp>
      </p:grpSp>
      <p:sp>
        <p:nvSpPr>
          <p:cNvPr id="32" name="TextBox 26">
            <a:extLst>
              <a:ext uri="{FF2B5EF4-FFF2-40B4-BE49-F238E27FC236}">
                <a16:creationId xmlns:a16="http://schemas.microsoft.com/office/drawing/2014/main" id="{93F5E7F5-B26F-EB39-FEC8-6E90D8F4590A}"/>
              </a:ext>
            </a:extLst>
          </p:cNvPr>
          <p:cNvSpPr txBox="1"/>
          <p:nvPr/>
        </p:nvSpPr>
        <p:spPr>
          <a:xfrm>
            <a:off x="2375268" y="749821"/>
            <a:ext cx="13587243" cy="817083"/>
          </a:xfrm>
          <a:prstGeom prst="rect">
            <a:avLst/>
          </a:prstGeom>
        </p:spPr>
        <p:txBody>
          <a:bodyPr lIns="0" tIns="0" rIns="0" bIns="0" rtlCol="0" anchor="t">
            <a:spAutoFit/>
          </a:bodyPr>
          <a:lstStyle/>
          <a:p>
            <a:pPr algn="ctr">
              <a:lnSpc>
                <a:spcPts val="6600"/>
              </a:lnSpc>
            </a:pPr>
            <a:r>
              <a:rPr lang="en-US" sz="5000">
                <a:solidFill>
                  <a:srgbClr val="45589A"/>
                </a:solidFill>
                <a:latin typeface="Archive"/>
                <a:ea typeface="Archive"/>
                <a:cs typeface="Archive"/>
                <a:sym typeface="Archive"/>
              </a:rPr>
              <a:t>Contents</a:t>
            </a:r>
          </a:p>
        </p:txBody>
      </p:sp>
      <p:sp>
        <p:nvSpPr>
          <p:cNvPr id="34" name="TextBox 33">
            <a:extLst>
              <a:ext uri="{FF2B5EF4-FFF2-40B4-BE49-F238E27FC236}">
                <a16:creationId xmlns:a16="http://schemas.microsoft.com/office/drawing/2014/main" id="{F37887C8-83D6-81EA-612E-BA9D84F5D803}"/>
              </a:ext>
            </a:extLst>
          </p:cNvPr>
          <p:cNvSpPr txBox="1"/>
          <p:nvPr/>
        </p:nvSpPr>
        <p:spPr>
          <a:xfrm>
            <a:off x="1052762" y="1902077"/>
            <a:ext cx="15887701" cy="1015663"/>
          </a:xfrm>
          <a:prstGeom prst="rect">
            <a:avLst/>
          </a:prstGeom>
          <a:noFill/>
        </p:spPr>
        <p:txBody>
          <a:bodyPr wrap="square">
            <a:spAutoFit/>
          </a:bodyPr>
          <a:lstStyle/>
          <a:p>
            <a:r>
              <a:rPr lang="en-GB" sz="2000">
                <a:latin typeface="Canva Sans" panose="020B0604020202020204" charset="0"/>
              </a:rPr>
              <a:t>This toolkit provides schools with useful resources, important information, guidance, and relevant legislation to help tackle youth vaping. It serves as a handy reference, giving educators the tools they need to raise awareness, act, and create a vape-free environment for students.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028700" y="990600"/>
            <a:ext cx="16209636" cy="8530156"/>
          </a:xfrm>
          <a:prstGeom prst="rect">
            <a:avLst/>
          </a:prstGeom>
        </p:spPr>
        <p:txBody>
          <a:bodyPr lIns="0" tIns="0" rIns="0" bIns="0" rtlCol="0" anchor="t">
            <a:spAutoFit/>
          </a:bodyPr>
          <a:lstStyle/>
          <a:p>
            <a:pPr algn="l">
              <a:lnSpc>
                <a:spcPts val="2940"/>
              </a:lnSpc>
            </a:pPr>
            <a:r>
              <a:rPr lang="en-US" sz="2000" b="1">
                <a:solidFill>
                  <a:srgbClr val="000000"/>
                </a:solidFill>
                <a:latin typeface="Canva Sans" panose="020B0604020202020204" charset="0"/>
                <a:ea typeface="Canva Sans Bold"/>
                <a:cs typeface="Canva Sans Bold"/>
                <a:sym typeface="Canva Sans Bold"/>
              </a:rPr>
              <a:t>Vaping and E-cigarettes: Websites </a:t>
            </a:r>
          </a:p>
          <a:p>
            <a:pPr algn="l">
              <a:lnSpc>
                <a:spcPts val="2940"/>
              </a:lnSpc>
            </a:pPr>
            <a:endParaRPr lang="en-US" sz="2000" b="1">
              <a:solidFill>
                <a:srgbClr val="000000"/>
              </a:solidFill>
              <a:latin typeface="Canva Sans" panose="020B0604020202020204" charset="0"/>
              <a:ea typeface="Canva Sans Bold"/>
              <a:cs typeface="Canva Sans Bold"/>
              <a:sym typeface="Canva Sans Bold"/>
            </a:endParaRPr>
          </a:p>
          <a:p>
            <a:pPr marL="569595" lvl="1" indent="-342900" algn="l">
              <a:lnSpc>
                <a:spcPts val="2940"/>
              </a:lnSpc>
              <a:buFont typeface="Courier New" panose="02070309020205020404" pitchFamily="49" charset="0"/>
              <a:buChar char="o"/>
            </a:pPr>
            <a:r>
              <a:rPr lang="en-US" sz="2000" u="sng">
                <a:solidFill>
                  <a:schemeClr val="accent1"/>
                </a:solidFill>
                <a:latin typeface="Canva Sans" panose="020B0604020202020204" charset="0"/>
                <a:ea typeface="Canva Sans"/>
                <a:cs typeface="Canva Sans"/>
                <a:sym typeface="Canva Sans"/>
                <a:hlinkClick r:id="rId2" tooltip="https://www.healthforteens.co.uk/lifestyle/e-cigarettes/e-cigarettes-just-the-facts/">
                  <a:extLst>
                    <a:ext uri="{A12FA001-AC4F-418D-AE19-62706E023703}">
                      <ahyp:hlinkClr xmlns:ahyp="http://schemas.microsoft.com/office/drawing/2018/hyperlinkcolor" val="tx"/>
                    </a:ext>
                  </a:extLst>
                </a:hlinkClick>
              </a:rPr>
              <a:t>E-cigarettes: Just the Facts - Health for Teens</a:t>
            </a:r>
            <a:endParaRPr lang="en-US" sz="2000" u="sng">
              <a:solidFill>
                <a:schemeClr val="accent1"/>
              </a:solidFill>
              <a:latin typeface="Canva Sans" panose="020B0604020202020204" charset="0"/>
              <a:ea typeface="Canva Sans"/>
              <a:cs typeface="Canva Sans"/>
              <a:hlinkClick r:id="rId2">
                <a:extLst>
                  <a:ext uri="{A12FA001-AC4F-418D-AE19-62706E023703}">
                    <ahyp:hlinkClr xmlns:ahyp="http://schemas.microsoft.com/office/drawing/2018/hyperlinkcolor" val="tx"/>
                  </a:ext>
                </a:extLst>
              </a:hlinkClick>
            </a:endParaRPr>
          </a:p>
          <a:p>
            <a:pPr algn="l">
              <a:lnSpc>
                <a:spcPts val="2940"/>
              </a:lnSpc>
            </a:pPr>
            <a:r>
              <a:rPr lang="en-US" sz="2000">
                <a:solidFill>
                  <a:srgbClr val="000000"/>
                </a:solidFill>
                <a:latin typeface="Canva Sans" panose="020B0604020202020204" charset="0"/>
                <a:ea typeface="Canva Sans"/>
                <a:cs typeface="Canva Sans"/>
                <a:sym typeface="Canva Sans"/>
              </a:rPr>
              <a:t>A resource to help teens understand e-cigarettes, their effects, and related health risks.</a:t>
            </a:r>
          </a:p>
          <a:p>
            <a:pPr algn="l">
              <a:lnSpc>
                <a:spcPts val="2940"/>
              </a:lnSpc>
            </a:pPr>
            <a:endParaRPr lang="en-US" sz="2000">
              <a:solidFill>
                <a:srgbClr val="000000"/>
              </a:solidFill>
              <a:latin typeface="Canva Sans" panose="020B0604020202020204" charset="0"/>
              <a:ea typeface="Canva Sans"/>
              <a:cs typeface="Canva Sans"/>
              <a:sym typeface="Canva Sans"/>
            </a:endParaRPr>
          </a:p>
          <a:p>
            <a:pPr marL="342900" indent="-342900" algn="l">
              <a:lnSpc>
                <a:spcPts val="2940"/>
              </a:lnSpc>
              <a:buFont typeface="Courier New" panose="02070309020205020404" pitchFamily="49" charset="0"/>
              <a:buChar char="o"/>
            </a:pPr>
            <a:r>
              <a:rPr lang="en-GB" sz="2000">
                <a:solidFill>
                  <a:schemeClr val="tx2">
                    <a:lumMod val="60000"/>
                    <a:lumOff val="40000"/>
                  </a:schemeClr>
                </a:solidFill>
                <a:latin typeface="Canva Sans" panose="020B0604020202020204" charset="0"/>
                <a:hlinkClick r:id="rId3">
                  <a:extLst>
                    <a:ext uri="{A12FA001-AC4F-418D-AE19-62706E023703}">
                      <ahyp:hlinkClr xmlns:ahyp="http://schemas.microsoft.com/office/drawing/2018/hyperlinkcolor" val="tx"/>
                    </a:ext>
                  </a:extLst>
                </a:hlinkClick>
              </a:rPr>
              <a:t>How to quit vaping - Better Health – NHS</a:t>
            </a:r>
            <a:endParaRPr lang="en-GB" sz="2000">
              <a:solidFill>
                <a:schemeClr val="tx2">
                  <a:lumMod val="60000"/>
                  <a:lumOff val="40000"/>
                </a:schemeClr>
              </a:solidFill>
              <a:latin typeface="Canva Sans" panose="020B0604020202020204" charset="0"/>
            </a:endParaRPr>
          </a:p>
          <a:p>
            <a:pPr algn="l">
              <a:lnSpc>
                <a:spcPts val="2940"/>
              </a:lnSpc>
            </a:pPr>
            <a:r>
              <a:rPr lang="en-GB" sz="2000">
                <a:solidFill>
                  <a:srgbClr val="000000"/>
                </a:solidFill>
                <a:latin typeface="Canva Sans" panose="020B0604020202020204" charset="0"/>
                <a:ea typeface="Canva Sans"/>
                <a:cs typeface="Canva Sans"/>
                <a:sym typeface="Canva Sans"/>
              </a:rPr>
              <a:t>Tips and advice on quitting vaping</a:t>
            </a:r>
            <a:endParaRPr lang="en-US" sz="2000">
              <a:solidFill>
                <a:srgbClr val="000000"/>
              </a:solidFill>
              <a:latin typeface="Canva Sans" panose="020B0604020202020204" charset="0"/>
              <a:ea typeface="Canva Sans"/>
              <a:cs typeface="Canva Sans"/>
            </a:endParaRPr>
          </a:p>
          <a:p>
            <a:pPr algn="l">
              <a:lnSpc>
                <a:spcPts val="2940"/>
              </a:lnSpc>
            </a:pPr>
            <a:endParaRPr lang="en-US" sz="2000">
              <a:solidFill>
                <a:schemeClr val="accent1"/>
              </a:solidFill>
              <a:latin typeface="Canva Sans" panose="020B0604020202020204" charset="0"/>
              <a:ea typeface="Canva Sans"/>
              <a:cs typeface="Canva Sans"/>
            </a:endParaRPr>
          </a:p>
          <a:p>
            <a:pPr marL="569595" lvl="1" indent="-342900" algn="l">
              <a:lnSpc>
                <a:spcPts val="2940"/>
              </a:lnSpc>
              <a:buFont typeface="Courier New" panose="02070309020205020404" pitchFamily="49" charset="0"/>
              <a:buChar char="o"/>
            </a:pPr>
            <a:r>
              <a:rPr lang="en-US" sz="2000" u="sng">
                <a:solidFill>
                  <a:schemeClr val="accent1"/>
                </a:solidFill>
                <a:latin typeface="Canva Sans" panose="020B0604020202020204" charset="0"/>
                <a:ea typeface="Canva Sans"/>
                <a:cs typeface="Canva Sans"/>
                <a:sym typeface="Canva Sans"/>
                <a:hlinkClick r:id="rId4" tooltip="https://www.childline.org.uk/info-advice/you-your-body/drugs-alcohol-smoking/vaping/#:~:text=This%20law%20says%20that%20it's,it%20might%20have%20on%20you">
                  <a:extLst>
                    <a:ext uri="{A12FA001-AC4F-418D-AE19-62706E023703}">
                      <ahyp:hlinkClr xmlns:ahyp="http://schemas.microsoft.com/office/drawing/2018/hyperlinkcolor" val="tx"/>
                    </a:ext>
                  </a:extLst>
                </a:hlinkClick>
              </a:rPr>
              <a:t>Vaping - Childline</a:t>
            </a:r>
            <a:endParaRPr lang="en-US" sz="2000" u="sng">
              <a:solidFill>
                <a:schemeClr val="accent1"/>
              </a:solidFill>
              <a:latin typeface="Canva Sans" panose="020B0604020202020204" charset="0"/>
              <a:ea typeface="Canva Sans"/>
              <a:cs typeface="Canva Sans"/>
              <a:hlinkClick r:id="rId4">
                <a:extLst>
                  <a:ext uri="{A12FA001-AC4F-418D-AE19-62706E023703}">
                    <ahyp:hlinkClr xmlns:ahyp="http://schemas.microsoft.com/office/drawing/2018/hyperlinkcolor" val="tx"/>
                  </a:ext>
                </a:extLst>
              </a:hlinkClick>
            </a:endParaRPr>
          </a:p>
          <a:p>
            <a:pPr algn="l">
              <a:lnSpc>
                <a:spcPts val="2940"/>
              </a:lnSpc>
            </a:pPr>
            <a:r>
              <a:rPr lang="en-US" sz="2000">
                <a:solidFill>
                  <a:srgbClr val="000000"/>
                </a:solidFill>
                <a:latin typeface="Canva Sans" panose="020B0604020202020204" charset="0"/>
                <a:ea typeface="Canva Sans"/>
                <a:cs typeface="Canva Sans"/>
                <a:sym typeface="Canva Sans"/>
              </a:rPr>
              <a:t>Information and support for young people around vaping, its risks, and how to get help.</a:t>
            </a:r>
            <a:endParaRPr lang="en-US" sz="2000">
              <a:solidFill>
                <a:srgbClr val="000000"/>
              </a:solidFill>
              <a:latin typeface="Canva Sans" panose="020B0604020202020204" charset="0"/>
              <a:ea typeface="Canva Sans"/>
              <a:cs typeface="Canva Sans"/>
            </a:endParaRPr>
          </a:p>
          <a:p>
            <a:pPr algn="l">
              <a:lnSpc>
                <a:spcPts val="2940"/>
              </a:lnSpc>
            </a:pPr>
            <a:endParaRPr lang="en-US" sz="2000">
              <a:solidFill>
                <a:srgbClr val="000000"/>
              </a:solidFill>
              <a:latin typeface="Canva Sans" panose="020B0604020202020204" charset="0"/>
              <a:ea typeface="Canva Sans"/>
              <a:cs typeface="Canva Sans"/>
              <a:sym typeface="Canva Sans"/>
            </a:endParaRPr>
          </a:p>
          <a:p>
            <a:pPr marL="569595" lvl="1" indent="-342900" algn="l">
              <a:lnSpc>
                <a:spcPts val="2940"/>
              </a:lnSpc>
              <a:buFont typeface="Courier New" panose="02070309020205020404" pitchFamily="49" charset="0"/>
              <a:buChar char="o"/>
            </a:pPr>
            <a:r>
              <a:rPr lang="en-US" sz="2000" u="sng">
                <a:solidFill>
                  <a:schemeClr val="accent1"/>
                </a:solidFill>
                <a:latin typeface="Canva Sans" panose="020B0604020202020204" charset="0"/>
                <a:ea typeface="Canva Sans"/>
                <a:cs typeface="Canva Sans"/>
                <a:sym typeface="Canva Sans"/>
                <a:hlinkClick r:id="rId5" tooltip="https://www.themix.org.uk/drink-and-drugs/smoking/vaping-health-risks-48243.html">
                  <a:extLst>
                    <a:ext uri="{A12FA001-AC4F-418D-AE19-62706E023703}">
                      <ahyp:hlinkClr xmlns:ahyp="http://schemas.microsoft.com/office/drawing/2018/hyperlinkcolor" val="tx"/>
                    </a:ext>
                  </a:extLst>
                </a:hlinkClick>
              </a:rPr>
              <a:t>What is Vaping and What Are the Risks?</a:t>
            </a:r>
            <a:r>
              <a:rPr lang="en-US" sz="2000">
                <a:solidFill>
                  <a:schemeClr val="accent1"/>
                </a:solidFill>
                <a:latin typeface="Canva Sans" panose="020B0604020202020204" charset="0"/>
                <a:ea typeface="Canva Sans"/>
                <a:cs typeface="Canva Sans"/>
                <a:sym typeface="Canva Sans"/>
              </a:rPr>
              <a:t> - The Mix</a:t>
            </a:r>
            <a:endParaRPr lang="en-US" sz="2000">
              <a:solidFill>
                <a:schemeClr val="accent1"/>
              </a:solidFill>
              <a:latin typeface="Canva Sans" panose="020B0604020202020204" charset="0"/>
              <a:ea typeface="Canva Sans"/>
              <a:cs typeface="Canva Sans"/>
            </a:endParaRPr>
          </a:p>
          <a:p>
            <a:pPr algn="l">
              <a:lnSpc>
                <a:spcPts val="2940"/>
              </a:lnSpc>
            </a:pPr>
            <a:r>
              <a:rPr lang="en-US" sz="2000">
                <a:solidFill>
                  <a:srgbClr val="000000"/>
                </a:solidFill>
                <a:latin typeface="Canva Sans" panose="020B0604020202020204" charset="0"/>
                <a:ea typeface="Canva Sans"/>
                <a:cs typeface="Canva Sans"/>
                <a:sym typeface="Canva Sans"/>
              </a:rPr>
              <a:t>An informative article explaining what vaping is and the associated risks and side effects.</a:t>
            </a:r>
            <a:endParaRPr lang="en-US" sz="2000">
              <a:solidFill>
                <a:srgbClr val="000000"/>
              </a:solidFill>
              <a:latin typeface="Canva Sans" panose="020B0604020202020204" charset="0"/>
              <a:ea typeface="Canva Sans"/>
              <a:cs typeface="Canva Sans"/>
            </a:endParaRPr>
          </a:p>
          <a:p>
            <a:pPr algn="l">
              <a:lnSpc>
                <a:spcPts val="2940"/>
              </a:lnSpc>
            </a:pPr>
            <a:endParaRPr lang="en-US" sz="2000">
              <a:solidFill>
                <a:srgbClr val="000000"/>
              </a:solidFill>
              <a:latin typeface="Canva Sans" panose="020B0604020202020204" charset="0"/>
              <a:ea typeface="Canva Sans"/>
              <a:cs typeface="Canva Sans"/>
              <a:sym typeface="Canva Sans"/>
            </a:endParaRPr>
          </a:p>
          <a:p>
            <a:pPr marL="569595" lvl="1" indent="-342900" algn="l">
              <a:lnSpc>
                <a:spcPts val="2940"/>
              </a:lnSpc>
              <a:buFont typeface="Courier New" panose="02070309020205020404" pitchFamily="49" charset="0"/>
              <a:buChar char="o"/>
            </a:pPr>
            <a:r>
              <a:rPr lang="en-US" sz="2000">
                <a:solidFill>
                  <a:schemeClr val="accent1"/>
                </a:solidFill>
                <a:latin typeface="Canva Sans" panose="020B0604020202020204" charset="0"/>
                <a:ea typeface="Canva Sans"/>
                <a:cs typeface="Canva Sans"/>
                <a:sym typeface="Canva Sans"/>
              </a:rPr>
              <a:t>I</a:t>
            </a:r>
            <a:r>
              <a:rPr lang="en-US" sz="2000" u="sng">
                <a:solidFill>
                  <a:schemeClr val="accent1"/>
                </a:solidFill>
                <a:latin typeface="Canva Sans" panose="020B0604020202020204" charset="0"/>
                <a:ea typeface="Canva Sans"/>
                <a:cs typeface="Canva Sans"/>
                <a:sym typeface="Canva Sans"/>
                <a:hlinkClick r:id="rId6" tooltip="https://www.talktofrank.com/drug/vapes">
                  <a:extLst>
                    <a:ext uri="{A12FA001-AC4F-418D-AE19-62706E023703}">
                      <ahyp:hlinkClr xmlns:ahyp="http://schemas.microsoft.com/office/drawing/2018/hyperlinkcolor" val="tx"/>
                    </a:ext>
                  </a:extLst>
                </a:hlinkClick>
              </a:rPr>
              <a:t>nformation on Vapes - FRANK</a:t>
            </a:r>
            <a:endParaRPr lang="en-US" sz="2000" u="sng">
              <a:solidFill>
                <a:schemeClr val="accent1"/>
              </a:solidFill>
              <a:latin typeface="Canva Sans" panose="020B0604020202020204" charset="0"/>
              <a:ea typeface="Canva Sans"/>
              <a:cs typeface="Canva Sans"/>
              <a:hlinkClick r:id="rId6">
                <a:extLst>
                  <a:ext uri="{A12FA001-AC4F-418D-AE19-62706E023703}">
                    <ahyp:hlinkClr xmlns:ahyp="http://schemas.microsoft.com/office/drawing/2018/hyperlinkcolor" val="tx"/>
                  </a:ext>
                </a:extLst>
              </a:hlinkClick>
            </a:endParaRPr>
          </a:p>
          <a:p>
            <a:pPr algn="l">
              <a:lnSpc>
                <a:spcPts val="2940"/>
              </a:lnSpc>
            </a:pPr>
            <a:r>
              <a:rPr lang="en-US" sz="2000">
                <a:solidFill>
                  <a:srgbClr val="000000"/>
                </a:solidFill>
                <a:latin typeface="Canva Sans" panose="020B0604020202020204" charset="0"/>
                <a:ea typeface="Canva Sans"/>
                <a:cs typeface="Canva Sans"/>
                <a:sym typeface="Canva Sans"/>
              </a:rPr>
              <a:t>Trusted, confidential advice on vaping and how it affects health, provided by FRANK.</a:t>
            </a:r>
            <a:endParaRPr lang="en-US" sz="2000">
              <a:solidFill>
                <a:srgbClr val="000000"/>
              </a:solidFill>
              <a:latin typeface="Canva Sans" panose="020B0604020202020204" charset="0"/>
              <a:ea typeface="Canva Sans"/>
              <a:cs typeface="Canva Sans"/>
            </a:endParaRPr>
          </a:p>
          <a:p>
            <a:pPr marL="342900" indent="-342900" algn="l">
              <a:lnSpc>
                <a:spcPts val="2940"/>
              </a:lnSpc>
              <a:buFont typeface="Courier New" panose="02070309020205020404" pitchFamily="49" charset="0"/>
              <a:buChar char="o"/>
            </a:pPr>
            <a:endParaRPr lang="en-US" sz="2000">
              <a:solidFill>
                <a:srgbClr val="000000"/>
              </a:solidFill>
              <a:latin typeface="Canva Sans" panose="020B0604020202020204" charset="0"/>
              <a:ea typeface="Canva Sans"/>
              <a:cs typeface="Canva Sans"/>
              <a:sym typeface="Canva Sans"/>
            </a:endParaRPr>
          </a:p>
          <a:p>
            <a:pPr marL="569595" lvl="1" indent="-342900" algn="l">
              <a:lnSpc>
                <a:spcPts val="2940"/>
              </a:lnSpc>
              <a:buFont typeface="Courier New" panose="02070309020205020404" pitchFamily="49" charset="0"/>
              <a:buChar char="o"/>
            </a:pPr>
            <a:r>
              <a:rPr lang="en-US" sz="2000" u="sng">
                <a:solidFill>
                  <a:schemeClr val="accent1"/>
                </a:solidFill>
                <a:latin typeface="Canva Sans" panose="020B0604020202020204" charset="0"/>
                <a:ea typeface="Canva Sans"/>
                <a:cs typeface="Canva Sans"/>
                <a:sym typeface="Canva Sans"/>
                <a:hlinkClick r:id="rId7" tooltip="https://www.nhs.uk/better-health/quit-smoking/ready-to-quit-smoking/vaping-to-quit-smoking/vaping-myths-and-the-facts/">
                  <a:extLst>
                    <a:ext uri="{A12FA001-AC4F-418D-AE19-62706E023703}">
                      <ahyp:hlinkClr xmlns:ahyp="http://schemas.microsoft.com/office/drawing/2018/hyperlinkcolor" val="tx"/>
                    </a:ext>
                  </a:extLst>
                </a:hlinkClick>
              </a:rPr>
              <a:t>Vaping Myths and the Facts - Better Health</a:t>
            </a:r>
            <a:endParaRPr lang="en-US" sz="2000" u="sng">
              <a:solidFill>
                <a:schemeClr val="accent1"/>
              </a:solidFill>
              <a:latin typeface="Canva Sans" panose="020B0604020202020204" charset="0"/>
              <a:ea typeface="Canva Sans"/>
              <a:cs typeface="Canva Sans"/>
              <a:hlinkClick r:id="rId7">
                <a:extLst>
                  <a:ext uri="{A12FA001-AC4F-418D-AE19-62706E023703}">
                    <ahyp:hlinkClr xmlns:ahyp="http://schemas.microsoft.com/office/drawing/2018/hyperlinkcolor" val="tx"/>
                  </a:ext>
                </a:extLst>
              </a:hlinkClick>
            </a:endParaRPr>
          </a:p>
          <a:p>
            <a:pPr algn="l">
              <a:lnSpc>
                <a:spcPts val="2940"/>
              </a:lnSpc>
            </a:pPr>
            <a:r>
              <a:rPr lang="en-US" sz="2000">
                <a:solidFill>
                  <a:srgbClr val="000000"/>
                </a:solidFill>
                <a:latin typeface="Canva Sans" panose="020B0604020202020204" charset="0"/>
                <a:ea typeface="Canva Sans"/>
                <a:cs typeface="Canva Sans"/>
                <a:sym typeface="Canva Sans"/>
              </a:rPr>
              <a:t>Debunking common myths about vaping, providing evidence-based facts to clear up misconceptions.</a:t>
            </a:r>
            <a:endParaRPr lang="en-US" sz="2000">
              <a:solidFill>
                <a:srgbClr val="000000"/>
              </a:solidFill>
              <a:latin typeface="Canva Sans" panose="020B0604020202020204" charset="0"/>
              <a:ea typeface="Canva Sans"/>
              <a:cs typeface="Canva Sans"/>
            </a:endParaRPr>
          </a:p>
          <a:p>
            <a:pPr algn="l">
              <a:lnSpc>
                <a:spcPts val="2940"/>
              </a:lnSpc>
            </a:pPr>
            <a:endParaRPr lang="en-US" sz="2000">
              <a:solidFill>
                <a:srgbClr val="000000"/>
              </a:solidFill>
              <a:latin typeface="Canva Sans" panose="020B0604020202020204" charset="0"/>
              <a:ea typeface="Canva Sans"/>
              <a:cs typeface="Canva Sans"/>
              <a:sym typeface="Canva Sans"/>
            </a:endParaRPr>
          </a:p>
          <a:p>
            <a:pPr marL="569595" lvl="1" indent="-342900" algn="l">
              <a:lnSpc>
                <a:spcPts val="2940"/>
              </a:lnSpc>
              <a:buFont typeface="Courier New" panose="02070309020205020404" pitchFamily="49" charset="0"/>
              <a:buChar char="o"/>
            </a:pPr>
            <a:r>
              <a:rPr lang="en-US" sz="2000">
                <a:solidFill>
                  <a:schemeClr val="accent1"/>
                </a:solidFill>
                <a:latin typeface="Canva Sans" panose="020B0604020202020204" charset="0"/>
                <a:ea typeface="Canva Sans"/>
                <a:cs typeface="Canva Sans"/>
                <a:sym typeface="Canva Sans"/>
                <a:hlinkClick r:id="rId8">
                  <a:extLst>
                    <a:ext uri="{A12FA001-AC4F-418D-AE19-62706E023703}">
                      <ahyp:hlinkClr xmlns:ahyp="http://schemas.microsoft.com/office/drawing/2018/hyperlinkcolor" val="tx"/>
                    </a:ext>
                  </a:extLst>
                </a:hlinkClick>
              </a:rPr>
              <a:t>ASH Resources on Youth Vaping </a:t>
            </a:r>
            <a:endParaRPr lang="en-US" sz="2000">
              <a:solidFill>
                <a:schemeClr val="accent1"/>
              </a:solidFill>
              <a:latin typeface="Canva Sans" panose="020B0604020202020204" charset="0"/>
              <a:ea typeface="Canva Sans"/>
              <a:cs typeface="Canva Sans"/>
            </a:endParaRPr>
          </a:p>
          <a:p>
            <a:pPr algn="l">
              <a:lnSpc>
                <a:spcPts val="2940"/>
              </a:lnSpc>
            </a:pPr>
            <a:r>
              <a:rPr lang="en-US" sz="2000">
                <a:solidFill>
                  <a:srgbClr val="000000"/>
                </a:solidFill>
                <a:latin typeface="Canva Sans" panose="020B0604020202020204" charset="0"/>
                <a:ea typeface="Canva Sans"/>
                <a:cs typeface="Canva Sans"/>
                <a:sym typeface="Canva Sans"/>
              </a:rPr>
              <a:t>Action on Smoking and Health (ASH) offers resources focused on the impact of vaping among young people.</a:t>
            </a:r>
            <a:endParaRPr lang="en-US" sz="2000">
              <a:solidFill>
                <a:srgbClr val="000000"/>
              </a:solidFill>
              <a:latin typeface="Canva Sans" panose="020B0604020202020204" charset="0"/>
              <a:ea typeface="Canva Sans"/>
              <a:cs typeface="Canva Sans"/>
            </a:endParaRPr>
          </a:p>
          <a:p>
            <a:pPr algn="l">
              <a:lnSpc>
                <a:spcPts val="2940"/>
              </a:lnSpc>
            </a:pPr>
            <a:endParaRPr lang="en-US" sz="2000">
              <a:solidFill>
                <a:srgbClr val="000000"/>
              </a:solidFill>
              <a:latin typeface="Canva Sans" panose="020B0604020202020204" charset="0"/>
              <a:ea typeface="Canva Sans"/>
              <a:cs typeface="Canva Sans"/>
              <a:sym typeface="Canva Sans"/>
            </a:endParaRPr>
          </a:p>
        </p:txBody>
      </p:sp>
      <p:sp>
        <p:nvSpPr>
          <p:cNvPr id="10" name="TextBox 10"/>
          <p:cNvSpPr txBox="1"/>
          <p:nvPr/>
        </p:nvSpPr>
        <p:spPr>
          <a:xfrm>
            <a:off x="8367548" y="788613"/>
            <a:ext cx="810903" cy="4525713"/>
          </a:xfrm>
          <a:prstGeom prst="rect">
            <a:avLst/>
          </a:prstGeom>
        </p:spPr>
        <p:txBody>
          <a:bodyPr lIns="0" tIns="0" rIns="0" bIns="0" rtlCol="0" anchor="t">
            <a:spAutoFit/>
          </a:bodyPr>
          <a:lstStyle/>
          <a:p>
            <a:pPr algn="ctr">
              <a:lnSpc>
                <a:spcPts val="37895"/>
              </a:lnSpc>
              <a:spcBef>
                <a:spcPct val="0"/>
              </a:spcBef>
            </a:pPr>
            <a:r>
              <a:rPr lang="en-US" sz="27068" b="1">
                <a:solidFill>
                  <a:srgbClr val="45589A"/>
                </a:solidFill>
                <a:latin typeface="Canva Sans Bold"/>
                <a:ea typeface="Canva Sans Bold"/>
                <a:cs typeface="Canva Sans Bold"/>
                <a:sym typeface="Canva Sans Bold"/>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94DF5-B4F5-BA31-1ABB-52454D91EEB0}"/>
            </a:ext>
          </a:extLst>
        </p:cNvPr>
        <p:cNvGrpSpPr/>
        <p:nvPr/>
      </p:nvGrpSpPr>
      <p:grpSpPr>
        <a:xfrm>
          <a:off x="0" y="0"/>
          <a:ext cx="0" cy="0"/>
          <a:chOff x="0" y="0"/>
          <a:chExt cx="0" cy="0"/>
        </a:xfrm>
      </p:grpSpPr>
      <p:sp>
        <p:nvSpPr>
          <p:cNvPr id="32" name="TextBox 26">
            <a:extLst>
              <a:ext uri="{FF2B5EF4-FFF2-40B4-BE49-F238E27FC236}">
                <a16:creationId xmlns:a16="http://schemas.microsoft.com/office/drawing/2014/main" id="{26337DB5-D0A1-F0DF-5F78-60965CED698F}"/>
              </a:ext>
            </a:extLst>
          </p:cNvPr>
          <p:cNvSpPr txBox="1"/>
          <p:nvPr/>
        </p:nvSpPr>
        <p:spPr>
          <a:xfrm>
            <a:off x="2350377" y="1070663"/>
            <a:ext cx="13587243" cy="817083"/>
          </a:xfrm>
          <a:prstGeom prst="rect">
            <a:avLst/>
          </a:prstGeom>
        </p:spPr>
        <p:txBody>
          <a:bodyPr lIns="0" tIns="0" rIns="0" bIns="0" rtlCol="0" anchor="t">
            <a:spAutoFit/>
          </a:bodyPr>
          <a:lstStyle/>
          <a:p>
            <a:pPr algn="ctr">
              <a:lnSpc>
                <a:spcPts val="6600"/>
              </a:lnSpc>
            </a:pPr>
            <a:r>
              <a:rPr lang="en-US" sz="5000" dirty="0">
                <a:solidFill>
                  <a:srgbClr val="45589A"/>
                </a:solidFill>
                <a:latin typeface="Archive"/>
                <a:ea typeface="Archive"/>
                <a:cs typeface="Archive"/>
                <a:sym typeface="Archive"/>
              </a:rPr>
              <a:t>Acknowledgements </a:t>
            </a:r>
          </a:p>
        </p:txBody>
      </p:sp>
      <p:sp>
        <p:nvSpPr>
          <p:cNvPr id="3" name="TextBox 2">
            <a:extLst>
              <a:ext uri="{FF2B5EF4-FFF2-40B4-BE49-F238E27FC236}">
                <a16:creationId xmlns:a16="http://schemas.microsoft.com/office/drawing/2014/main" id="{1DCAE210-DA16-E720-BD0D-C5ECE7BA61C3}"/>
              </a:ext>
            </a:extLst>
          </p:cNvPr>
          <p:cNvSpPr txBox="1"/>
          <p:nvPr/>
        </p:nvSpPr>
        <p:spPr>
          <a:xfrm>
            <a:off x="1062787" y="2133489"/>
            <a:ext cx="16162421" cy="6555641"/>
          </a:xfrm>
          <a:prstGeom prst="rect">
            <a:avLst/>
          </a:prstGeom>
          <a:noFill/>
        </p:spPr>
        <p:txBody>
          <a:bodyPr wrap="square">
            <a:spAutoFit/>
          </a:bodyPr>
          <a:lstStyle/>
          <a:p>
            <a:pPr>
              <a:buNone/>
            </a:pPr>
            <a:r>
              <a:rPr lang="en-GB" sz="2000" dirty="0">
                <a:latin typeface="Canva Sans" panose="020B0604020202020204" charset="0"/>
              </a:rPr>
              <a:t>Wokingham Borough Council extends its appreciation to all those who contributed to the development of this Vaping Toolkit for schools.</a:t>
            </a:r>
          </a:p>
          <a:p>
            <a:pPr>
              <a:buNone/>
            </a:pPr>
            <a:endParaRPr lang="en-GB" sz="2000" dirty="0">
              <a:latin typeface="Canva Sans" panose="020B0604020202020204" charset="0"/>
            </a:endParaRPr>
          </a:p>
          <a:p>
            <a:pPr>
              <a:buNone/>
            </a:pPr>
            <a:r>
              <a:rPr lang="en-GB" sz="2000" dirty="0">
                <a:latin typeface="Canva Sans" panose="020B0604020202020204" charset="0"/>
              </a:rPr>
              <a:t>Special thanks to Nicola Owens (Project Officer) for coordinating the collection of resources and information. We also thank Jennifer Gallacher (Health Promotion Officer) for her assistance with the design elements of the toolkit. We also acknowledge the contributions of Smokefree Sheffield in collaboration with Action on Smoking and Health (ASH) for the development of school resources and </a:t>
            </a:r>
            <a:r>
              <a:rPr lang="en-GB" sz="2000" dirty="0" err="1">
                <a:latin typeface="Canva Sans" panose="020B0604020202020204" charset="0"/>
              </a:rPr>
              <a:t>Cranstoun</a:t>
            </a:r>
            <a:r>
              <a:rPr lang="en-GB" sz="2000" dirty="0">
                <a:latin typeface="Canva Sans" panose="020B0604020202020204" charset="0"/>
              </a:rPr>
              <a:t> for the creation of the resources to support young people. </a:t>
            </a:r>
          </a:p>
          <a:p>
            <a:pPr>
              <a:buNone/>
            </a:pPr>
            <a:endParaRPr lang="en-GB" sz="2000" dirty="0">
              <a:latin typeface="Canva Sans" panose="020B0604020202020204" charset="0"/>
            </a:endParaRPr>
          </a:p>
          <a:p>
            <a:pPr>
              <a:buNone/>
            </a:pPr>
            <a:r>
              <a:rPr lang="en-GB" sz="2000" dirty="0">
                <a:latin typeface="Canva Sans" panose="020B0604020202020204" charset="0"/>
              </a:rPr>
              <a:t>Finally, we thank the colleagues, health professionals, services and partners that have provided resources to ensure this toolkit meets the needs of schools and young people.  </a:t>
            </a:r>
          </a:p>
          <a:p>
            <a:pPr>
              <a:buNone/>
            </a:pPr>
            <a:endParaRPr lang="en-GB" sz="2000" dirty="0">
              <a:latin typeface="Canva Sans" panose="020B0604020202020204" charset="0"/>
            </a:endParaRPr>
          </a:p>
          <a:p>
            <a:pPr>
              <a:buNone/>
            </a:pPr>
            <a:endParaRPr lang="en-GB" sz="2000" dirty="0">
              <a:latin typeface="Canva Sans" panose="020B0604020202020204" charset="0"/>
            </a:endParaRPr>
          </a:p>
          <a:p>
            <a:pPr>
              <a:buNone/>
            </a:pPr>
            <a:endParaRPr lang="en-GB" sz="2000" dirty="0">
              <a:latin typeface="Canva Sans" panose="020B0604020202020204" charset="0"/>
            </a:endParaRPr>
          </a:p>
          <a:p>
            <a:pPr>
              <a:buNone/>
            </a:pPr>
            <a:endParaRPr lang="en-GB" sz="2000" dirty="0">
              <a:latin typeface="Canva Sans" panose="020B0604020202020204" charset="0"/>
            </a:endParaRPr>
          </a:p>
          <a:p>
            <a:pPr>
              <a:buNone/>
            </a:pPr>
            <a:endParaRPr lang="en-GB" sz="2000" dirty="0">
              <a:latin typeface="Canva Sans" panose="020B0604020202020204" charset="0"/>
            </a:endParaRPr>
          </a:p>
          <a:p>
            <a:pPr>
              <a:buNone/>
            </a:pPr>
            <a:r>
              <a:rPr lang="en-GB" sz="2000" b="1" dirty="0">
                <a:effectLst/>
                <a:latin typeface="Canva Sans" panose="020B0604020202020204" charset="0"/>
                <a:ea typeface="Aptos" panose="020B0004020202020204" pitchFamily="34" charset="0"/>
                <a:cs typeface="Aptos" panose="020B0004020202020204" pitchFamily="34" charset="0"/>
              </a:rPr>
              <a:t>We’d love to hear your thoughts!</a:t>
            </a:r>
            <a:r>
              <a:rPr lang="en-GB" sz="2000" dirty="0">
                <a:effectLst/>
                <a:latin typeface="Canva Sans" panose="020B0604020202020204" charset="0"/>
                <a:ea typeface="Aptos" panose="020B0004020202020204" pitchFamily="34" charset="0"/>
                <a:cs typeface="Aptos" panose="020B0004020202020204" pitchFamily="34" charset="0"/>
              </a:rPr>
              <a:t> Your feedback is invaluable in helping us improve and tailor the content to better meet the needs children and young people.</a:t>
            </a:r>
          </a:p>
          <a:p>
            <a:pPr>
              <a:buNone/>
            </a:pPr>
            <a:endParaRPr lang="en-GB" sz="2000" dirty="0">
              <a:effectLst/>
              <a:latin typeface="Canva Sans" panose="020B0604020202020204" charset="0"/>
              <a:ea typeface="Aptos" panose="020B0004020202020204" pitchFamily="34" charset="0"/>
              <a:cs typeface="Aptos" panose="020B0004020202020204" pitchFamily="34" charset="0"/>
            </a:endParaRPr>
          </a:p>
          <a:p>
            <a:pPr>
              <a:buNone/>
            </a:pPr>
            <a:r>
              <a:rPr lang="en-GB" sz="2000" dirty="0">
                <a:effectLst/>
                <a:latin typeface="Canva Sans" panose="020B0604020202020204" charset="0"/>
                <a:ea typeface="Aptos" panose="020B0004020202020204" pitchFamily="34" charset="0"/>
                <a:cs typeface="Aptos" panose="020B0004020202020204" pitchFamily="34" charset="0"/>
              </a:rPr>
              <a:t>Please let us know if you found this toolkit useful, any changes you’d like to see, and what additional resources would be helpful.</a:t>
            </a:r>
          </a:p>
          <a:p>
            <a:pPr>
              <a:buNone/>
            </a:pPr>
            <a:r>
              <a:rPr lang="en-GB" sz="2000" dirty="0">
                <a:effectLst/>
                <a:latin typeface="Canva Sans" panose="020B0604020202020204" charset="0"/>
                <a:ea typeface="Aptos" panose="020B0004020202020204" pitchFamily="34" charset="0"/>
                <a:cs typeface="Aptos" panose="020B0004020202020204" pitchFamily="34" charset="0"/>
              </a:rPr>
              <a:t>You can share your feedback or contact us at </a:t>
            </a:r>
            <a:r>
              <a:rPr lang="en-GB" sz="2000" b="1" u="sng" dirty="0">
                <a:solidFill>
                  <a:srgbClr val="467886"/>
                </a:solidFill>
                <a:effectLst/>
                <a:latin typeface="Canva Sans" panose="020B0604020202020204" charset="0"/>
                <a:ea typeface="Aptos" panose="020B0004020202020204" pitchFamily="34" charset="0"/>
                <a:cs typeface="Aptos" panose="020B0004020202020204" pitchFamily="34" charset="0"/>
                <a:hlinkClick r:id="rId2"/>
              </a:rPr>
              <a:t>public.health@wokingham.gov.uk</a:t>
            </a:r>
            <a:r>
              <a:rPr lang="en-GB" sz="2000" dirty="0">
                <a:effectLst/>
                <a:latin typeface="Canva Sans" panose="020B0604020202020204" charset="0"/>
                <a:ea typeface="Aptos" panose="020B0004020202020204" pitchFamily="34" charset="0"/>
                <a:cs typeface="Aptos" panose="020B0004020202020204" pitchFamily="34" charset="0"/>
              </a:rPr>
              <a:t>.</a:t>
            </a:r>
          </a:p>
          <a:p>
            <a:pPr>
              <a:buNone/>
            </a:pPr>
            <a:r>
              <a:rPr lang="en-GB" sz="2000" dirty="0">
                <a:effectLst/>
                <a:latin typeface="Canva Sans" panose="020B0604020202020204" charset="0"/>
                <a:ea typeface="Aptos" panose="020B0004020202020204" pitchFamily="34" charset="0"/>
                <a:cs typeface="Aptos" panose="020B0004020202020204" pitchFamily="34" charset="0"/>
              </a:rPr>
              <a:t> </a:t>
            </a:r>
          </a:p>
        </p:txBody>
      </p:sp>
      <p:sp>
        <p:nvSpPr>
          <p:cNvPr id="4" name="TextBox 26">
            <a:extLst>
              <a:ext uri="{FF2B5EF4-FFF2-40B4-BE49-F238E27FC236}">
                <a16:creationId xmlns:a16="http://schemas.microsoft.com/office/drawing/2014/main" id="{4D6AE396-90A8-12AA-61D4-461B52B45097}"/>
              </a:ext>
            </a:extLst>
          </p:cNvPr>
          <p:cNvSpPr txBox="1"/>
          <p:nvPr/>
        </p:nvSpPr>
        <p:spPr>
          <a:xfrm>
            <a:off x="2168487" y="5572674"/>
            <a:ext cx="13587243" cy="817083"/>
          </a:xfrm>
          <a:prstGeom prst="rect">
            <a:avLst/>
          </a:prstGeom>
        </p:spPr>
        <p:txBody>
          <a:bodyPr lIns="0" tIns="0" rIns="0" bIns="0" rtlCol="0" anchor="t">
            <a:spAutoFit/>
          </a:bodyPr>
          <a:lstStyle/>
          <a:p>
            <a:pPr algn="ctr">
              <a:lnSpc>
                <a:spcPts val="6600"/>
              </a:lnSpc>
            </a:pPr>
            <a:r>
              <a:rPr lang="en-US" sz="5000" dirty="0">
                <a:solidFill>
                  <a:srgbClr val="45589A"/>
                </a:solidFill>
                <a:latin typeface="Archive"/>
                <a:ea typeface="Archive"/>
                <a:cs typeface="Archive"/>
                <a:sym typeface="Archive"/>
              </a:rPr>
              <a:t>Feedback</a:t>
            </a:r>
          </a:p>
        </p:txBody>
      </p:sp>
    </p:spTree>
    <p:extLst>
      <p:ext uri="{BB962C8B-B14F-4D97-AF65-F5344CB8AC3E}">
        <p14:creationId xmlns:p14="http://schemas.microsoft.com/office/powerpoint/2010/main" val="22028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8C1E5-5E9C-E5A3-7BDA-F9B880403099}"/>
            </a:ext>
          </a:extLst>
        </p:cNvPr>
        <p:cNvGrpSpPr/>
        <p:nvPr/>
      </p:nvGrpSpPr>
      <p:grpSpPr>
        <a:xfrm>
          <a:off x="0" y="0"/>
          <a:ext cx="0" cy="0"/>
          <a:chOff x="0" y="0"/>
          <a:chExt cx="0" cy="0"/>
        </a:xfrm>
      </p:grpSpPr>
      <p:sp>
        <p:nvSpPr>
          <p:cNvPr id="26" name="TextBox 26">
            <a:extLst>
              <a:ext uri="{FF2B5EF4-FFF2-40B4-BE49-F238E27FC236}">
                <a16:creationId xmlns:a16="http://schemas.microsoft.com/office/drawing/2014/main" id="{FBA72309-6342-AE01-D5BC-15316643E5CC}"/>
              </a:ext>
            </a:extLst>
          </p:cNvPr>
          <p:cNvSpPr txBox="1"/>
          <p:nvPr/>
        </p:nvSpPr>
        <p:spPr>
          <a:xfrm>
            <a:off x="2375268" y="749821"/>
            <a:ext cx="13587243" cy="817083"/>
          </a:xfrm>
          <a:prstGeom prst="rect">
            <a:avLst/>
          </a:prstGeom>
        </p:spPr>
        <p:txBody>
          <a:bodyPr lIns="0" tIns="0" rIns="0" bIns="0" rtlCol="0" anchor="t">
            <a:spAutoFit/>
          </a:bodyPr>
          <a:lstStyle/>
          <a:p>
            <a:pPr algn="ctr">
              <a:lnSpc>
                <a:spcPts val="6600"/>
              </a:lnSpc>
            </a:pPr>
            <a:r>
              <a:rPr lang="en-US" sz="5000">
                <a:solidFill>
                  <a:srgbClr val="45589A"/>
                </a:solidFill>
                <a:latin typeface="Archive"/>
                <a:ea typeface="Archive"/>
                <a:cs typeface="Archive"/>
                <a:sym typeface="Archive"/>
              </a:rPr>
              <a:t>National context  </a:t>
            </a:r>
          </a:p>
        </p:txBody>
      </p:sp>
      <p:sp>
        <p:nvSpPr>
          <p:cNvPr id="27" name="TextBox 27">
            <a:extLst>
              <a:ext uri="{FF2B5EF4-FFF2-40B4-BE49-F238E27FC236}">
                <a16:creationId xmlns:a16="http://schemas.microsoft.com/office/drawing/2014/main" id="{74C864A4-37F3-C59F-F340-D822D68E9B9A}"/>
              </a:ext>
            </a:extLst>
          </p:cNvPr>
          <p:cNvSpPr txBox="1"/>
          <p:nvPr/>
        </p:nvSpPr>
        <p:spPr>
          <a:xfrm>
            <a:off x="3040533" y="4301385"/>
            <a:ext cx="12256715" cy="1261884"/>
          </a:xfrm>
          <a:prstGeom prst="rect">
            <a:avLst/>
          </a:prstGeom>
        </p:spPr>
        <p:txBody>
          <a:bodyPr wrap="square" lIns="0" tIns="0" rIns="0" bIns="0" rtlCol="0" anchor="t">
            <a:spAutoFit/>
          </a:bodyPr>
          <a:lstStyle/>
          <a:p>
            <a:pPr algn="ctr">
              <a:lnSpc>
                <a:spcPts val="2520"/>
              </a:lnSpc>
            </a:pPr>
            <a:endParaRPr lang="en-US" sz="1800">
              <a:latin typeface="Canva Sans"/>
              <a:ea typeface="Canva Sans"/>
              <a:cs typeface="Canva Sans"/>
              <a:sym typeface="Canva Sans"/>
            </a:endParaRPr>
          </a:p>
          <a:p>
            <a:pPr algn="ctr">
              <a:lnSpc>
                <a:spcPts val="2520"/>
              </a:lnSpc>
            </a:pPr>
            <a:endParaRPr lang="en-US">
              <a:latin typeface="Canva Sans"/>
              <a:ea typeface="Canva Sans"/>
              <a:cs typeface="Canva Sans"/>
              <a:sym typeface="Canva Sans"/>
            </a:endParaRPr>
          </a:p>
          <a:p>
            <a:pPr algn="ctr">
              <a:lnSpc>
                <a:spcPts val="2520"/>
              </a:lnSpc>
            </a:pPr>
            <a:endParaRPr lang="en-US" sz="1800">
              <a:latin typeface="Canva Sans"/>
              <a:ea typeface="Canva Sans"/>
              <a:cs typeface="Canva Sans"/>
              <a:sym typeface="Canva Sans"/>
            </a:endParaRPr>
          </a:p>
          <a:p>
            <a:pPr algn="ctr">
              <a:lnSpc>
                <a:spcPts val="2520"/>
              </a:lnSpc>
            </a:pPr>
            <a:endParaRPr lang="en-US" sz="1800">
              <a:latin typeface="Canva Sans"/>
              <a:ea typeface="Canva Sans"/>
              <a:cs typeface="Canva Sans"/>
              <a:sym typeface="Canva Sans"/>
            </a:endParaRPr>
          </a:p>
        </p:txBody>
      </p:sp>
      <p:sp>
        <p:nvSpPr>
          <p:cNvPr id="34" name="TextBox 13">
            <a:extLst>
              <a:ext uri="{FF2B5EF4-FFF2-40B4-BE49-F238E27FC236}">
                <a16:creationId xmlns:a16="http://schemas.microsoft.com/office/drawing/2014/main" id="{30B95951-F9F4-2586-FC15-3BB640A2B128}"/>
              </a:ext>
            </a:extLst>
          </p:cNvPr>
          <p:cNvSpPr txBox="1"/>
          <p:nvPr/>
        </p:nvSpPr>
        <p:spPr>
          <a:xfrm>
            <a:off x="674665" y="2137472"/>
            <a:ext cx="16749285" cy="42126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680"/>
              </a:lnSpc>
            </a:pPr>
            <a:endParaRPr lang="en-US" sz="2000">
              <a:latin typeface="Canva Sans"/>
              <a:ea typeface="Canva Sans"/>
              <a:cs typeface="Canva Sans"/>
            </a:endParaRPr>
          </a:p>
          <a:p>
            <a:pPr>
              <a:lnSpc>
                <a:spcPts val="1680"/>
              </a:lnSpc>
            </a:pPr>
            <a:endParaRPr lang="en-US" sz="1200">
              <a:latin typeface="Canva Sans"/>
              <a:ea typeface="Canva Sans"/>
              <a:cs typeface="Canva Sans"/>
              <a:sym typeface="Canva Sans"/>
            </a:endParaRPr>
          </a:p>
        </p:txBody>
      </p:sp>
      <p:sp>
        <p:nvSpPr>
          <p:cNvPr id="7" name="TextBox 26">
            <a:extLst>
              <a:ext uri="{FF2B5EF4-FFF2-40B4-BE49-F238E27FC236}">
                <a16:creationId xmlns:a16="http://schemas.microsoft.com/office/drawing/2014/main" id="{C886F714-F51A-595D-A352-50BDDEC8CAA1}"/>
              </a:ext>
            </a:extLst>
          </p:cNvPr>
          <p:cNvSpPr txBox="1"/>
          <p:nvPr/>
        </p:nvSpPr>
        <p:spPr>
          <a:xfrm>
            <a:off x="5053438" y="5563269"/>
            <a:ext cx="7669007" cy="817083"/>
          </a:xfrm>
          <a:prstGeom prst="rect">
            <a:avLst/>
          </a:prstGeom>
        </p:spPr>
        <p:txBody>
          <a:bodyPr wrap="square" lIns="0" tIns="0" rIns="0" bIns="0" rtlCol="0" anchor="t">
            <a:spAutoFit/>
          </a:bodyPr>
          <a:lstStyle/>
          <a:p>
            <a:pPr algn="ctr">
              <a:lnSpc>
                <a:spcPts val="6600"/>
              </a:lnSpc>
            </a:pPr>
            <a:r>
              <a:rPr lang="en-US" sz="5000" dirty="0">
                <a:solidFill>
                  <a:srgbClr val="45589A"/>
                </a:solidFill>
                <a:latin typeface="Archive"/>
                <a:ea typeface="Archive"/>
                <a:cs typeface="Archive"/>
                <a:sym typeface="Archive"/>
              </a:rPr>
              <a:t>Local context  </a:t>
            </a:r>
          </a:p>
        </p:txBody>
      </p:sp>
      <p:sp>
        <p:nvSpPr>
          <p:cNvPr id="4" name="TextBox 3">
            <a:extLst>
              <a:ext uri="{FF2B5EF4-FFF2-40B4-BE49-F238E27FC236}">
                <a16:creationId xmlns:a16="http://schemas.microsoft.com/office/drawing/2014/main" id="{D68B2CE2-7911-6502-8226-54C096ABE38D}"/>
              </a:ext>
            </a:extLst>
          </p:cNvPr>
          <p:cNvSpPr txBox="1"/>
          <p:nvPr/>
        </p:nvSpPr>
        <p:spPr>
          <a:xfrm>
            <a:off x="1246164" y="2062250"/>
            <a:ext cx="16177785" cy="2246769"/>
          </a:xfrm>
          <a:prstGeom prst="rect">
            <a:avLst/>
          </a:prstGeom>
          <a:noFill/>
        </p:spPr>
        <p:txBody>
          <a:bodyPr wrap="square">
            <a:spAutoFit/>
          </a:bodyPr>
          <a:lstStyle/>
          <a:p>
            <a:pPr>
              <a:buNone/>
            </a:pPr>
            <a:r>
              <a:rPr lang="en-GB" sz="2000" dirty="0">
                <a:latin typeface="Canva Sans" panose="020B0604020202020204" charset="0"/>
              </a:rPr>
              <a:t>According to the  </a:t>
            </a:r>
            <a:r>
              <a:rPr lang="en-GB" sz="2000" dirty="0">
                <a:latin typeface="Canva Sans" panose="020B0604020202020204" charset="0"/>
                <a:hlinkClick r:id="rId2"/>
              </a:rPr>
              <a:t>NHS England, 2023 Smoking, Drinking and Drug Use among Young People in England Survey</a:t>
            </a:r>
            <a:r>
              <a:rPr lang="en-GB" sz="2000" dirty="0">
                <a:latin typeface="Canva Sans" panose="020B0604020202020204" charset="0"/>
              </a:rPr>
              <a:t>, 5% of 11–15-year-olds reported vaping at least once a week, while 4% said they vape occasionally (less than once per week). Vaping was more prevalent among girls, with 6% reporting regular use, and even higher among young people who identify as another gender, at 11%. Overall, one in four young people (25%) said they had ever used a vape, this increases significantly by age, with 42% of 15-year-olds reporting they had ever used a vape. Among young people that regularly use vapes, 61% reported using vapes for over a year, and 54% said they buy their vapes from shops. Nearly half (47%) of 15-year-olds believed it was acceptable to try vaping out of curiosity, while 34% said it was okay to vape once a week.</a:t>
            </a:r>
          </a:p>
        </p:txBody>
      </p:sp>
      <p:sp>
        <p:nvSpPr>
          <p:cNvPr id="5" name="TextBox 4">
            <a:extLst>
              <a:ext uri="{FF2B5EF4-FFF2-40B4-BE49-F238E27FC236}">
                <a16:creationId xmlns:a16="http://schemas.microsoft.com/office/drawing/2014/main" id="{FA4A9FE5-C2F7-FE13-ED08-5EF2D3A846E4}"/>
              </a:ext>
            </a:extLst>
          </p:cNvPr>
          <p:cNvSpPr txBox="1"/>
          <p:nvPr/>
        </p:nvSpPr>
        <p:spPr>
          <a:xfrm>
            <a:off x="1055107" y="6487605"/>
            <a:ext cx="16177785" cy="1631216"/>
          </a:xfrm>
          <a:prstGeom prst="rect">
            <a:avLst/>
          </a:prstGeom>
          <a:noFill/>
        </p:spPr>
        <p:txBody>
          <a:bodyPr wrap="square">
            <a:spAutoFit/>
          </a:bodyPr>
          <a:lstStyle/>
          <a:p>
            <a:pPr>
              <a:buNone/>
            </a:pPr>
            <a:r>
              <a:rPr lang="en-GB" sz="2000" dirty="0">
                <a:latin typeface="Canva Sans" panose="020B0604020202020204" charset="0"/>
              </a:rPr>
              <a:t>There is no reliable local data on the prevalence of youth vaping, however the 2023 </a:t>
            </a:r>
            <a:r>
              <a:rPr lang="en-GB" sz="2000" dirty="0" err="1">
                <a:latin typeface="Canva Sans" panose="020B0604020202020204" charset="0"/>
              </a:rPr>
              <a:t>OxWell</a:t>
            </a:r>
            <a:r>
              <a:rPr lang="en-GB" sz="2000" dirty="0">
                <a:latin typeface="Canva Sans" panose="020B0604020202020204" charset="0"/>
              </a:rPr>
              <a:t> student survey included tobacco and vaping related questions.  Among 698 respondents from three local secondary schools, 10 students (1.4%) reported vaping daily, while 9 students (1.3%) said they vaped often or sometimes.  It is important to highlight that the </a:t>
            </a:r>
            <a:r>
              <a:rPr lang="en-GB" sz="2000" dirty="0" err="1">
                <a:latin typeface="Canva Sans" panose="020B0604020202020204" charset="0"/>
              </a:rPr>
              <a:t>OxWell</a:t>
            </a:r>
            <a:r>
              <a:rPr lang="en-GB" sz="2000" dirty="0">
                <a:latin typeface="Canva Sans" panose="020B0604020202020204" charset="0"/>
              </a:rPr>
              <a:t> survey is not completed by all schools (and not all pupils within a participating school choose to respond), this means that the results from the survey may not be representative of all young people; however, it is the only source of local data on vaping rates. </a:t>
            </a:r>
          </a:p>
        </p:txBody>
      </p:sp>
    </p:spTree>
    <p:extLst>
      <p:ext uri="{BB962C8B-B14F-4D97-AF65-F5344CB8AC3E}">
        <p14:creationId xmlns:p14="http://schemas.microsoft.com/office/powerpoint/2010/main" val="288710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85DAC-53C9-1AA5-F9BE-6B2242DA090E}"/>
            </a:ext>
          </a:extLst>
        </p:cNvPr>
        <p:cNvGrpSpPr/>
        <p:nvPr/>
      </p:nvGrpSpPr>
      <p:grpSpPr>
        <a:xfrm>
          <a:off x="0" y="0"/>
          <a:ext cx="0" cy="0"/>
          <a:chOff x="0" y="0"/>
          <a:chExt cx="0" cy="0"/>
        </a:xfrm>
      </p:grpSpPr>
      <p:sp>
        <p:nvSpPr>
          <p:cNvPr id="8" name="Freeform 8">
            <a:extLst>
              <a:ext uri="{FF2B5EF4-FFF2-40B4-BE49-F238E27FC236}">
                <a16:creationId xmlns:a16="http://schemas.microsoft.com/office/drawing/2014/main" id="{E934FCD8-487F-D808-52F0-34D82369A803}"/>
              </a:ext>
            </a:extLst>
          </p:cNvPr>
          <p:cNvSpPr/>
          <p:nvPr/>
        </p:nvSpPr>
        <p:spPr>
          <a:xfrm>
            <a:off x="2587014" y="1712527"/>
            <a:ext cx="13113971" cy="6556986"/>
          </a:xfrm>
          <a:custGeom>
            <a:avLst/>
            <a:gdLst/>
            <a:ahLst/>
            <a:cxnLst/>
            <a:rect l="l" t="t" r="r" b="b"/>
            <a:pathLst>
              <a:path w="13113971" h="6556986">
                <a:moveTo>
                  <a:pt x="0" y="0"/>
                </a:moveTo>
                <a:lnTo>
                  <a:pt x="13113972" y="0"/>
                </a:lnTo>
                <a:lnTo>
                  <a:pt x="13113972" y="6556986"/>
                </a:lnTo>
                <a:lnTo>
                  <a:pt x="0" y="65569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TextBox 9">
            <a:extLst>
              <a:ext uri="{FF2B5EF4-FFF2-40B4-BE49-F238E27FC236}">
                <a16:creationId xmlns:a16="http://schemas.microsoft.com/office/drawing/2014/main" id="{8ED09CAF-B986-BDF7-29D1-8503AA91DD78}"/>
              </a:ext>
            </a:extLst>
          </p:cNvPr>
          <p:cNvSpPr txBox="1"/>
          <p:nvPr/>
        </p:nvSpPr>
        <p:spPr>
          <a:xfrm>
            <a:off x="5436208" y="4570726"/>
            <a:ext cx="7415585" cy="1139845"/>
          </a:xfrm>
          <a:prstGeom prst="rect">
            <a:avLst/>
          </a:prstGeom>
        </p:spPr>
        <p:txBody>
          <a:bodyPr lIns="0" tIns="0" rIns="0" bIns="0" rtlCol="0" anchor="t">
            <a:spAutoFit/>
          </a:bodyPr>
          <a:lstStyle/>
          <a:p>
            <a:pPr algn="ctr">
              <a:lnSpc>
                <a:spcPts val="8799"/>
              </a:lnSpc>
            </a:pPr>
            <a:r>
              <a:rPr lang="en-US" sz="7950">
                <a:solidFill>
                  <a:srgbClr val="E59A3F"/>
                </a:solidFill>
                <a:latin typeface="Archive"/>
                <a:ea typeface="Archive"/>
                <a:cs typeface="Archive"/>
                <a:sym typeface="Archive"/>
              </a:rPr>
              <a:t>KEY GUIDANCE </a:t>
            </a:r>
          </a:p>
        </p:txBody>
      </p:sp>
    </p:spTree>
    <p:extLst>
      <p:ext uri="{BB962C8B-B14F-4D97-AF65-F5344CB8AC3E}">
        <p14:creationId xmlns:p14="http://schemas.microsoft.com/office/powerpoint/2010/main" val="226961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064763" y="3204324"/>
            <a:ext cx="11448079" cy="6192914"/>
          </a:xfrm>
          <a:prstGeom prst="rect">
            <a:avLst/>
          </a:prstGeom>
        </p:spPr>
        <p:txBody>
          <a:bodyPr wrap="square" lIns="0" tIns="0" rIns="0" bIns="0" rtlCol="0" anchor="t">
            <a:spAutoFit/>
          </a:bodyPr>
          <a:lstStyle/>
          <a:p>
            <a:endParaRPr lang="en-US" sz="2000" b="1" dirty="0">
              <a:latin typeface="Canva Sans" panose="020B0604020202020204" charset="0"/>
              <a:ea typeface="Canva Sans Bold"/>
              <a:cs typeface="Canva Sans Bold"/>
            </a:endParaRPr>
          </a:p>
          <a:p>
            <a:pPr rtl="0" fontAlgn="base"/>
            <a:r>
              <a:rPr lang="en-GB" sz="2000" b="0" i="0" u="none" strike="noStrike" dirty="0">
                <a:solidFill>
                  <a:srgbClr val="000000"/>
                </a:solidFill>
                <a:effectLst/>
                <a:latin typeface="Canva Sans" panose="020B0604020202020204" charset="0"/>
              </a:rPr>
              <a:t>The </a:t>
            </a:r>
            <a:r>
              <a:rPr lang="en-GB" sz="2000" b="0" i="0" u="none" strike="noStrike" dirty="0">
                <a:solidFill>
                  <a:srgbClr val="000000"/>
                </a:solidFill>
                <a:effectLst/>
                <a:latin typeface="Canva Sans" panose="020B0604020202020204" charset="0"/>
                <a:hlinkClick r:id="rId2"/>
              </a:rPr>
              <a:t>South East ADPH 2024 </a:t>
            </a:r>
            <a:r>
              <a:rPr lang="en-GB" sz="2000" b="0" i="0" u="none" strike="noStrike" dirty="0">
                <a:solidFill>
                  <a:srgbClr val="000000"/>
                </a:solidFill>
                <a:effectLst/>
                <a:latin typeface="Canva Sans" panose="020B0604020202020204" charset="0"/>
              </a:rPr>
              <a:t>position statement on vaping provides a regional public health consensus, offering valuable guidance to help organisations shape their policies and practices. It reflects the most recent evidence, best practice guidelines, and relevant regulations, while also summarising key communication messages:</a:t>
            </a:r>
            <a:r>
              <a:rPr lang="en-US" sz="2000" b="0" i="0" dirty="0">
                <a:solidFill>
                  <a:srgbClr val="000000"/>
                </a:solidFill>
                <a:effectLst/>
                <a:latin typeface="Canva Sans" panose="020B0604020202020204" charset="0"/>
              </a:rPr>
              <a:t>​</a:t>
            </a:r>
          </a:p>
          <a:p>
            <a:pPr rtl="0" fontAlgn="base"/>
            <a:r>
              <a:rPr lang="en-GB" sz="2000" b="0" i="0" dirty="0">
                <a:solidFill>
                  <a:srgbClr val="000000"/>
                </a:solidFill>
                <a:effectLst/>
                <a:latin typeface="Canva Sans" panose="020B0604020202020204" charset="0"/>
              </a:rPr>
              <a:t>​</a:t>
            </a:r>
          </a:p>
          <a:p>
            <a:pPr marL="342900" indent="-342900" rtl="0" fontAlgn="base">
              <a:buFont typeface="Courier New" panose="02070309020205020404" pitchFamily="49" charset="0"/>
              <a:buChar char="o"/>
            </a:pPr>
            <a:r>
              <a:rPr lang="en-GB" sz="2000" b="0" i="0" u="none" strike="noStrike" dirty="0">
                <a:solidFill>
                  <a:srgbClr val="000000"/>
                </a:solidFill>
                <a:effectLst/>
                <a:latin typeface="Canva Sans" panose="020B0604020202020204" charset="0"/>
              </a:rPr>
              <a:t>Vapes are less harmful than smoking and can be an effective quit aid for adults who smoke. </a:t>
            </a:r>
            <a:r>
              <a:rPr lang="en-US" sz="2000" b="0" i="0" dirty="0">
                <a:solidFill>
                  <a:srgbClr val="000000"/>
                </a:solidFill>
                <a:effectLst/>
                <a:latin typeface="Canva Sans" panose="020B0604020202020204" charset="0"/>
              </a:rPr>
              <a:t>​</a:t>
            </a:r>
          </a:p>
          <a:p>
            <a:pPr rtl="0" fontAlgn="base"/>
            <a:endParaRPr lang="en-US" sz="2000" b="0" i="0" dirty="0">
              <a:solidFill>
                <a:srgbClr val="000000"/>
              </a:solidFill>
              <a:effectLst/>
              <a:latin typeface="Canva Sans" panose="020B0604020202020204" charset="0"/>
            </a:endParaRPr>
          </a:p>
          <a:p>
            <a:pPr marL="342900" indent="-342900" rtl="0" fontAlgn="base">
              <a:buFont typeface="Courier New" panose="02070309020205020404" pitchFamily="49" charset="0"/>
              <a:buChar char="o"/>
            </a:pPr>
            <a:r>
              <a:rPr lang="en-GB" sz="2000" b="0" i="0" u="none" strike="noStrike" dirty="0">
                <a:solidFill>
                  <a:srgbClr val="000000"/>
                </a:solidFill>
                <a:effectLst/>
                <a:latin typeface="Canva Sans"/>
              </a:rPr>
              <a:t>If you smoke, vaping is safer than smoking. Vaping has minimal serious side effects when </a:t>
            </a:r>
            <a:r>
              <a:rPr lang="en-GB" sz="2000" dirty="0">
                <a:solidFill>
                  <a:srgbClr val="000000"/>
                </a:solidFill>
                <a:latin typeface="Canva Sans"/>
              </a:rPr>
              <a:t>used</a:t>
            </a:r>
            <a:r>
              <a:rPr lang="en-GB" sz="2000" b="0" i="0" u="none" strike="noStrike" dirty="0">
                <a:solidFill>
                  <a:srgbClr val="000000"/>
                </a:solidFill>
                <a:effectLst/>
                <a:latin typeface="Canva Sans"/>
              </a:rPr>
              <a:t> for a short time to stop smoking.</a:t>
            </a:r>
          </a:p>
          <a:p>
            <a:pPr rtl="0" fontAlgn="base"/>
            <a:r>
              <a:rPr lang="en-GB" sz="2000" b="0" i="0" u="none" strike="noStrike" dirty="0">
                <a:solidFill>
                  <a:srgbClr val="000000"/>
                </a:solidFill>
                <a:effectLst/>
                <a:latin typeface="Canva Sans" panose="020B0604020202020204" charset="0"/>
              </a:rPr>
              <a:t> </a:t>
            </a:r>
            <a:r>
              <a:rPr lang="en-US" sz="2000" b="0" i="0" dirty="0">
                <a:solidFill>
                  <a:srgbClr val="000000"/>
                </a:solidFill>
                <a:effectLst/>
                <a:latin typeface="Canva Sans" panose="020B0604020202020204" charset="0"/>
              </a:rPr>
              <a:t>​</a:t>
            </a:r>
          </a:p>
          <a:p>
            <a:pPr marL="342900" indent="-342900" rtl="0" fontAlgn="base">
              <a:buFont typeface="Courier New" panose="02070309020205020404" pitchFamily="49" charset="0"/>
              <a:buChar char="o"/>
            </a:pPr>
            <a:r>
              <a:rPr lang="en-GB" sz="2000" b="0" i="0" u="none" strike="noStrike" dirty="0">
                <a:solidFill>
                  <a:srgbClr val="000000"/>
                </a:solidFill>
                <a:effectLst/>
                <a:latin typeface="Canva Sans" panose="020B0604020202020204" charset="0"/>
              </a:rPr>
              <a:t>People who want to quit smoking using a vape should be encourage to quit smoking and switch to vaping. </a:t>
            </a:r>
            <a:r>
              <a:rPr lang="en-US" sz="2000" b="0" i="0" dirty="0">
                <a:solidFill>
                  <a:srgbClr val="000000"/>
                </a:solidFill>
                <a:effectLst/>
                <a:latin typeface="Canva Sans" panose="020B0604020202020204" charset="0"/>
              </a:rPr>
              <a:t>​</a:t>
            </a:r>
          </a:p>
          <a:p>
            <a:pPr rtl="0" fontAlgn="base"/>
            <a:endParaRPr lang="en-US" sz="2000" b="0" i="0" dirty="0">
              <a:solidFill>
                <a:srgbClr val="000000"/>
              </a:solidFill>
              <a:effectLst/>
              <a:latin typeface="Canva Sans" panose="020B0604020202020204" charset="0"/>
            </a:endParaRPr>
          </a:p>
          <a:p>
            <a:pPr marL="342900" indent="-342900" rtl="0" fontAlgn="base">
              <a:buFont typeface="Courier New" panose="02070309020205020404" pitchFamily="49" charset="0"/>
              <a:buChar char="o"/>
            </a:pPr>
            <a:r>
              <a:rPr lang="en-GB" sz="2000" b="0" i="0" u="none" strike="noStrike" dirty="0">
                <a:solidFill>
                  <a:srgbClr val="000000"/>
                </a:solidFill>
                <a:effectLst/>
                <a:latin typeface="Canva Sans" panose="020B0604020202020204" charset="0"/>
              </a:rPr>
              <a:t>People who do not smoke, should not vape. </a:t>
            </a:r>
            <a:r>
              <a:rPr lang="en-US" sz="2000" b="0" i="0" dirty="0">
                <a:solidFill>
                  <a:srgbClr val="000000"/>
                </a:solidFill>
                <a:effectLst/>
                <a:latin typeface="Canva Sans" panose="020B0604020202020204" charset="0"/>
              </a:rPr>
              <a:t>​</a:t>
            </a:r>
          </a:p>
          <a:p>
            <a:pPr rtl="0" fontAlgn="base"/>
            <a:endParaRPr lang="en-US" sz="2000" b="0" i="0" dirty="0">
              <a:solidFill>
                <a:srgbClr val="000000"/>
              </a:solidFill>
              <a:effectLst/>
              <a:latin typeface="Canva Sans" panose="020B0604020202020204" charset="0"/>
            </a:endParaRPr>
          </a:p>
          <a:p>
            <a:pPr marL="342900" indent="-342900" rtl="0" fontAlgn="base">
              <a:buFont typeface="Courier New" panose="02070309020205020404" pitchFamily="49" charset="0"/>
              <a:buChar char="o"/>
            </a:pPr>
            <a:r>
              <a:rPr lang="en-GB" sz="2000" b="0" i="0" u="none" strike="noStrike" dirty="0">
                <a:solidFill>
                  <a:srgbClr val="000000"/>
                </a:solidFill>
                <a:effectLst/>
                <a:latin typeface="Canva Sans" panose="020B0604020202020204" charset="0"/>
              </a:rPr>
              <a:t>We must prevent children from using vapes due to the unknown longer-term harms of vaping and the risk of nicotine addiction</a:t>
            </a:r>
            <a:endParaRPr lang="en-US" sz="2000" b="0" i="0" dirty="0">
              <a:solidFill>
                <a:srgbClr val="000000"/>
              </a:solidFill>
              <a:effectLst/>
              <a:latin typeface="Canva Sans" panose="020B0604020202020204" charset="0"/>
            </a:endParaRPr>
          </a:p>
          <a:p>
            <a:pPr>
              <a:lnSpc>
                <a:spcPts val="2940"/>
              </a:lnSpc>
            </a:pPr>
            <a:endParaRPr lang="en-US" sz="2000" dirty="0">
              <a:latin typeface="Canva Sans"/>
              <a:ea typeface="Canva Sans"/>
              <a:cs typeface="Canva Sans"/>
              <a:sym typeface="Canva Sans"/>
            </a:endParaRPr>
          </a:p>
        </p:txBody>
      </p:sp>
      <p:pic>
        <p:nvPicPr>
          <p:cNvPr id="1026" name="Picture 2">
            <a:extLst>
              <a:ext uri="{FF2B5EF4-FFF2-40B4-BE49-F238E27FC236}">
                <a16:creationId xmlns:a16="http://schemas.microsoft.com/office/drawing/2014/main" id="{B9327D2C-7466-3BE6-2E1F-96C8FE472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7396" y="2553831"/>
            <a:ext cx="4445841" cy="61477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26">
            <a:extLst>
              <a:ext uri="{FF2B5EF4-FFF2-40B4-BE49-F238E27FC236}">
                <a16:creationId xmlns:a16="http://schemas.microsoft.com/office/drawing/2014/main" id="{45B47747-BF28-1011-0BBA-A861D09C4C9D}"/>
              </a:ext>
            </a:extLst>
          </p:cNvPr>
          <p:cNvSpPr txBox="1"/>
          <p:nvPr/>
        </p:nvSpPr>
        <p:spPr>
          <a:xfrm>
            <a:off x="1817157" y="694470"/>
            <a:ext cx="14653686" cy="2509854"/>
          </a:xfrm>
          <a:prstGeom prst="rect">
            <a:avLst/>
          </a:prstGeom>
        </p:spPr>
        <p:txBody>
          <a:bodyPr wrap="square" lIns="0" tIns="0" rIns="0" bIns="0" rtlCol="0" anchor="t">
            <a:spAutoFit/>
          </a:bodyPr>
          <a:lstStyle/>
          <a:p>
            <a:pPr algn="ctr">
              <a:lnSpc>
                <a:spcPts val="6600"/>
              </a:lnSpc>
            </a:pPr>
            <a:r>
              <a:rPr lang="en-US" sz="5000" dirty="0">
                <a:solidFill>
                  <a:srgbClr val="45589A"/>
                </a:solidFill>
                <a:latin typeface="Archive"/>
                <a:ea typeface="Archive"/>
                <a:cs typeface="Archive"/>
                <a:sym typeface="Archive"/>
              </a:rPr>
              <a:t>The Southeast Association of Directors of Public Health (ADPH) position statement on vaping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927828" y="5326223"/>
            <a:ext cx="15499288" cy="1088952"/>
          </a:xfrm>
          <a:prstGeom prst="rect">
            <a:avLst/>
          </a:prstGeom>
        </p:spPr>
        <p:txBody>
          <a:bodyPr wrap="square" lIns="0" tIns="0" rIns="0" bIns="0" rtlCol="0" anchor="t">
            <a:spAutoFit/>
          </a:bodyPr>
          <a:lstStyle/>
          <a:p>
            <a:pPr algn="l">
              <a:lnSpc>
                <a:spcPts val="2940"/>
              </a:lnSpc>
            </a:pPr>
            <a:r>
              <a:rPr lang="en-US" sz="2000" dirty="0">
                <a:latin typeface="Canva Sans"/>
                <a:ea typeface="Canva Sans"/>
                <a:cs typeface="Canva Sans"/>
                <a:sym typeface="Canva Sans"/>
              </a:rPr>
              <a:t>The public health charity Action on Smoking and Health (ASH) has also published </a:t>
            </a:r>
            <a:r>
              <a:rPr lang="en-US" sz="2000" dirty="0">
                <a:solidFill>
                  <a:schemeClr val="accent1"/>
                </a:solidFill>
                <a:latin typeface="Canva Sans"/>
                <a:ea typeface="Canva Sans"/>
                <a:cs typeface="Canva Sans"/>
                <a:sym typeface="Canva Sans"/>
                <a:hlinkClick r:id="rId2"/>
              </a:rPr>
              <a:t>guidance</a:t>
            </a:r>
            <a:r>
              <a:rPr lang="en-US" sz="2000" dirty="0">
                <a:latin typeface="Canva Sans"/>
                <a:ea typeface="Canva Sans"/>
                <a:cs typeface="Canva Sans"/>
                <a:sym typeface="Canva Sans"/>
              </a:rPr>
              <a:t> to help schools develop comprehensive policies for managing vaping. This guidance assists schools in addressing vaping issues in a way that promotes the health and safety of students.</a:t>
            </a:r>
            <a:endParaRPr lang="en-US" sz="2000" dirty="0">
              <a:latin typeface="Canva Sans"/>
              <a:ea typeface="Canva Sans"/>
              <a:cs typeface="Canva Sans"/>
            </a:endParaRPr>
          </a:p>
        </p:txBody>
      </p:sp>
      <p:sp>
        <p:nvSpPr>
          <p:cNvPr id="2" name="TextBox 2">
            <a:extLst>
              <a:ext uri="{FF2B5EF4-FFF2-40B4-BE49-F238E27FC236}">
                <a16:creationId xmlns:a16="http://schemas.microsoft.com/office/drawing/2014/main" id="{0C15A948-6FE9-D83D-C2B9-46A0B7877BD6}"/>
              </a:ext>
            </a:extLst>
          </p:cNvPr>
          <p:cNvSpPr txBox="1"/>
          <p:nvPr/>
        </p:nvSpPr>
        <p:spPr>
          <a:xfrm>
            <a:off x="927828" y="3296323"/>
            <a:ext cx="15788046" cy="1460849"/>
          </a:xfrm>
          <a:prstGeom prst="rect">
            <a:avLst/>
          </a:prstGeom>
        </p:spPr>
        <p:txBody>
          <a:bodyPr wrap="square" lIns="0" tIns="0" rIns="0" bIns="0" rtlCol="0" anchor="t">
            <a:spAutoFit/>
          </a:bodyPr>
          <a:lstStyle/>
          <a:p>
            <a:pPr>
              <a:lnSpc>
                <a:spcPts val="2940"/>
              </a:lnSpc>
            </a:pPr>
            <a:r>
              <a:rPr lang="en-US" sz="2000" dirty="0">
                <a:latin typeface="Canva Sans"/>
                <a:ea typeface="Canva Sans"/>
                <a:cs typeface="Canva Sans"/>
                <a:sym typeface="Canva Sans"/>
              </a:rPr>
              <a:t>The South East Association of Directors of Public Health has produced advice and guidance for managing vapes in schools, targeted at Headteachers, school staff, safeguarding leads, and governing bodies. This document provides practical advice on how to address vaping within the school environment. You can access this guidance here: </a:t>
            </a:r>
            <a:r>
              <a:rPr kumimoji="0" lang="en-GB" sz="2000" b="0" i="0" u="sng" strike="noStrike" kern="1200" cap="none" spc="0" normalizeH="0" baseline="0" noProof="0" dirty="0">
                <a:ln>
                  <a:noFill/>
                </a:ln>
                <a:solidFill>
                  <a:srgbClr val="467886"/>
                </a:solidFill>
                <a:effectLst/>
                <a:uLnTx/>
                <a:uFillTx/>
                <a:latin typeface="Canva Sans" panose="020B0604020202020204" charset="0"/>
                <a:ea typeface="Aptos" panose="020B0004020202020204" pitchFamily="34" charset="0"/>
                <a:cs typeface="Aptos" panose="020B0004020202020204" pitchFamily="34" charset="0"/>
                <a:hlinkClick r:id="rId3"/>
              </a:rPr>
              <a:t>Managing Vaping in </a:t>
            </a:r>
            <a:r>
              <a:rPr kumimoji="0" lang="en-GB" sz="2000" b="0" i="0" u="sng" strike="noStrike" kern="1200" cap="none" spc="0" normalizeH="0" baseline="0" noProof="0" dirty="0" err="1">
                <a:ln>
                  <a:noFill/>
                </a:ln>
                <a:solidFill>
                  <a:srgbClr val="467886"/>
                </a:solidFill>
                <a:effectLst/>
                <a:uLnTx/>
                <a:uFillTx/>
                <a:latin typeface="Canva Sans" panose="020B0604020202020204" charset="0"/>
                <a:ea typeface="Aptos" panose="020B0004020202020204" pitchFamily="34" charset="0"/>
                <a:cs typeface="Aptos" panose="020B0004020202020204" pitchFamily="34" charset="0"/>
                <a:hlinkClick r:id="rId3"/>
              </a:rPr>
              <a:t>Schools_links</a:t>
            </a:r>
            <a:r>
              <a:rPr kumimoji="0" lang="en-GB" sz="2000" b="0" i="0" u="sng" strike="noStrike" kern="1200" cap="none" spc="0" normalizeH="0" baseline="0" noProof="0" dirty="0">
                <a:ln>
                  <a:noFill/>
                </a:ln>
                <a:solidFill>
                  <a:srgbClr val="467886"/>
                </a:solidFill>
                <a:effectLst/>
                <a:uLnTx/>
                <a:uFillTx/>
                <a:latin typeface="Canva Sans" panose="020B0604020202020204" charset="0"/>
                <a:ea typeface="Aptos" panose="020B0004020202020204" pitchFamily="34" charset="0"/>
                <a:cs typeface="Aptos" panose="020B0004020202020204" pitchFamily="34" charset="0"/>
                <a:hlinkClick r:id="rId3"/>
              </a:rPr>
              <a:t> v2.pdf</a:t>
            </a:r>
            <a:r>
              <a:rPr kumimoji="0" lang="en-GB" sz="2000" b="0" i="0" u="none" strike="noStrike" kern="1200" cap="none" spc="0" normalizeH="0" baseline="0" noProof="0" dirty="0">
                <a:ln>
                  <a:noFill/>
                </a:ln>
                <a:solidFill>
                  <a:prstClr val="black"/>
                </a:solidFill>
                <a:effectLst/>
                <a:uLnTx/>
                <a:uFillTx/>
                <a:latin typeface="Canva Sans" panose="020B0604020202020204" charset="0"/>
                <a:ea typeface="Aptos" panose="020B0004020202020204" pitchFamily="34" charset="0"/>
                <a:cs typeface="Aptos" panose="020B0004020202020204" pitchFamily="34" charset="0"/>
              </a:rPr>
              <a:t> </a:t>
            </a:r>
            <a:endParaRPr lang="en-US" sz="2000" u="sng" dirty="0">
              <a:solidFill>
                <a:schemeClr val="accent1"/>
              </a:solidFill>
              <a:latin typeface="Canva Sans"/>
              <a:ea typeface="Canva Sans"/>
              <a:cs typeface="Canva Sans"/>
            </a:endParaRPr>
          </a:p>
        </p:txBody>
      </p:sp>
      <p:sp>
        <p:nvSpPr>
          <p:cNvPr id="10" name="TextBox 26">
            <a:extLst>
              <a:ext uri="{FF2B5EF4-FFF2-40B4-BE49-F238E27FC236}">
                <a16:creationId xmlns:a16="http://schemas.microsoft.com/office/drawing/2014/main" id="{D7148C35-4267-8EAB-D0C5-63D3359D7600}"/>
              </a:ext>
            </a:extLst>
          </p:cNvPr>
          <p:cNvSpPr txBox="1"/>
          <p:nvPr/>
        </p:nvSpPr>
        <p:spPr>
          <a:xfrm>
            <a:off x="2350378" y="1027319"/>
            <a:ext cx="13587243" cy="1699953"/>
          </a:xfrm>
          <a:prstGeom prst="rect">
            <a:avLst/>
          </a:prstGeom>
        </p:spPr>
        <p:txBody>
          <a:bodyPr lIns="0" tIns="0" rIns="0" bIns="0" rtlCol="0" anchor="t">
            <a:spAutoFit/>
          </a:bodyPr>
          <a:lstStyle/>
          <a:p>
            <a:pPr algn="ctr">
              <a:lnSpc>
                <a:spcPts val="6600"/>
              </a:lnSpc>
            </a:pPr>
            <a:r>
              <a:rPr lang="en-US" sz="5000">
                <a:solidFill>
                  <a:srgbClr val="45589A"/>
                </a:solidFill>
                <a:latin typeface="Archive"/>
                <a:ea typeface="Archive"/>
                <a:cs typeface="Archive"/>
                <a:sym typeface="Archive"/>
              </a:rPr>
              <a:t>Guidance for managing vapes in schools</a:t>
            </a:r>
          </a:p>
        </p:txBody>
      </p:sp>
      <p:sp>
        <p:nvSpPr>
          <p:cNvPr id="4" name="Freeform 26">
            <a:extLst>
              <a:ext uri="{FF2B5EF4-FFF2-40B4-BE49-F238E27FC236}">
                <a16:creationId xmlns:a16="http://schemas.microsoft.com/office/drawing/2014/main" id="{DD5A9755-2D5C-AF82-8B71-8BF07186D97E}"/>
              </a:ext>
            </a:extLst>
          </p:cNvPr>
          <p:cNvSpPr/>
          <p:nvPr/>
        </p:nvSpPr>
        <p:spPr>
          <a:xfrm>
            <a:off x="14512659" y="5686385"/>
            <a:ext cx="3199257" cy="4114800"/>
          </a:xfrm>
          <a:custGeom>
            <a:avLst/>
            <a:gdLst/>
            <a:ahLst/>
            <a:cxnLst/>
            <a:rect l="l" t="t" r="r" b="b"/>
            <a:pathLst>
              <a:path w="3199257" h="4114800">
                <a:moveTo>
                  <a:pt x="0" y="0"/>
                </a:moveTo>
                <a:lnTo>
                  <a:pt x="3199257" y="0"/>
                </a:lnTo>
                <a:lnTo>
                  <a:pt x="319925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03856" y="704208"/>
            <a:ext cx="13537786" cy="3695499"/>
          </a:xfrm>
          <a:prstGeom prst="rect">
            <a:avLst/>
          </a:prstGeom>
        </p:spPr>
        <p:txBody>
          <a:bodyPr wrap="square" lIns="0" tIns="0" rIns="0" bIns="0" rtlCol="0" anchor="t">
            <a:spAutoFit/>
          </a:bodyPr>
          <a:lstStyle/>
          <a:p>
            <a:pPr algn="l">
              <a:lnSpc>
                <a:spcPts val="2940"/>
              </a:lnSpc>
            </a:pPr>
            <a:endParaRPr lang="en-US" sz="2000">
              <a:latin typeface="Canva Sans"/>
              <a:ea typeface="Canva Sans"/>
              <a:cs typeface="Canva Sans"/>
              <a:sym typeface="Canva Sans"/>
            </a:endParaRPr>
          </a:p>
          <a:p>
            <a:pPr algn="l">
              <a:lnSpc>
                <a:spcPts val="2940"/>
              </a:lnSpc>
            </a:pPr>
            <a:endParaRPr lang="en-US" sz="2000">
              <a:latin typeface="Canva Sans"/>
              <a:ea typeface="Canva Sans"/>
              <a:cs typeface="Canva Sans"/>
              <a:sym typeface="Canva Sans"/>
            </a:endParaRPr>
          </a:p>
          <a:p>
            <a:pPr algn="l">
              <a:lnSpc>
                <a:spcPts val="2940"/>
              </a:lnSpc>
            </a:pPr>
            <a:r>
              <a:rPr lang="en-US" sz="2000">
                <a:latin typeface="Canva Sans"/>
                <a:ea typeface="Canva Sans"/>
                <a:cs typeface="Canva Sans"/>
                <a:sym typeface="Canva Sans"/>
              </a:rPr>
              <a:t>It is </a:t>
            </a:r>
            <a:r>
              <a:rPr lang="en-US" sz="2000">
                <a:solidFill>
                  <a:schemeClr val="accent1"/>
                </a:solidFill>
                <a:latin typeface="Canva Sans"/>
                <a:ea typeface="Canva Sans"/>
                <a:cs typeface="Canva Sans"/>
                <a:sym typeface="Canva Sans"/>
                <a:hlinkClick r:id="rId3">
                  <a:extLst>
                    <a:ext uri="{A12FA001-AC4F-418D-AE19-62706E023703}">
                      <ahyp:hlinkClr xmlns:ahyp="http://schemas.microsoft.com/office/drawing/2018/hyperlinkcolor" val="tx"/>
                    </a:ext>
                  </a:extLst>
                </a:hlinkClick>
              </a:rPr>
              <a:t>illegal</a:t>
            </a:r>
            <a:r>
              <a:rPr lang="en-US" sz="2000">
                <a:solidFill>
                  <a:schemeClr val="accent1"/>
                </a:solidFill>
                <a:latin typeface="Canva Sans"/>
                <a:ea typeface="Canva Sans"/>
                <a:cs typeface="Canva Sans"/>
                <a:sym typeface="Canva Sans"/>
              </a:rPr>
              <a:t> </a:t>
            </a:r>
            <a:r>
              <a:rPr lang="en-US" sz="2000">
                <a:latin typeface="Canva Sans"/>
                <a:ea typeface="Canva Sans"/>
                <a:cs typeface="Canva Sans"/>
                <a:sym typeface="Canva Sans"/>
              </a:rPr>
              <a:t>to sell vaping products containing nicotine, or tobacco products, to individuals under the age of 18. To be legally sold in the UK, nicotine-containing vapes must meet the following requirements:</a:t>
            </a:r>
            <a:endParaRPr lang="en-US" sz="2000">
              <a:latin typeface="Canva Sans"/>
              <a:ea typeface="Canva Sans"/>
              <a:cs typeface="Canva Sans"/>
            </a:endParaRPr>
          </a:p>
          <a:p>
            <a:pPr algn="l">
              <a:lnSpc>
                <a:spcPts val="2940"/>
              </a:lnSpc>
            </a:pPr>
            <a:endParaRPr lang="en-US" sz="2000">
              <a:latin typeface="Canva Sans"/>
              <a:ea typeface="Canva Sans"/>
              <a:cs typeface="Canva Sans"/>
            </a:endParaRPr>
          </a:p>
          <a:p>
            <a:pPr marL="569595" lvl="1" indent="-342900" algn="l">
              <a:lnSpc>
                <a:spcPts val="2940"/>
              </a:lnSpc>
              <a:buFont typeface="Courier New" panose="02070309020205020404" pitchFamily="49" charset="0"/>
              <a:buChar char="o"/>
            </a:pPr>
            <a:r>
              <a:rPr lang="en-US" sz="2000">
                <a:latin typeface="Canva Sans"/>
                <a:ea typeface="Canva Sans"/>
                <a:cs typeface="Canva Sans"/>
                <a:sym typeface="Canva Sans"/>
              </a:rPr>
              <a:t>Contain 20 mg/ml or less of nicotine (equivalent to 2% or less).</a:t>
            </a:r>
            <a:endParaRPr lang="en-US" sz="2000">
              <a:latin typeface="Canva Sans"/>
              <a:ea typeface="Canva Sans"/>
              <a:cs typeface="Canva Sans"/>
            </a:endParaRPr>
          </a:p>
          <a:p>
            <a:pPr marL="569595" lvl="1" indent="-342900" algn="l">
              <a:lnSpc>
                <a:spcPts val="2940"/>
              </a:lnSpc>
              <a:buFont typeface="Courier New" panose="02070309020205020404" pitchFamily="49" charset="0"/>
              <a:buChar char="o"/>
            </a:pPr>
            <a:r>
              <a:rPr lang="en-US" sz="2000">
                <a:latin typeface="Canva Sans"/>
                <a:ea typeface="Canva Sans"/>
                <a:cs typeface="Canva Sans"/>
                <a:sym typeface="Canva Sans"/>
              </a:rPr>
              <a:t>Carry the health warning: "This product contains nicotine, which is a highly addictive substance."</a:t>
            </a:r>
            <a:endParaRPr lang="en-US" sz="2000">
              <a:latin typeface="Canva Sans"/>
              <a:ea typeface="Canva Sans"/>
              <a:cs typeface="Canva Sans"/>
            </a:endParaRPr>
          </a:p>
          <a:p>
            <a:pPr marL="569595" lvl="1" indent="-342900">
              <a:lnSpc>
                <a:spcPts val="2940"/>
              </a:lnSpc>
              <a:buFont typeface="Courier New" panose="02070309020205020404" pitchFamily="49" charset="0"/>
              <a:buChar char="o"/>
            </a:pPr>
            <a:r>
              <a:rPr lang="en-US" sz="2000">
                <a:latin typeface="Canva Sans"/>
                <a:ea typeface="Canva Sans"/>
                <a:cs typeface="Canva Sans"/>
                <a:sym typeface="Canva Sans"/>
              </a:rPr>
              <a:t>Be notified to the MHRA (Medicines and Healthcare products Regulatory Agency) and listed on its </a:t>
            </a:r>
            <a:r>
              <a:rPr lang="en-US" sz="2000">
                <a:solidFill>
                  <a:schemeClr val="accent1"/>
                </a:solidFill>
                <a:latin typeface="Canva Sans"/>
                <a:ea typeface="Canva Sans"/>
                <a:cs typeface="Canva Sans"/>
                <a:sym typeface="Canva Sans"/>
                <a:hlinkClick r:id="rId4">
                  <a:extLst>
                    <a:ext uri="{A12FA001-AC4F-418D-AE19-62706E023703}">
                      <ahyp:hlinkClr xmlns:ahyp="http://schemas.microsoft.com/office/drawing/2018/hyperlinkcolor" val="tx"/>
                    </a:ext>
                  </a:extLst>
                </a:hlinkClick>
              </a:rPr>
              <a:t>website.</a:t>
            </a:r>
            <a:endParaRPr lang="en-US" sz="2000">
              <a:solidFill>
                <a:schemeClr val="accent1"/>
              </a:solidFill>
              <a:latin typeface="Canva Sans"/>
              <a:ea typeface="Canva Sans"/>
              <a:cs typeface="Canva Sans"/>
              <a:hlinkClick r:id="rId4">
                <a:extLst>
                  <a:ext uri="{A12FA001-AC4F-418D-AE19-62706E023703}">
                    <ahyp:hlinkClr xmlns:ahyp="http://schemas.microsoft.com/office/drawing/2018/hyperlinkcolor" val="tx"/>
                  </a:ext>
                </a:extLst>
              </a:hlinkClick>
            </a:endParaRPr>
          </a:p>
          <a:p>
            <a:pPr algn="l">
              <a:lnSpc>
                <a:spcPts val="2940"/>
              </a:lnSpc>
            </a:pPr>
            <a:endParaRPr lang="en-US" sz="2000">
              <a:solidFill>
                <a:srgbClr val="45589A"/>
              </a:solidFill>
              <a:latin typeface="Canva Sans"/>
              <a:ea typeface="Canva Sans"/>
              <a:cs typeface="Canva Sans"/>
              <a:sym typeface="Canva Sans"/>
            </a:endParaRPr>
          </a:p>
        </p:txBody>
      </p:sp>
      <p:sp>
        <p:nvSpPr>
          <p:cNvPr id="11" name="TextBox 11"/>
          <p:cNvSpPr txBox="1"/>
          <p:nvPr/>
        </p:nvSpPr>
        <p:spPr>
          <a:xfrm>
            <a:off x="803856" y="4226812"/>
            <a:ext cx="13373101" cy="5554982"/>
          </a:xfrm>
          <a:prstGeom prst="rect">
            <a:avLst/>
          </a:prstGeom>
          <a:solidFill>
            <a:srgbClr val="FFC000"/>
          </a:solidFill>
        </p:spPr>
        <p:txBody>
          <a:bodyPr wrap="square" lIns="0" tIns="0" rIns="0" bIns="0" rtlCol="0" anchor="t">
            <a:spAutoFit/>
          </a:bodyPr>
          <a:lstStyle/>
          <a:p>
            <a:pPr>
              <a:lnSpc>
                <a:spcPts val="2940"/>
              </a:lnSpc>
            </a:pPr>
            <a:r>
              <a:rPr lang="en-US" sz="2000" dirty="0">
                <a:latin typeface="Canva Sans" panose="020B0604020202020204" charset="0"/>
                <a:ea typeface="Canva Sans"/>
                <a:cs typeface="Canva Sans"/>
                <a:sym typeface="Canva Sans"/>
              </a:rPr>
              <a:t>Enforcement of laws related to underage sales, illegal products, and point-of-sale advertising is the responsibility of Trading Standards. Complaints regarding these issues can be made through the Citizens Advice </a:t>
            </a:r>
            <a:r>
              <a:rPr lang="en-US" sz="2000" dirty="0">
                <a:solidFill>
                  <a:schemeClr val="accent1"/>
                </a:solidFill>
                <a:latin typeface="Canva Sans" panose="020B0604020202020204" charset="0"/>
                <a:ea typeface="Canva Sans"/>
                <a:cs typeface="Canva Sans"/>
                <a:sym typeface="Canva Sans"/>
                <a:hlinkClick r:id="rId5">
                  <a:extLst>
                    <a:ext uri="{A12FA001-AC4F-418D-AE19-62706E023703}">
                      <ahyp:hlinkClr xmlns:ahyp="http://schemas.microsoft.com/office/drawing/2018/hyperlinkcolor" val="tx"/>
                    </a:ext>
                  </a:extLst>
                </a:hlinkClick>
              </a:rPr>
              <a:t>online portal.</a:t>
            </a:r>
          </a:p>
          <a:p>
            <a:pPr>
              <a:lnSpc>
                <a:spcPts val="2940"/>
              </a:lnSpc>
            </a:pPr>
            <a:endParaRPr lang="en-US" sz="2000" dirty="0">
              <a:solidFill>
                <a:schemeClr val="accent1"/>
              </a:solidFill>
              <a:latin typeface="Canva Sans" panose="020B0604020202020204" charset="0"/>
              <a:ea typeface="Canva Sans"/>
              <a:cs typeface="Canva Sans"/>
              <a:hlinkClick r:id="rId5">
                <a:extLst>
                  <a:ext uri="{A12FA001-AC4F-418D-AE19-62706E023703}">
                    <ahyp:hlinkClr xmlns:ahyp="http://schemas.microsoft.com/office/drawing/2018/hyperlinkcolor" val="tx"/>
                  </a:ext>
                </a:extLst>
              </a:hlinkClick>
            </a:endParaRPr>
          </a:p>
          <a:p>
            <a:pPr algn="l">
              <a:lnSpc>
                <a:spcPts val="2940"/>
              </a:lnSpc>
            </a:pPr>
            <a:r>
              <a:rPr lang="en-US" sz="2000" dirty="0">
                <a:latin typeface="Canva Sans" panose="020B0604020202020204" charset="0"/>
                <a:ea typeface="Canva Sans"/>
                <a:cs typeface="Canva Sans"/>
                <a:sym typeface="Canva Sans"/>
              </a:rPr>
              <a:t>The Trading Standards service is provided by West Berkshire Council in partnership with Wokingham Borough Council. </a:t>
            </a:r>
            <a:endParaRPr lang="en-US" sz="2000" dirty="0">
              <a:latin typeface="Canva Sans" panose="020B0604020202020204" charset="0"/>
              <a:ea typeface="Canva Sans"/>
              <a:cs typeface="Canva Sans"/>
            </a:endParaRPr>
          </a:p>
          <a:p>
            <a:pPr algn="l">
              <a:lnSpc>
                <a:spcPts val="2940"/>
              </a:lnSpc>
            </a:pPr>
            <a:endParaRPr lang="en-US" sz="2000" dirty="0">
              <a:latin typeface="Canva Sans" panose="020B0604020202020204" charset="0"/>
              <a:ea typeface="Canva Sans"/>
              <a:cs typeface="Canva Sans"/>
            </a:endParaRPr>
          </a:p>
          <a:p>
            <a:pPr algn="l">
              <a:lnSpc>
                <a:spcPts val="2940"/>
              </a:lnSpc>
            </a:pPr>
            <a:r>
              <a:rPr lang="en-US" sz="2000" b="1" dirty="0">
                <a:latin typeface="Canva Sans" panose="020B0604020202020204" charset="0"/>
                <a:ea typeface="Canva Sans Bold"/>
                <a:cs typeface="Canva Sans Bold"/>
                <a:sym typeface="Canva Sans Bold"/>
              </a:rPr>
              <a:t>You can contact them via:</a:t>
            </a:r>
            <a:endParaRPr lang="en-US" sz="2000" b="1" dirty="0">
              <a:latin typeface="Canva Sans" panose="020B0604020202020204" charset="0"/>
              <a:ea typeface="Canva Sans Bold"/>
              <a:cs typeface="Canva Sans Bold"/>
            </a:endParaRPr>
          </a:p>
          <a:p>
            <a:pPr marL="453390" lvl="1" indent="-226695" algn="l">
              <a:lnSpc>
                <a:spcPts val="2940"/>
              </a:lnSpc>
              <a:buFont typeface="Arial"/>
              <a:buChar char="•"/>
            </a:pPr>
            <a:r>
              <a:rPr lang="en-US" sz="2000" b="1" dirty="0">
                <a:latin typeface="Canva Sans" panose="020B0604020202020204" charset="0"/>
                <a:ea typeface="Canva Sans Bold"/>
                <a:cs typeface="Canva Sans Bold"/>
                <a:sym typeface="Canva Sans Bold"/>
              </a:rPr>
              <a:t>Telephone</a:t>
            </a:r>
            <a:endParaRPr lang="en-US" sz="2000" b="1" dirty="0">
              <a:latin typeface="Canva Sans" panose="020B0604020202020204" charset="0"/>
              <a:ea typeface="Canva Sans Bold"/>
              <a:cs typeface="Canva Sans Bold"/>
            </a:endParaRPr>
          </a:p>
          <a:p>
            <a:pPr marL="906780" lvl="2" indent="-302260" algn="l">
              <a:lnSpc>
                <a:spcPts val="2940"/>
              </a:lnSpc>
              <a:buFont typeface="Arial"/>
              <a:buChar char="⚬"/>
            </a:pPr>
            <a:r>
              <a:rPr lang="en-US" sz="2000" b="1" dirty="0">
                <a:latin typeface="Canva Sans" panose="020B0604020202020204" charset="0"/>
                <a:ea typeface="Canva Sans Bold"/>
                <a:cs typeface="Canva Sans Bold"/>
                <a:sym typeface="Canva Sans Bold"/>
              </a:rPr>
              <a:t>0345 404 0506 (Citizens Advice Consumer Service)</a:t>
            </a:r>
            <a:endParaRPr lang="en-US" sz="2000" b="1" dirty="0">
              <a:latin typeface="Canva Sans" panose="020B0604020202020204" charset="0"/>
              <a:ea typeface="Canva Sans Bold"/>
              <a:cs typeface="Canva Sans Bold"/>
            </a:endParaRPr>
          </a:p>
          <a:p>
            <a:pPr marL="906780" lvl="2" indent="-302260" algn="l">
              <a:lnSpc>
                <a:spcPts val="2940"/>
              </a:lnSpc>
              <a:buFont typeface="Arial"/>
              <a:buChar char="⚬"/>
            </a:pPr>
            <a:r>
              <a:rPr lang="en-US" sz="2000" b="1" dirty="0">
                <a:latin typeface="Canva Sans" panose="020B0604020202020204" charset="0"/>
                <a:ea typeface="Canva Sans Bold"/>
                <a:cs typeface="Canva Sans Bold"/>
                <a:sym typeface="Canva Sans Bold"/>
              </a:rPr>
              <a:t>01635 519930 (Trading Standards)</a:t>
            </a:r>
            <a:endParaRPr lang="en-US" sz="2000" b="1" dirty="0">
              <a:latin typeface="Canva Sans" panose="020B0604020202020204" charset="0"/>
              <a:ea typeface="Canva Sans Bold"/>
              <a:cs typeface="Canva Sans Bold"/>
            </a:endParaRPr>
          </a:p>
          <a:p>
            <a:pPr marL="453390" lvl="1" indent="-226695" algn="l">
              <a:lnSpc>
                <a:spcPts val="2940"/>
              </a:lnSpc>
              <a:buFont typeface="Arial"/>
              <a:buChar char="•"/>
            </a:pPr>
            <a:r>
              <a:rPr lang="en-US" sz="2000" b="1" dirty="0">
                <a:latin typeface="Canva Sans" panose="020B0604020202020204" charset="0"/>
                <a:ea typeface="Canva Sans Bold"/>
                <a:cs typeface="Canva Sans Bold"/>
                <a:sym typeface="Canva Sans Bold"/>
              </a:rPr>
              <a:t>Email</a:t>
            </a:r>
            <a:endParaRPr lang="en-US" sz="2000" b="1" dirty="0">
              <a:latin typeface="Canva Sans" panose="020B0604020202020204" charset="0"/>
              <a:ea typeface="Canva Sans Bold"/>
              <a:cs typeface="Canva Sans Bold"/>
            </a:endParaRPr>
          </a:p>
          <a:p>
            <a:pPr marL="906780" lvl="2" indent="-302260" algn="l">
              <a:lnSpc>
                <a:spcPts val="2940"/>
              </a:lnSpc>
              <a:buFont typeface="Arial"/>
              <a:buChar char="⚬"/>
            </a:pPr>
            <a:r>
              <a:rPr lang="en-US" sz="2000" b="1" dirty="0">
                <a:latin typeface="Canva Sans" panose="020B0604020202020204" charset="0"/>
                <a:ea typeface="Canva Sans Bold"/>
                <a:cs typeface="Canva Sans Bold"/>
                <a:sym typeface="Canva Sans Bold"/>
              </a:rPr>
              <a:t>tsadvice@westberks.gov.uk</a:t>
            </a:r>
            <a:endParaRPr lang="en-US" sz="2000" b="1" dirty="0">
              <a:latin typeface="Canva Sans" panose="020B0604020202020204" charset="0"/>
              <a:ea typeface="Canva Sans Bold"/>
              <a:cs typeface="Canva Sans Bold"/>
            </a:endParaRPr>
          </a:p>
          <a:p>
            <a:pPr marL="453390" lvl="1" indent="-226695" algn="l">
              <a:lnSpc>
                <a:spcPts val="2940"/>
              </a:lnSpc>
              <a:buFont typeface="Arial"/>
              <a:buChar char="•"/>
            </a:pPr>
            <a:r>
              <a:rPr lang="en-US" sz="2000" b="1" dirty="0">
                <a:latin typeface="Canva Sans" panose="020B0604020202020204" charset="0"/>
                <a:ea typeface="Canva Sans Bold"/>
                <a:cs typeface="Canva Sans Bold"/>
                <a:sym typeface="Canva Sans Bold"/>
              </a:rPr>
              <a:t>Contact Us Form: </a:t>
            </a:r>
            <a:r>
              <a:rPr lang="en-US" sz="2000" b="1" dirty="0">
                <a:solidFill>
                  <a:schemeClr val="accent1"/>
                </a:solidFill>
                <a:latin typeface="Canva Sans" panose="020B0604020202020204" charset="0"/>
                <a:ea typeface="Canva Sans Bold"/>
                <a:cs typeface="Canva Sans Bold"/>
                <a:sym typeface="Canva Sans Bold"/>
                <a:hlinkClick r:id="rId6">
                  <a:extLst>
                    <a:ext uri="{A12FA001-AC4F-418D-AE19-62706E023703}">
                      <ahyp:hlinkClr xmlns:ahyp="http://schemas.microsoft.com/office/drawing/2018/hyperlinkcolor" val="tx"/>
                    </a:ext>
                  </a:extLst>
                </a:hlinkClick>
              </a:rPr>
              <a:t>Contact Form</a:t>
            </a:r>
            <a:endParaRPr lang="en-US" sz="2000" b="1" dirty="0">
              <a:solidFill>
                <a:schemeClr val="accent1"/>
              </a:solidFill>
              <a:latin typeface="Canva Sans" panose="020B0604020202020204" charset="0"/>
              <a:ea typeface="Canva Sans Bold"/>
              <a:cs typeface="Canva Sans Bold"/>
              <a:hlinkClick r:id="rId6">
                <a:extLst>
                  <a:ext uri="{A12FA001-AC4F-418D-AE19-62706E023703}">
                    <ahyp:hlinkClr xmlns:ahyp="http://schemas.microsoft.com/office/drawing/2018/hyperlinkcolor" val="tx"/>
                  </a:ext>
                </a:extLst>
              </a:hlinkClick>
            </a:endParaRPr>
          </a:p>
          <a:p>
            <a:pPr algn="l">
              <a:lnSpc>
                <a:spcPts val="2940"/>
              </a:lnSpc>
            </a:pPr>
            <a:endParaRPr lang="en-US" sz="2000" b="1" dirty="0">
              <a:solidFill>
                <a:srgbClr val="45589A"/>
              </a:solidFill>
              <a:latin typeface="Canva Sans" panose="020B0604020202020204" charset="0"/>
              <a:ea typeface="Canva Sans Bold"/>
              <a:cs typeface="Canva Sans Bold"/>
              <a:sym typeface="Canva Sans Bold"/>
            </a:endParaRPr>
          </a:p>
        </p:txBody>
      </p:sp>
      <p:pic>
        <p:nvPicPr>
          <p:cNvPr id="12" name="Picture 11">
            <a:extLst>
              <a:ext uri="{FF2B5EF4-FFF2-40B4-BE49-F238E27FC236}">
                <a16:creationId xmlns:a16="http://schemas.microsoft.com/office/drawing/2014/main" id="{8FDFDF04-5451-6A53-D2F8-C19291087AED}"/>
              </a:ext>
            </a:extLst>
          </p:cNvPr>
          <p:cNvPicPr>
            <a:picLocks noChangeAspect="1"/>
          </p:cNvPicPr>
          <p:nvPr/>
        </p:nvPicPr>
        <p:blipFill>
          <a:blip r:embed="rId7"/>
          <a:srcRect l="59737" t="26044" r="27632" b="19531"/>
          <a:stretch/>
        </p:blipFill>
        <p:spPr>
          <a:xfrm>
            <a:off x="14477772" y="1326705"/>
            <a:ext cx="3488633" cy="8455089"/>
          </a:xfrm>
          <a:prstGeom prst="rect">
            <a:avLst/>
          </a:prstGeom>
        </p:spPr>
      </p:pic>
      <p:sp>
        <p:nvSpPr>
          <p:cNvPr id="3" name="TextBox 26">
            <a:extLst>
              <a:ext uri="{FF2B5EF4-FFF2-40B4-BE49-F238E27FC236}">
                <a16:creationId xmlns:a16="http://schemas.microsoft.com/office/drawing/2014/main" id="{F20B968C-73CD-DBC2-0BF0-57AE6937B473}"/>
              </a:ext>
            </a:extLst>
          </p:cNvPr>
          <p:cNvSpPr txBox="1"/>
          <p:nvPr/>
        </p:nvSpPr>
        <p:spPr>
          <a:xfrm>
            <a:off x="5833326" y="295666"/>
            <a:ext cx="6621348" cy="817083"/>
          </a:xfrm>
          <a:prstGeom prst="rect">
            <a:avLst/>
          </a:prstGeom>
        </p:spPr>
        <p:txBody>
          <a:bodyPr wrap="square" lIns="0" tIns="0" rIns="0" bIns="0" rtlCol="0" anchor="t">
            <a:spAutoFit/>
          </a:bodyPr>
          <a:lstStyle/>
          <a:p>
            <a:pPr algn="ctr">
              <a:lnSpc>
                <a:spcPts val="6600"/>
              </a:lnSpc>
            </a:pPr>
            <a:r>
              <a:rPr lang="en-US" sz="5000">
                <a:solidFill>
                  <a:srgbClr val="45589A"/>
                </a:solidFill>
                <a:latin typeface="Archive"/>
                <a:ea typeface="Archive"/>
                <a:cs typeface="Archive"/>
                <a:sym typeface="Archive"/>
              </a:rPr>
              <a:t>Vapes &amp; the law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D4708-A1DF-053A-862A-2A6042E7F07C}"/>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1DC3815A-2E2A-F09B-C7B8-0553E197E330}"/>
              </a:ext>
            </a:extLst>
          </p:cNvPr>
          <p:cNvSpPr txBox="1"/>
          <p:nvPr/>
        </p:nvSpPr>
        <p:spPr>
          <a:xfrm>
            <a:off x="1077371" y="2345978"/>
            <a:ext cx="12989969" cy="7207101"/>
          </a:xfrm>
          <a:prstGeom prst="rect">
            <a:avLst/>
          </a:prstGeom>
        </p:spPr>
        <p:txBody>
          <a:bodyPr wrap="square" lIns="0" tIns="0" rIns="0" bIns="0" rtlCol="0" anchor="t">
            <a:spAutoFit/>
          </a:bodyPr>
          <a:lstStyle/>
          <a:p>
            <a:pPr algn="l">
              <a:lnSpc>
                <a:spcPts val="2940"/>
              </a:lnSpc>
            </a:pPr>
            <a:r>
              <a:rPr lang="en-US" sz="2000" i="0" u="none" strike="noStrike" dirty="0">
                <a:effectLst/>
                <a:latin typeface="Canva Sans" panose="020B0604020202020204" charset="0"/>
              </a:rPr>
              <a:t>On Tuesday 5 November 2024, the government introduced the </a:t>
            </a:r>
            <a:r>
              <a:rPr lang="en-US" sz="2000" b="1" u="none" strike="noStrike" dirty="0">
                <a:effectLst/>
                <a:latin typeface="Canva Sans" panose="020B0604020202020204" charset="0"/>
              </a:rPr>
              <a:t>Tobacco and Vapes Bill </a:t>
            </a:r>
            <a:r>
              <a:rPr lang="en-US" sz="2000" i="0" u="none" strike="noStrike" dirty="0">
                <a:effectLst/>
                <a:latin typeface="Canva Sans" panose="020B0604020202020204" charset="0"/>
              </a:rPr>
              <a:t>into Parliament to put the UK on track to becoming smoke-free. It includes: </a:t>
            </a:r>
          </a:p>
          <a:p>
            <a:pPr algn="l"/>
            <a:endParaRPr lang="en-US" sz="2000" b="1" dirty="0">
              <a:latin typeface="Canva Sans" panose="020B0604020202020204" charset="0"/>
            </a:endParaRPr>
          </a:p>
          <a:p>
            <a:pPr algn="l" rtl="0" fontAlgn="base">
              <a:buFont typeface="+mj-lt"/>
              <a:buAutoNum type="arabicPeriod"/>
            </a:pPr>
            <a:r>
              <a:rPr lang="en-US" sz="2000" b="1" i="0" u="none" strike="noStrike" dirty="0">
                <a:effectLst/>
                <a:latin typeface="Canva Sans" panose="020B0604020202020204" charset="0"/>
              </a:rPr>
              <a:t>Create a Smoke-Free Generation </a:t>
            </a:r>
            <a:r>
              <a:rPr lang="en-US" sz="2000" b="1" i="0" dirty="0">
                <a:effectLst/>
                <a:latin typeface="Canva Sans" panose="020B0604020202020204" charset="0"/>
              </a:rPr>
              <a:t>​</a:t>
            </a:r>
          </a:p>
          <a:p>
            <a:pPr marL="342900" indent="-342900" algn="l" rtl="0" fontAlgn="base">
              <a:buFont typeface="Courier New" panose="02070309020205020404" pitchFamily="49" charset="0"/>
              <a:buChar char="o"/>
            </a:pPr>
            <a:r>
              <a:rPr lang="en-US" sz="2000" b="0" i="0" u="none" strike="noStrike" dirty="0">
                <a:effectLst/>
                <a:latin typeface="Canva Sans" panose="020B0604020202020204" charset="0"/>
              </a:rPr>
              <a:t>Makes it an offence to sell tobacco products to anyone born on or after 1 January 2009​</a:t>
            </a:r>
            <a:r>
              <a:rPr lang="en-US" sz="2000" b="0" i="0" dirty="0">
                <a:effectLst/>
                <a:latin typeface="Canva Sans" panose="020B0604020202020204" charset="0"/>
              </a:rPr>
              <a:t>​</a:t>
            </a:r>
          </a:p>
          <a:p>
            <a:pPr marL="342900" indent="-342900" algn="l" rtl="0" fontAlgn="base">
              <a:buFont typeface="Courier New" panose="02070309020205020404" pitchFamily="49" charset="0"/>
              <a:buChar char="o"/>
            </a:pPr>
            <a:r>
              <a:rPr lang="en-US" sz="2000" b="0" i="0" u="none" strike="noStrike" dirty="0">
                <a:effectLst/>
                <a:latin typeface="Canva Sans" panose="020B0604020202020204" charset="0"/>
              </a:rPr>
              <a:t>This will not </a:t>
            </a:r>
            <a:r>
              <a:rPr lang="en-US" sz="2000" b="0" i="0" u="none" strike="noStrike" dirty="0" err="1">
                <a:effectLst/>
                <a:latin typeface="Canva Sans" panose="020B0604020202020204" charset="0"/>
              </a:rPr>
              <a:t>criminalise</a:t>
            </a:r>
            <a:r>
              <a:rPr lang="en-US" sz="2000" b="0" i="0" u="none" strike="noStrike" dirty="0">
                <a:effectLst/>
                <a:latin typeface="Canva Sans" panose="020B0604020202020204" charset="0"/>
              </a:rPr>
              <a:t> smoking nor will it mean anyone who can buy cigarettes now will be prevented from doing so in the future ​</a:t>
            </a:r>
            <a:r>
              <a:rPr lang="en-US" sz="2000" b="0" i="0" dirty="0">
                <a:effectLst/>
                <a:latin typeface="Canva Sans" panose="020B0604020202020204" charset="0"/>
              </a:rPr>
              <a:t>​</a:t>
            </a:r>
          </a:p>
          <a:p>
            <a:pPr algn="l" rtl="0" fontAlgn="base">
              <a:buFont typeface="+mj-lt"/>
              <a:buAutoNum type="arabicPeriod" startAt="2"/>
            </a:pPr>
            <a:r>
              <a:rPr lang="en-US" sz="2000" b="1" i="0" u="none" strike="noStrike" dirty="0">
                <a:effectLst/>
                <a:latin typeface="Canva Sans" panose="020B0604020202020204" charset="0"/>
              </a:rPr>
              <a:t>Smoke-free places</a:t>
            </a:r>
            <a:r>
              <a:rPr lang="en-US" sz="2000" b="1" i="0" dirty="0">
                <a:effectLst/>
                <a:latin typeface="Canva Sans" panose="020B0604020202020204" charset="0"/>
              </a:rPr>
              <a:t>​</a:t>
            </a:r>
          </a:p>
          <a:p>
            <a:pPr marL="342900" indent="-342900" algn="l" rtl="0" fontAlgn="base">
              <a:buFont typeface="Courier New" panose="02070309020205020404" pitchFamily="49" charset="0"/>
              <a:buChar char="o"/>
            </a:pPr>
            <a:r>
              <a:rPr lang="en-US" sz="2000" b="0" i="0" u="none" strike="noStrike" dirty="0">
                <a:effectLst/>
                <a:latin typeface="Canva Sans" panose="020B0604020202020204" charset="0"/>
              </a:rPr>
              <a:t>Powers to extend smoke-free places restrictions to specific outdoor settings ​</a:t>
            </a:r>
            <a:r>
              <a:rPr lang="en-US" sz="2000" b="0" i="0" dirty="0">
                <a:effectLst/>
                <a:latin typeface="Canva Sans" panose="020B0604020202020204" charset="0"/>
              </a:rPr>
              <a:t>​</a:t>
            </a:r>
          </a:p>
          <a:p>
            <a:pPr marL="342900" indent="-342900" algn="l" rtl="0" fontAlgn="base">
              <a:buFont typeface="Courier New" panose="02070309020205020404" pitchFamily="49" charset="0"/>
              <a:buChar char="o"/>
            </a:pPr>
            <a:r>
              <a:rPr lang="en-US" sz="2000" b="0" i="0" u="none" strike="noStrike" dirty="0">
                <a:effectLst/>
                <a:latin typeface="Canva Sans" panose="020B0604020202020204" charset="0"/>
              </a:rPr>
              <a:t>Powers to create vape free places and heated tobacco free places​</a:t>
            </a:r>
            <a:r>
              <a:rPr lang="en-US" sz="2000" b="0" i="0" dirty="0">
                <a:effectLst/>
                <a:latin typeface="Canva Sans" panose="020B0604020202020204" charset="0"/>
              </a:rPr>
              <a:t>​</a:t>
            </a:r>
          </a:p>
          <a:p>
            <a:pPr algn="l" rtl="0" fontAlgn="base">
              <a:buFont typeface="+mj-lt"/>
              <a:buAutoNum type="arabicPeriod" startAt="3"/>
            </a:pPr>
            <a:r>
              <a:rPr lang="en-US" sz="2000" b="1" i="0" u="none" strike="noStrike" dirty="0">
                <a:effectLst/>
                <a:latin typeface="Canva Sans" panose="020B0604020202020204" charset="0"/>
              </a:rPr>
              <a:t>Youth Vaping </a:t>
            </a:r>
            <a:r>
              <a:rPr lang="en-US" sz="2000" i="0" dirty="0">
                <a:effectLst/>
                <a:latin typeface="Canva Sans" panose="020B0604020202020204" charset="0"/>
              </a:rPr>
              <a:t>​</a:t>
            </a:r>
          </a:p>
          <a:p>
            <a:pPr marL="342900" indent="-342900" algn="l" rtl="0" fontAlgn="base">
              <a:buFont typeface="Courier New" panose="02070309020205020404" pitchFamily="49" charset="0"/>
              <a:buChar char="o"/>
            </a:pPr>
            <a:r>
              <a:rPr lang="en-US" sz="2000" b="0" i="0" u="none" strike="noStrike" dirty="0">
                <a:effectLst/>
                <a:latin typeface="Canva Sans" panose="020B0604020202020204" charset="0"/>
              </a:rPr>
              <a:t>Provides powers to regulate the </a:t>
            </a:r>
            <a:r>
              <a:rPr lang="en-US" sz="2000" b="0" i="0" u="none" strike="noStrike" dirty="0" err="1">
                <a:effectLst/>
                <a:latin typeface="Canva Sans" panose="020B0604020202020204" charset="0"/>
              </a:rPr>
              <a:t>flavours</a:t>
            </a:r>
            <a:r>
              <a:rPr lang="en-US" sz="2000" b="0" i="0" u="none" strike="noStrike" dirty="0">
                <a:effectLst/>
                <a:latin typeface="Canva Sans" panose="020B0604020202020204" charset="0"/>
              </a:rPr>
              <a:t> and descriptions of vapes and nicotine products and displays in retail outlets ​</a:t>
            </a:r>
            <a:r>
              <a:rPr lang="en-US" sz="2000" b="0" i="0" dirty="0">
                <a:effectLst/>
                <a:latin typeface="Canva Sans" panose="020B0604020202020204" charset="0"/>
              </a:rPr>
              <a:t>​</a:t>
            </a:r>
          </a:p>
          <a:p>
            <a:pPr marL="342900" indent="-342900" algn="l" rtl="0" fontAlgn="base">
              <a:buFont typeface="Courier New" panose="02070309020205020404" pitchFamily="49" charset="0"/>
              <a:buChar char="o"/>
            </a:pPr>
            <a:r>
              <a:rPr lang="en-US" sz="2000" b="0" i="0" u="none" strike="noStrike" dirty="0">
                <a:effectLst/>
                <a:latin typeface="Canva Sans" panose="020B0604020202020204" charset="0"/>
              </a:rPr>
              <a:t>Provides powers to regulate vape and nicotine product packaging and product presentation​</a:t>
            </a:r>
            <a:r>
              <a:rPr lang="en-US" sz="2000" b="0" i="0" dirty="0">
                <a:effectLst/>
                <a:latin typeface="Canva Sans" panose="020B0604020202020204" charset="0"/>
              </a:rPr>
              <a:t>​</a:t>
            </a:r>
          </a:p>
          <a:p>
            <a:pPr marL="342900" indent="-342900" algn="l" rtl="0" fontAlgn="base">
              <a:buFont typeface="Courier New" panose="02070309020205020404" pitchFamily="49" charset="0"/>
              <a:buChar char="o"/>
            </a:pPr>
            <a:r>
              <a:rPr lang="en-US" sz="2000" b="0" i="0" u="none" strike="noStrike" dirty="0">
                <a:effectLst/>
                <a:latin typeface="Canva Sans" panose="020B0604020202020204" charset="0"/>
              </a:rPr>
              <a:t>Bans the advertising and promotion of vapes and nicotine products​</a:t>
            </a:r>
            <a:r>
              <a:rPr lang="en-US" sz="2000" b="0" i="0" dirty="0">
                <a:effectLst/>
                <a:latin typeface="Canva Sans" panose="020B0604020202020204" charset="0"/>
              </a:rPr>
              <a:t>​</a:t>
            </a:r>
          </a:p>
          <a:p>
            <a:pPr marL="342900" indent="-342900" algn="l" rtl="0" fontAlgn="base">
              <a:buFont typeface="Courier New" panose="02070309020205020404" pitchFamily="49" charset="0"/>
              <a:buChar char="o"/>
            </a:pPr>
            <a:r>
              <a:rPr lang="en-US" sz="2000" b="0" i="0" u="none" strike="noStrike" dirty="0">
                <a:effectLst/>
                <a:latin typeface="Canva Sans" panose="020B0604020202020204" charset="0"/>
              </a:rPr>
              <a:t>Bans free samples of vapes and nicotine products and bans the sale of non-nicotine vapes and nicotine products to under 18s​</a:t>
            </a:r>
            <a:r>
              <a:rPr lang="en-US" sz="2000" b="0" i="0" dirty="0">
                <a:effectLst/>
                <a:latin typeface="Canva Sans" panose="020B0604020202020204" charset="0"/>
              </a:rPr>
              <a:t>​</a:t>
            </a:r>
          </a:p>
          <a:p>
            <a:pPr algn="l" rtl="0" fontAlgn="base"/>
            <a:r>
              <a:rPr lang="en-US" sz="2000" b="0" i="0" u="none" strike="noStrike" dirty="0">
                <a:effectLst/>
                <a:latin typeface="Canva Sans" panose="020B0604020202020204" charset="0"/>
              </a:rPr>
              <a:t>4. </a:t>
            </a:r>
            <a:r>
              <a:rPr lang="en-US" sz="2000" b="1" i="0" u="none" strike="noStrike" dirty="0">
                <a:effectLst/>
                <a:latin typeface="Canva Sans" panose="020B0604020202020204" charset="0"/>
              </a:rPr>
              <a:t>Enforcement</a:t>
            </a:r>
            <a:r>
              <a:rPr lang="en-US" sz="2000" b="0" i="0" u="none" strike="noStrike" dirty="0">
                <a:effectLst/>
                <a:latin typeface="Canva Sans" panose="020B0604020202020204" charset="0"/>
              </a:rPr>
              <a:t> </a:t>
            </a:r>
            <a:r>
              <a:rPr lang="en-US" sz="2000" b="0" i="0" dirty="0">
                <a:effectLst/>
                <a:latin typeface="Canva Sans" panose="020B0604020202020204" charset="0"/>
              </a:rPr>
              <a:t>​</a:t>
            </a:r>
          </a:p>
          <a:p>
            <a:pPr marL="342900" indent="-342900" algn="l" rtl="0" fontAlgn="base">
              <a:buFont typeface="Courier New" panose="02070309020205020404" pitchFamily="49" charset="0"/>
              <a:buChar char="o"/>
            </a:pPr>
            <a:r>
              <a:rPr lang="en-US" sz="2000" b="0" i="0" u="none" strike="noStrike" dirty="0">
                <a:effectLst/>
                <a:latin typeface="Canva Sans" panose="020B0604020202020204" charset="0"/>
              </a:rPr>
              <a:t>Provides powers to introduce licensing for sales of tobacco, vapes and nicotine products ​</a:t>
            </a:r>
            <a:r>
              <a:rPr lang="en-US" sz="2000" b="0" i="0" dirty="0">
                <a:effectLst/>
                <a:latin typeface="Canva Sans" panose="020B0604020202020204" charset="0"/>
              </a:rPr>
              <a:t>​</a:t>
            </a:r>
          </a:p>
          <a:p>
            <a:pPr marL="342900" indent="-342900" algn="l" rtl="0" fontAlgn="base">
              <a:buFont typeface="Courier New" panose="02070309020205020404" pitchFamily="49" charset="0"/>
              <a:buChar char="o"/>
            </a:pPr>
            <a:r>
              <a:rPr lang="en-US" sz="2000" b="0" i="0" u="none" strike="noStrike" dirty="0">
                <a:effectLst/>
                <a:latin typeface="Canva Sans" panose="020B0604020202020204" charset="0"/>
              </a:rPr>
              <a:t>Introduces £200 fixed penalty notices to retailers who sell tobacco products or vapes to people underage​</a:t>
            </a:r>
            <a:r>
              <a:rPr lang="en-US" sz="2000" b="0" i="0" dirty="0">
                <a:effectLst/>
                <a:latin typeface="Canva Sans" panose="020B0604020202020204" charset="0"/>
              </a:rPr>
              <a:t>​</a:t>
            </a:r>
          </a:p>
          <a:p>
            <a:pPr marL="342900" indent="-342900" algn="l" rtl="0" fontAlgn="base">
              <a:buFont typeface="Courier New" panose="02070309020205020404" pitchFamily="49" charset="0"/>
              <a:buChar char="o"/>
            </a:pPr>
            <a:r>
              <a:rPr lang="en-US" sz="2000" b="0" i="0" u="none" strike="noStrike" dirty="0">
                <a:effectLst/>
                <a:latin typeface="Canva Sans" panose="020B0604020202020204" charset="0"/>
              </a:rPr>
              <a:t>Provides powers to introduce a new registration scheme for tobacco, vapes and nicotine products on the UK market</a:t>
            </a:r>
            <a:endParaRPr lang="en-US" sz="2000" b="0" i="0" dirty="0">
              <a:effectLst/>
              <a:latin typeface="Canva Sans" panose="020B0604020202020204" charset="0"/>
            </a:endParaRPr>
          </a:p>
        </p:txBody>
      </p:sp>
      <p:sp>
        <p:nvSpPr>
          <p:cNvPr id="14" name="Freeform 7">
            <a:extLst>
              <a:ext uri="{FF2B5EF4-FFF2-40B4-BE49-F238E27FC236}">
                <a16:creationId xmlns:a16="http://schemas.microsoft.com/office/drawing/2014/main" id="{5DD04BFC-4E2F-DC83-F1B4-A57C798E20FA}"/>
              </a:ext>
            </a:extLst>
          </p:cNvPr>
          <p:cNvSpPr/>
          <p:nvPr/>
        </p:nvSpPr>
        <p:spPr>
          <a:xfrm>
            <a:off x="14664614" y="1863860"/>
            <a:ext cx="3169248" cy="4611755"/>
          </a:xfrm>
          <a:custGeom>
            <a:avLst/>
            <a:gdLst/>
            <a:ahLst/>
            <a:cxnLst/>
            <a:rect l="l" t="t" r="r" b="b"/>
            <a:pathLst>
              <a:path w="3698087" h="4622608">
                <a:moveTo>
                  <a:pt x="0" y="0"/>
                </a:moveTo>
                <a:lnTo>
                  <a:pt x="3698086" y="0"/>
                </a:lnTo>
                <a:lnTo>
                  <a:pt x="3698086" y="4622608"/>
                </a:lnTo>
                <a:lnTo>
                  <a:pt x="0" y="4622608"/>
                </a:lnTo>
                <a:lnTo>
                  <a:pt x="0" y="0"/>
                </a:lnTo>
                <a:close/>
              </a:path>
            </a:pathLst>
          </a:custGeom>
          <a:blipFill>
            <a:blip r:embed="rId2"/>
            <a:stretch>
              <a:fillRect/>
            </a:stretch>
          </a:blipFill>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a:t>
            </a:r>
          </a:p>
        </p:txBody>
      </p:sp>
      <p:grpSp>
        <p:nvGrpSpPr>
          <p:cNvPr id="15" name="Group 13">
            <a:extLst>
              <a:ext uri="{FF2B5EF4-FFF2-40B4-BE49-F238E27FC236}">
                <a16:creationId xmlns:a16="http://schemas.microsoft.com/office/drawing/2014/main" id="{F615A074-3622-BEAC-3AC0-A2FE8FEE63BC}"/>
              </a:ext>
            </a:extLst>
          </p:cNvPr>
          <p:cNvGrpSpPr/>
          <p:nvPr/>
        </p:nvGrpSpPr>
        <p:grpSpPr>
          <a:xfrm>
            <a:off x="14664613" y="6746209"/>
            <a:ext cx="3127649" cy="2849511"/>
            <a:chOff x="0" y="0"/>
            <a:chExt cx="6888894" cy="6831323"/>
          </a:xfrm>
        </p:grpSpPr>
        <p:sp>
          <p:nvSpPr>
            <p:cNvPr id="16" name="Freeform 14">
              <a:extLst>
                <a:ext uri="{FF2B5EF4-FFF2-40B4-BE49-F238E27FC236}">
                  <a16:creationId xmlns:a16="http://schemas.microsoft.com/office/drawing/2014/main" id="{08D65596-C4EB-80AC-7640-0B7D8EE6A96E}"/>
                </a:ext>
              </a:extLst>
            </p:cNvPr>
            <p:cNvSpPr/>
            <p:nvPr/>
          </p:nvSpPr>
          <p:spPr>
            <a:xfrm>
              <a:off x="0" y="0"/>
              <a:ext cx="6888893" cy="6831323"/>
            </a:xfrm>
            <a:custGeom>
              <a:avLst/>
              <a:gdLst/>
              <a:ahLst/>
              <a:cxnLst/>
              <a:rect l="l" t="t" r="r" b="b"/>
              <a:pathLst>
                <a:path w="6888893" h="6831323">
                  <a:moveTo>
                    <a:pt x="0" y="0"/>
                  </a:moveTo>
                  <a:lnTo>
                    <a:pt x="0" y="6831323"/>
                  </a:lnTo>
                  <a:lnTo>
                    <a:pt x="6888893" y="6831323"/>
                  </a:lnTo>
                  <a:lnTo>
                    <a:pt x="6888893" y="0"/>
                  </a:lnTo>
                  <a:lnTo>
                    <a:pt x="0" y="0"/>
                  </a:lnTo>
                  <a:close/>
                  <a:moveTo>
                    <a:pt x="6827934" y="6770363"/>
                  </a:moveTo>
                  <a:lnTo>
                    <a:pt x="59690" y="6770363"/>
                  </a:lnTo>
                  <a:lnTo>
                    <a:pt x="59690" y="59690"/>
                  </a:lnTo>
                  <a:lnTo>
                    <a:pt x="6827934" y="59690"/>
                  </a:lnTo>
                  <a:lnTo>
                    <a:pt x="6827934" y="6770363"/>
                  </a:lnTo>
                  <a:close/>
                </a:path>
              </a:pathLst>
            </a:custGeom>
            <a:solidFill>
              <a:srgbClr val="E59A3F"/>
            </a:solidFill>
            <a:ln w="28575">
              <a:solidFill>
                <a:srgbClr val="FFC000"/>
              </a:solidFill>
            </a:ln>
          </p:spPr>
          <p:txBody>
            <a:bodyPr/>
            <a:lstStyle/>
            <a:p>
              <a:endParaRPr lang="en-GB"/>
            </a:p>
          </p:txBody>
        </p:sp>
      </p:grpSp>
      <p:sp>
        <p:nvSpPr>
          <p:cNvPr id="17" name="TextBox 16">
            <a:extLst>
              <a:ext uri="{FF2B5EF4-FFF2-40B4-BE49-F238E27FC236}">
                <a16:creationId xmlns:a16="http://schemas.microsoft.com/office/drawing/2014/main" id="{FBFF118F-4C44-E475-C139-5880AAAFA20B}"/>
              </a:ext>
            </a:extLst>
          </p:cNvPr>
          <p:cNvSpPr txBox="1"/>
          <p:nvPr/>
        </p:nvSpPr>
        <p:spPr>
          <a:xfrm>
            <a:off x="14685414" y="7016802"/>
            <a:ext cx="3127649" cy="2308324"/>
          </a:xfrm>
          <a:prstGeom prst="rect">
            <a:avLst/>
          </a:prstGeom>
          <a:noFill/>
        </p:spPr>
        <p:txBody>
          <a:bodyPr wrap="square" rtlCol="0">
            <a:spAutoFit/>
          </a:bodyPr>
          <a:lstStyle/>
          <a:p>
            <a:pPr algn="ctr"/>
            <a:r>
              <a:rPr lang="en-US" sz="1800" b="1" i="1" u="none" strike="noStrike">
                <a:effectLst/>
                <a:latin typeface="Open Sans Bold Italics"/>
              </a:rPr>
              <a:t>The ban on disposable vapes was brought forward by DEFRA under separate </a:t>
            </a:r>
            <a:r>
              <a:rPr lang="en-US" sz="1800" b="1" i="1" u="sng" strike="noStrike">
                <a:solidFill>
                  <a:srgbClr val="467886"/>
                </a:solidFill>
                <a:effectLst/>
                <a:latin typeface="Open Sans Bold Italics"/>
                <a:hlinkClick r:id="rId3"/>
              </a:rPr>
              <a:t>environmental legislation</a:t>
            </a:r>
            <a:r>
              <a:rPr lang="en-US" sz="1800" b="1" i="1" u="none" strike="noStrike">
                <a:solidFill>
                  <a:srgbClr val="FFFFFF"/>
                </a:solidFill>
                <a:effectLst/>
                <a:latin typeface="Open Sans Bold Italics"/>
              </a:rPr>
              <a:t> - if </a:t>
            </a:r>
            <a:r>
              <a:rPr lang="en-US" sz="1800" b="1" i="1" u="none" strike="noStrike">
                <a:effectLst/>
                <a:latin typeface="Open Sans Bold Italics"/>
              </a:rPr>
              <a:t>passed, the ban will come into force on 1 June 2025 across all four UK nations</a:t>
            </a:r>
            <a:endParaRPr lang="en-GB"/>
          </a:p>
        </p:txBody>
      </p:sp>
      <p:sp>
        <p:nvSpPr>
          <p:cNvPr id="3" name="TextBox 26">
            <a:extLst>
              <a:ext uri="{FF2B5EF4-FFF2-40B4-BE49-F238E27FC236}">
                <a16:creationId xmlns:a16="http://schemas.microsoft.com/office/drawing/2014/main" id="{A10B75B4-A693-1A52-14B2-996FF0CCE609}"/>
              </a:ext>
            </a:extLst>
          </p:cNvPr>
          <p:cNvSpPr txBox="1"/>
          <p:nvPr/>
        </p:nvSpPr>
        <p:spPr>
          <a:xfrm>
            <a:off x="2350378" y="435490"/>
            <a:ext cx="13587243" cy="1663469"/>
          </a:xfrm>
          <a:prstGeom prst="rect">
            <a:avLst/>
          </a:prstGeom>
        </p:spPr>
        <p:txBody>
          <a:bodyPr lIns="0" tIns="0" rIns="0" bIns="0" rtlCol="0" anchor="t">
            <a:spAutoFit/>
          </a:bodyPr>
          <a:lstStyle/>
          <a:p>
            <a:pPr algn="ctr">
              <a:lnSpc>
                <a:spcPts val="6600"/>
              </a:lnSpc>
            </a:pPr>
            <a:r>
              <a:rPr lang="en-US" sz="5000">
                <a:solidFill>
                  <a:srgbClr val="45589A"/>
                </a:solidFill>
                <a:latin typeface="Archive"/>
                <a:ea typeface="Archive"/>
                <a:cs typeface="Archive"/>
                <a:sym typeface="Archive"/>
              </a:rPr>
              <a:t>Creating a smokefree generation &amp; tackling youth vaping</a:t>
            </a:r>
          </a:p>
        </p:txBody>
      </p:sp>
    </p:spTree>
    <p:extLst>
      <p:ext uri="{BB962C8B-B14F-4D97-AF65-F5344CB8AC3E}">
        <p14:creationId xmlns:p14="http://schemas.microsoft.com/office/powerpoint/2010/main" val="78854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2587014" y="1712527"/>
            <a:ext cx="13113971" cy="6556986"/>
          </a:xfrm>
          <a:custGeom>
            <a:avLst/>
            <a:gdLst/>
            <a:ahLst/>
            <a:cxnLst/>
            <a:rect l="l" t="t" r="r" b="b"/>
            <a:pathLst>
              <a:path w="13113971" h="6556986">
                <a:moveTo>
                  <a:pt x="0" y="0"/>
                </a:moveTo>
                <a:lnTo>
                  <a:pt x="13113972" y="0"/>
                </a:lnTo>
                <a:lnTo>
                  <a:pt x="13113972" y="6556986"/>
                </a:lnTo>
                <a:lnTo>
                  <a:pt x="0" y="65569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TextBox 9"/>
          <p:cNvSpPr txBox="1"/>
          <p:nvPr/>
        </p:nvSpPr>
        <p:spPr>
          <a:xfrm>
            <a:off x="5436206" y="3858626"/>
            <a:ext cx="7415585" cy="2264787"/>
          </a:xfrm>
          <a:prstGeom prst="rect">
            <a:avLst/>
          </a:prstGeom>
        </p:spPr>
        <p:txBody>
          <a:bodyPr lIns="0" tIns="0" rIns="0" bIns="0" rtlCol="0" anchor="t">
            <a:spAutoFit/>
          </a:bodyPr>
          <a:lstStyle/>
          <a:p>
            <a:pPr algn="ctr">
              <a:lnSpc>
                <a:spcPts val="8799"/>
              </a:lnSpc>
            </a:pPr>
            <a:r>
              <a:rPr lang="en-US" sz="7800">
                <a:solidFill>
                  <a:srgbClr val="E59A3F"/>
                </a:solidFill>
                <a:latin typeface="Archive"/>
                <a:ea typeface="Archive"/>
                <a:cs typeface="Archive"/>
                <a:sym typeface="Archive"/>
              </a:rPr>
              <a:t>RESOURCES</a:t>
            </a:r>
          </a:p>
          <a:p>
            <a:pPr algn="ctr">
              <a:lnSpc>
                <a:spcPts val="8799"/>
              </a:lnSpc>
            </a:pPr>
            <a:r>
              <a:rPr lang="en-US" sz="7800">
                <a:solidFill>
                  <a:srgbClr val="E59A3F"/>
                </a:solidFill>
                <a:latin typeface="Archive"/>
                <a:ea typeface="Archive"/>
                <a:cs typeface="Archive"/>
                <a:sym typeface="Archive"/>
              </a:rPr>
              <a:t>For Teachers </a:t>
            </a:r>
            <a:endParaRPr lang="en-US" sz="7800">
              <a:solidFill>
                <a:srgbClr val="E59A3F"/>
              </a:solidFill>
              <a:latin typeface="Archive"/>
              <a:ea typeface="Archive"/>
              <a:cs typeface="Archiv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50756F1C2DF049A96A5EDD044E8156" ma:contentTypeVersion="13" ma:contentTypeDescription="Create a new document." ma:contentTypeScope="" ma:versionID="4ea7a717b00717713bbf738403e13a44">
  <xsd:schema xmlns:xsd="http://www.w3.org/2001/XMLSchema" xmlns:xs="http://www.w3.org/2001/XMLSchema" xmlns:p="http://schemas.microsoft.com/office/2006/metadata/properties" xmlns:ns2="6768d72d-578b-4798-9aea-64d32679211f" xmlns:ns3="a58b1408-4746-4d09-b893-46c40b16c841" targetNamespace="http://schemas.microsoft.com/office/2006/metadata/properties" ma:root="true" ma:fieldsID="ee311ab1ecc9c8eb99112290f5ecaff1" ns2:_="" ns3:_="">
    <xsd:import namespace="6768d72d-578b-4798-9aea-64d32679211f"/>
    <xsd:import namespace="a58b1408-4746-4d09-b893-46c40b16c84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8d72d-578b-4798-9aea-64d326792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3f4c14d-ad24-42e9-89ea-41944c85aae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8b1408-4746-4d09-b893-46c40b16c84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e02a6b9-dc4f-4450-a1ba-38557b4bf156}" ma:internalName="TaxCatchAll" ma:showField="CatchAllData" ma:web="a58b1408-4746-4d09-b893-46c40b16c8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58b1408-4746-4d09-b893-46c40b16c841" xsi:nil="true"/>
    <lcf76f155ced4ddcb4097134ff3c332f xmlns="6768d72d-578b-4798-9aea-64d32679211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E35D71-CA75-42EE-9F85-800C883C7776}">
  <ds:schemaRefs>
    <ds:schemaRef ds:uri="6768d72d-578b-4798-9aea-64d32679211f"/>
    <ds:schemaRef ds:uri="a58b1408-4746-4d09-b893-46c40b16c8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DC009B-84F3-4714-A261-F22E188BFC79}">
  <ds:schemaRefs>
    <ds:schemaRef ds:uri="http://purl.org/dc/dcmitype/"/>
    <ds:schemaRef ds:uri="6768d72d-578b-4798-9aea-64d32679211f"/>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a58b1408-4746-4d09-b893-46c40b16c841"/>
    <ds:schemaRef ds:uri="http://purl.org/dc/terms/"/>
    <ds:schemaRef ds:uri="http://purl.org/dc/elements/1.1/"/>
  </ds:schemaRefs>
</ds:datastoreItem>
</file>

<file path=customXml/itemProps3.xml><?xml version="1.0" encoding="utf-8"?>
<ds:datastoreItem xmlns:ds="http://schemas.openxmlformats.org/officeDocument/2006/customXml" ds:itemID="{837995CC-D222-4250-8EE7-683E6A4005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1255</TotalTime>
  <Words>2347</Words>
  <Application>Microsoft Office PowerPoint</Application>
  <PresentationFormat>Custom</PresentationFormat>
  <Paragraphs>217</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Canva Sans</vt:lpstr>
      <vt:lpstr>Courier New</vt:lpstr>
      <vt:lpstr>Archive</vt:lpstr>
      <vt:lpstr>Arial</vt:lpstr>
      <vt:lpstr>Canva Sans Bold</vt:lpstr>
      <vt:lpstr>Calibri</vt:lpstr>
      <vt:lpstr>Aptos</vt:lpstr>
      <vt:lpstr>Open Sans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 Toolkit for Schools</dc:title>
  <cp:lastModifiedBy>Caitlin Airey</cp:lastModifiedBy>
  <cp:revision>108</cp:revision>
  <dcterms:created xsi:type="dcterms:W3CDTF">2006-08-16T00:00:00Z</dcterms:created>
  <dcterms:modified xsi:type="dcterms:W3CDTF">2025-04-10T12:12:59Z</dcterms:modified>
  <dc:identifier>DAGW61eY1dc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0x010100C750756F1C2DF049A96A5EDD044E8156</vt:lpwstr>
  </property>
  <property fmtid="{D5CDD505-2E9C-101B-9397-08002B2CF9AE}" pid="3" name="MediaServiceImageTags">
    <vt:lpwstr/>
  </property>
  <property fmtid="{D5CDD505-2E9C-101B-9397-08002B2CF9AE}" pid="4" name="MSIP_Label_2b28a9a6-133a-4796-ad7d-6b90f7583680_ContentBits">
    <vt:lpwstr>2</vt:lpwstr>
  </property>
  <property fmtid="{D5CDD505-2E9C-101B-9397-08002B2CF9AE}" pid="5" name="MSIP_Label_2b28a9a6-133a-4796-ad7d-6b90f7583680_Enabled">
    <vt:lpwstr>true</vt:lpwstr>
  </property>
  <property fmtid="{D5CDD505-2E9C-101B-9397-08002B2CF9AE}" pid="6" name="MSIP_Label_2b28a9a6-133a-4796-ad7d-6b90f7583680_Name">
    <vt:lpwstr>Private</vt:lpwstr>
  </property>
  <property fmtid="{D5CDD505-2E9C-101B-9397-08002B2CF9AE}" pid="7" name="MSIP_Label_2b28a9a6-133a-4796-ad7d-6b90f7583680_SetDate">
    <vt:lpwstr>2025-01-22T10:25:44Z</vt:lpwstr>
  </property>
  <property fmtid="{D5CDD505-2E9C-101B-9397-08002B2CF9AE}" pid="8" name="ClassificationContentMarkingFooterText">
    <vt:lpwstr>Private: Information that contains a small amount of sensitive data which is essential to communicate with an individual but doesn’t require to be sent via secure methods.</vt:lpwstr>
  </property>
  <property fmtid="{D5CDD505-2E9C-101B-9397-08002B2CF9AE}" pid="9" name="MSIP_Label_2b28a9a6-133a-4796-ad7d-6b90f7583680_SiteId">
    <vt:lpwstr>996ee15c-0b3e-4a6f-8e65-120a9a51821a</vt:lpwstr>
  </property>
  <property fmtid="{D5CDD505-2E9C-101B-9397-08002B2CF9AE}" pid="10" name="MSIP_Label_2b28a9a6-133a-4796-ad7d-6b90f7583680_Method">
    <vt:lpwstr>Standard</vt:lpwstr>
  </property>
  <property fmtid="{D5CDD505-2E9C-101B-9397-08002B2CF9AE}" pid="11" name="ClassificationContentMarkingFooterLocations">
    <vt:lpwstr>Office Theme:8</vt:lpwstr>
  </property>
  <property fmtid="{D5CDD505-2E9C-101B-9397-08002B2CF9AE}" pid="12" name="MSIP_Label_2b28a9a6-133a-4796-ad7d-6b90f7583680_ActionId">
    <vt:lpwstr>ccfc8b5f-a861-486e-8fed-1cee2350d1c2</vt:lpwstr>
  </property>
</Properties>
</file>