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3672" r:id="rId5"/>
  </p:sldMasterIdLst>
  <p:notesMasterIdLst>
    <p:notesMasterId r:id="rId12"/>
  </p:notesMasterIdLst>
  <p:sldIdLst>
    <p:sldId id="258" r:id="rId6"/>
    <p:sldId id="12480" r:id="rId7"/>
    <p:sldId id="12474" r:id="rId8"/>
    <p:sldId id="12481" r:id="rId9"/>
    <p:sldId id="12482" r:id="rId10"/>
    <p:sldId id="12479" r:id="rId11"/>
  </p:sldIdLst>
  <p:sldSz cx="18288000" cy="10287000"/>
  <p:notesSz cx="6797675" cy="9926638"/>
  <p:embeddedFontLst>
    <p:embeddedFont>
      <p:font typeface="Libre Franklin Black" pitchFamily="2" charset="0"/>
      <p:bold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E2E02E-A40E-4C4F-938E-64A8038C1C50}">
          <p14:sldIdLst>
            <p14:sldId id="258"/>
            <p14:sldId id="12480"/>
            <p14:sldId id="12474"/>
            <p14:sldId id="12481"/>
            <p14:sldId id="12482"/>
            <p14:sldId id="124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CE7F9A-1E3A-EA64-9CB5-E1E15D15AE4A}" name="Lynne Samuel" initials="LS" userId="S::lynne.samuel@wokingham.gov.uk::342ab379-d9fd-4220-b667-2f56f4a3791c" providerId="AD"/>
  <p188:author id="{22EC44A9-605C-5F7E-5EAF-E62752BEF671}" name="Adam Walker" initials="AW" userId="S::adam.walker@peopletoo.co.uk::fee1d7b6-9f1b-4e06-81b2-567fbf9834ab" providerId="AD"/>
  <p188:author id="{33A944AA-4529-301D-246A-19F1E24E360C}" name="Jonathan Wilding" initials="JW" userId="S::Jonathan.Wilding@wokingham.gov.uk::4dbd5297-1fc4-4f95-adc0-db07adeb3205" providerId="AD"/>
  <p188:author id="{F10C59E0-1290-EC63-FEF2-3FE5C26A1152}" name="Mark Jupp" initials="MJ" userId="S::mark.jupp@peopletoo.co.uk::b0a37574-7590-4ba0-b046-aa08de0591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CADDFF"/>
    <a:srgbClr val="13538A"/>
    <a:srgbClr val="4F81BD"/>
    <a:srgbClr val="5479F7"/>
    <a:srgbClr val="737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1B55E8-5D43-45BA-BF46-631A6BB4310F}" v="13" dt="2025-08-21T21:09:14.0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08" autoAdjust="0"/>
  </p:normalViewPr>
  <p:slideViewPr>
    <p:cSldViewPr snapToGrid="0">
      <p:cViewPr varScale="1">
        <p:scale>
          <a:sx n="38" d="100"/>
          <a:sy n="38" d="100"/>
        </p:scale>
        <p:origin x="10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Gill" userId="e3fd8201-e8b7-4de1-8c32-75d5ff848a61" providerId="ADAL" clId="{601B55E8-5D43-45BA-BF46-631A6BB4310F}"/>
    <pc:docChg chg="undo custSel addSld delSld modSld modSection">
      <pc:chgData name="Oliver Gill" userId="e3fd8201-e8b7-4de1-8c32-75d5ff848a61" providerId="ADAL" clId="{601B55E8-5D43-45BA-BF46-631A6BB4310F}" dt="2025-08-21T21:22:59.305" v="3687" actId="20577"/>
      <pc:docMkLst>
        <pc:docMk/>
      </pc:docMkLst>
      <pc:sldChg chg="modSp mod">
        <pc:chgData name="Oliver Gill" userId="e3fd8201-e8b7-4de1-8c32-75d5ff848a61" providerId="ADAL" clId="{601B55E8-5D43-45BA-BF46-631A6BB4310F}" dt="2025-08-21T16:05:06.465" v="55" actId="20577"/>
        <pc:sldMkLst>
          <pc:docMk/>
          <pc:sldMk cId="0" sldId="258"/>
        </pc:sldMkLst>
        <pc:spChg chg="mod">
          <ac:chgData name="Oliver Gill" userId="e3fd8201-e8b7-4de1-8c32-75d5ff848a61" providerId="ADAL" clId="{601B55E8-5D43-45BA-BF46-631A6BB4310F}" dt="2025-08-21T16:05:06.465" v="55" actId="20577"/>
          <ac:spMkLst>
            <pc:docMk/>
            <pc:sldMk cId="0" sldId="258"/>
            <ac:spMk id="4" creationId="{00000000-0000-0000-0000-000000000000}"/>
          </ac:spMkLst>
        </pc:spChg>
      </pc:sldChg>
      <pc:sldChg chg="addSp modSp mod">
        <pc:chgData name="Oliver Gill" userId="e3fd8201-e8b7-4de1-8c32-75d5ff848a61" providerId="ADAL" clId="{601B55E8-5D43-45BA-BF46-631A6BB4310F}" dt="2025-08-21T20:38:56.024" v="1082" actId="20577"/>
        <pc:sldMkLst>
          <pc:docMk/>
          <pc:sldMk cId="2257932717" sldId="12474"/>
        </pc:sldMkLst>
        <pc:spChg chg="mod">
          <ac:chgData name="Oliver Gill" userId="e3fd8201-e8b7-4de1-8c32-75d5ff848a61" providerId="ADAL" clId="{601B55E8-5D43-45BA-BF46-631A6BB4310F}" dt="2025-08-21T20:27:00.633" v="785" actId="255"/>
          <ac:spMkLst>
            <pc:docMk/>
            <pc:sldMk cId="2257932717" sldId="12474"/>
            <ac:spMk id="13" creationId="{E6B0C78F-5225-BD66-3954-E844BD1DA619}"/>
          </ac:spMkLst>
        </pc:spChg>
        <pc:graphicFrameChg chg="mod modGraphic">
          <ac:chgData name="Oliver Gill" userId="e3fd8201-e8b7-4de1-8c32-75d5ff848a61" providerId="ADAL" clId="{601B55E8-5D43-45BA-BF46-631A6BB4310F}" dt="2025-08-21T20:38:56.024" v="1082" actId="20577"/>
          <ac:graphicFrameMkLst>
            <pc:docMk/>
            <pc:sldMk cId="2257932717" sldId="12474"/>
            <ac:graphicFrameMk id="8" creationId="{C3E6D60C-B762-5EFD-7613-64C9D4C7B8D3}"/>
          </ac:graphicFrameMkLst>
        </pc:graphicFrameChg>
      </pc:sldChg>
      <pc:sldChg chg="del">
        <pc:chgData name="Oliver Gill" userId="e3fd8201-e8b7-4de1-8c32-75d5ff848a61" providerId="ADAL" clId="{601B55E8-5D43-45BA-BF46-631A6BB4310F}" dt="2025-08-21T16:05:21.514" v="57" actId="47"/>
        <pc:sldMkLst>
          <pc:docMk/>
          <pc:sldMk cId="3605830455" sldId="12475"/>
        </pc:sldMkLst>
      </pc:sldChg>
      <pc:sldChg chg="del">
        <pc:chgData name="Oliver Gill" userId="e3fd8201-e8b7-4de1-8c32-75d5ff848a61" providerId="ADAL" clId="{601B55E8-5D43-45BA-BF46-631A6BB4310F}" dt="2025-08-21T20:33:53.268" v="887" actId="47"/>
        <pc:sldMkLst>
          <pc:docMk/>
          <pc:sldMk cId="1499359232" sldId="12477"/>
        </pc:sldMkLst>
      </pc:sldChg>
      <pc:sldChg chg="del">
        <pc:chgData name="Oliver Gill" userId="e3fd8201-e8b7-4de1-8c32-75d5ff848a61" providerId="ADAL" clId="{601B55E8-5D43-45BA-BF46-631A6BB4310F}" dt="2025-08-21T20:45:35.797" v="1462" actId="47"/>
        <pc:sldMkLst>
          <pc:docMk/>
          <pc:sldMk cId="661814027" sldId="12478"/>
        </pc:sldMkLst>
      </pc:sldChg>
      <pc:sldChg chg="addSp delSp modSp mod">
        <pc:chgData name="Oliver Gill" userId="e3fd8201-e8b7-4de1-8c32-75d5ff848a61" providerId="ADAL" clId="{601B55E8-5D43-45BA-BF46-631A6BB4310F}" dt="2025-08-21T21:18:17.605" v="2822" actId="255"/>
        <pc:sldMkLst>
          <pc:docMk/>
          <pc:sldMk cId="368184927" sldId="12479"/>
        </pc:sldMkLst>
        <pc:spChg chg="mod">
          <ac:chgData name="Oliver Gill" userId="e3fd8201-e8b7-4de1-8c32-75d5ff848a61" providerId="ADAL" clId="{601B55E8-5D43-45BA-BF46-631A6BB4310F}" dt="2025-08-21T21:18:17.605" v="2822" actId="255"/>
          <ac:spMkLst>
            <pc:docMk/>
            <pc:sldMk cId="368184927" sldId="12479"/>
            <ac:spMk id="13" creationId="{E8075D79-911A-B2B2-0959-C68366C8E7B9}"/>
          </ac:spMkLst>
        </pc:spChg>
        <pc:picChg chg="add mod">
          <ac:chgData name="Oliver Gill" userId="e3fd8201-e8b7-4de1-8c32-75d5ff848a61" providerId="ADAL" clId="{601B55E8-5D43-45BA-BF46-631A6BB4310F}" dt="2025-08-21T21:09:56.135" v="2309" actId="1076"/>
          <ac:picMkLst>
            <pc:docMk/>
            <pc:sldMk cId="368184927" sldId="12479"/>
            <ac:picMk id="8" creationId="{5FC3FDCD-F9BC-DC43-6FC0-D344057994CA}"/>
          </ac:picMkLst>
        </pc:picChg>
      </pc:sldChg>
      <pc:sldChg chg="new del">
        <pc:chgData name="Oliver Gill" userId="e3fd8201-e8b7-4de1-8c32-75d5ff848a61" providerId="ADAL" clId="{601B55E8-5D43-45BA-BF46-631A6BB4310F}" dt="2025-08-21T16:05:33.705" v="59" actId="47"/>
        <pc:sldMkLst>
          <pc:docMk/>
          <pc:sldMk cId="736468297" sldId="12480"/>
        </pc:sldMkLst>
      </pc:sldChg>
      <pc:sldChg chg="delSp modSp add mod">
        <pc:chgData name="Oliver Gill" userId="e3fd8201-e8b7-4de1-8c32-75d5ff848a61" providerId="ADAL" clId="{601B55E8-5D43-45BA-BF46-631A6BB4310F}" dt="2025-08-21T21:22:59.305" v="3687" actId="20577"/>
        <pc:sldMkLst>
          <pc:docMk/>
          <pc:sldMk cId="1448000729" sldId="12480"/>
        </pc:sldMkLst>
        <pc:spChg chg="mod">
          <ac:chgData name="Oliver Gill" userId="e3fd8201-e8b7-4de1-8c32-75d5ff848a61" providerId="ADAL" clId="{601B55E8-5D43-45BA-BF46-631A6BB4310F}" dt="2025-08-21T16:05:51.779" v="84" actId="20577"/>
          <ac:spMkLst>
            <pc:docMk/>
            <pc:sldMk cId="1448000729" sldId="12480"/>
            <ac:spMk id="7" creationId="{C238D316-908A-B2F8-4E68-67329C961C07}"/>
          </ac:spMkLst>
        </pc:spChg>
        <pc:spChg chg="mod">
          <ac:chgData name="Oliver Gill" userId="e3fd8201-e8b7-4de1-8c32-75d5ff848a61" providerId="ADAL" clId="{601B55E8-5D43-45BA-BF46-631A6BB4310F}" dt="2025-08-21T21:22:59.305" v="3687" actId="20577"/>
          <ac:spMkLst>
            <pc:docMk/>
            <pc:sldMk cId="1448000729" sldId="12480"/>
            <ac:spMk id="13" creationId="{0523C053-67B2-033F-15AA-3E718C4CD542}"/>
          </ac:spMkLst>
        </pc:spChg>
      </pc:sldChg>
      <pc:sldChg chg="del">
        <pc:chgData name="Oliver Gill" userId="e3fd8201-e8b7-4de1-8c32-75d5ff848a61" providerId="ADAL" clId="{601B55E8-5D43-45BA-BF46-631A6BB4310F}" dt="2025-08-21T16:05:12.243" v="56" actId="47"/>
        <pc:sldMkLst>
          <pc:docMk/>
          <pc:sldMk cId="2227595216" sldId="12480"/>
        </pc:sldMkLst>
      </pc:sldChg>
      <pc:sldChg chg="modSp add mod">
        <pc:chgData name="Oliver Gill" userId="e3fd8201-e8b7-4de1-8c32-75d5ff848a61" providerId="ADAL" clId="{601B55E8-5D43-45BA-BF46-631A6BB4310F}" dt="2025-08-21T20:42:46.662" v="1460" actId="255"/>
        <pc:sldMkLst>
          <pc:docMk/>
          <pc:sldMk cId="1886318479" sldId="12481"/>
        </pc:sldMkLst>
        <pc:spChg chg="mod">
          <ac:chgData name="Oliver Gill" userId="e3fd8201-e8b7-4de1-8c32-75d5ff848a61" providerId="ADAL" clId="{601B55E8-5D43-45BA-BF46-631A6BB4310F}" dt="2025-08-21T20:30:12.704" v="797" actId="20577"/>
          <ac:spMkLst>
            <pc:docMk/>
            <pc:sldMk cId="1886318479" sldId="12481"/>
            <ac:spMk id="7" creationId="{B27A49DB-2103-A863-6E49-D3261A9C1F0F}"/>
          </ac:spMkLst>
        </pc:spChg>
        <pc:spChg chg="mod">
          <ac:chgData name="Oliver Gill" userId="e3fd8201-e8b7-4de1-8c32-75d5ff848a61" providerId="ADAL" clId="{601B55E8-5D43-45BA-BF46-631A6BB4310F}" dt="2025-08-21T20:42:46.662" v="1460" actId="255"/>
          <ac:spMkLst>
            <pc:docMk/>
            <pc:sldMk cId="1886318479" sldId="12481"/>
            <ac:spMk id="13" creationId="{06F62B18-13BD-EE32-D979-199AFE82F119}"/>
          </ac:spMkLst>
        </pc:spChg>
        <pc:graphicFrameChg chg="mod modGraphic">
          <ac:chgData name="Oliver Gill" userId="e3fd8201-e8b7-4de1-8c32-75d5ff848a61" providerId="ADAL" clId="{601B55E8-5D43-45BA-BF46-631A6BB4310F}" dt="2025-08-21T20:39:11.140" v="1090" actId="20577"/>
          <ac:graphicFrameMkLst>
            <pc:docMk/>
            <pc:sldMk cId="1886318479" sldId="12481"/>
            <ac:graphicFrameMk id="8" creationId="{8188BBB4-5ACD-E067-DD92-223DF42B75D4}"/>
          </ac:graphicFrameMkLst>
        </pc:graphicFrameChg>
      </pc:sldChg>
      <pc:sldChg chg="new del">
        <pc:chgData name="Oliver Gill" userId="e3fd8201-e8b7-4de1-8c32-75d5ff848a61" providerId="ADAL" clId="{601B55E8-5D43-45BA-BF46-631A6BB4310F}" dt="2025-08-21T20:30:00.411" v="787" actId="47"/>
        <pc:sldMkLst>
          <pc:docMk/>
          <pc:sldMk cId="3698262060" sldId="12481"/>
        </pc:sldMkLst>
      </pc:sldChg>
      <pc:sldChg chg="modSp add mod">
        <pc:chgData name="Oliver Gill" userId="e3fd8201-e8b7-4de1-8c32-75d5ff848a61" providerId="ADAL" clId="{601B55E8-5D43-45BA-BF46-631A6BB4310F}" dt="2025-08-21T21:07:00.534" v="2297" actId="255"/>
        <pc:sldMkLst>
          <pc:docMk/>
          <pc:sldMk cId="3985702614" sldId="12482"/>
        </pc:sldMkLst>
        <pc:spChg chg="mod">
          <ac:chgData name="Oliver Gill" userId="e3fd8201-e8b7-4de1-8c32-75d5ff848a61" providerId="ADAL" clId="{601B55E8-5D43-45BA-BF46-631A6BB4310F}" dt="2025-08-21T20:45:40.723" v="1469" actId="20577"/>
          <ac:spMkLst>
            <pc:docMk/>
            <pc:sldMk cId="3985702614" sldId="12482"/>
            <ac:spMk id="7" creationId="{927E3E5C-8068-7CE5-2C01-D174CAA2FCC3}"/>
          </ac:spMkLst>
        </pc:spChg>
        <pc:spChg chg="mod">
          <ac:chgData name="Oliver Gill" userId="e3fd8201-e8b7-4de1-8c32-75d5ff848a61" providerId="ADAL" clId="{601B55E8-5D43-45BA-BF46-631A6BB4310F}" dt="2025-08-21T21:07:00.534" v="2297" actId="255"/>
          <ac:spMkLst>
            <pc:docMk/>
            <pc:sldMk cId="3985702614" sldId="12482"/>
            <ac:spMk id="13" creationId="{1A183AA2-3AE8-5581-54A9-1EFAF7CE6C40}"/>
          </ac:spMkLst>
        </pc:spChg>
        <pc:graphicFrameChg chg="modGraphic">
          <ac:chgData name="Oliver Gill" userId="e3fd8201-e8b7-4de1-8c32-75d5ff848a61" providerId="ADAL" clId="{601B55E8-5D43-45BA-BF46-631A6BB4310F}" dt="2025-08-21T21:02:56.782" v="1633" actId="113"/>
          <ac:graphicFrameMkLst>
            <pc:docMk/>
            <pc:sldMk cId="3985702614" sldId="12482"/>
            <ac:graphicFrameMk id="8" creationId="{14A9A8EA-7827-950A-E77A-72D3FD1918A3}"/>
          </ac:graphicFrameMkLst>
        </pc:graphicFrameChg>
      </pc:sldChg>
    </pc:docChg>
  </pc:docChgLst>
  <pc:docChgLst>
    <pc:chgData name="Oliver Gill" userId="e3fd8201-e8b7-4de1-8c32-75d5ff848a61" providerId="ADAL" clId="{0AF1724D-8EC6-43F0-8648-956A70F33CFB}"/>
    <pc:docChg chg="modSld">
      <pc:chgData name="Oliver Gill" userId="e3fd8201-e8b7-4de1-8c32-75d5ff848a61" providerId="ADAL" clId="{0AF1724D-8EC6-43F0-8648-956A70F33CFB}" dt="2025-09-15T16:34:59.586" v="12" actId="20577"/>
      <pc:docMkLst>
        <pc:docMk/>
      </pc:docMkLst>
      <pc:sldChg chg="modSp mod">
        <pc:chgData name="Oliver Gill" userId="e3fd8201-e8b7-4de1-8c32-75d5ff848a61" providerId="ADAL" clId="{0AF1724D-8EC6-43F0-8648-956A70F33CFB}" dt="2025-09-15T16:34:59.586" v="12" actId="20577"/>
        <pc:sldMkLst>
          <pc:docMk/>
          <pc:sldMk cId="0" sldId="258"/>
        </pc:sldMkLst>
        <pc:spChg chg="mod">
          <ac:chgData name="Oliver Gill" userId="e3fd8201-e8b7-4de1-8c32-75d5ff848a61" providerId="ADAL" clId="{0AF1724D-8EC6-43F0-8648-956A70F33CFB}" dt="2025-09-15T16:34:59.586" v="12" actId="20577"/>
          <ac:spMkLst>
            <pc:docMk/>
            <pc:sldMk cId="0" sldId="258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07E26-87EA-4BC5-9B8B-E0F941B5DBA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4FB5C-4AC0-495F-AB49-BC7FCD3AF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82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FB5C-4AC0-495F-AB49-BC7FCD3AFE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943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80748-932F-7114-27E7-19CC74978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10F586-6617-B4A1-A339-3658E94AED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9882B2-61DE-6299-0DB6-C95911EC4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3A745-C6BA-3FC1-3779-04804E380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E4FB5C-4AC0-495F-AB49-BC7FCD3AFE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661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FB5C-4AC0-495F-AB49-BC7FCD3AFE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674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86E64-085E-20F9-38DB-8D701FDC5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2257E1-99E5-D048-D674-531FE3A54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03937E-03B0-C07C-D4B8-F6FF24A59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D8B02-D9D3-AC18-D589-32E935BE1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E4FB5C-4AC0-495F-AB49-BC7FCD3AFE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230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9964F-2990-6BBF-7AA0-26FD7DDB4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EDBF7F-C59C-B6ED-23C0-9EFEBEB8D8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059293-7A62-C31A-65DA-671E345B11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00178-DB7D-FDA9-2534-80F409FAF0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E4FB5C-4AC0-495F-AB49-BC7FCD3AFE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31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2F9CC-E8CD-EC60-2FEA-BF51559D5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1D20AA-C95B-E39F-9858-846141F09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F286BF-5B1D-EC2D-8F2D-74A6A9187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812F0-ADC0-5EAF-77AD-0108A45132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E4FB5C-4AC0-495F-AB49-BC7FCD3AFE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416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endParaRPr sz="27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46682" y="2259635"/>
            <a:ext cx="1619463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46682" y="5257991"/>
            <a:ext cx="1619463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218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511" y="330326"/>
            <a:ext cx="16222979" cy="923330"/>
          </a:xfrm>
        </p:spPr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2074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511" y="330326"/>
            <a:ext cx="16222979" cy="923330"/>
          </a:xfrm>
        </p:spPr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712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511" y="330326"/>
            <a:ext cx="16222979" cy="923330"/>
          </a:xfrm>
        </p:spPr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3539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127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MSIPCMContentMarking" descr="{&quot;HashCode&quot;:-1638424311,&quot;Placement&quot;:&quot;Footer&quot;,&quot;Top&quot;:789.343,&quot;Left&quot;:0.0,&quot;SlideWidth&quot;:1440,&quot;SlideHeight&quot;:810}">
            <a:extLst>
              <a:ext uri="{FF2B5EF4-FFF2-40B4-BE49-F238E27FC236}">
                <a16:creationId xmlns:a16="http://schemas.microsoft.com/office/drawing/2014/main" id="{86C762C4-4265-0D25-7BCD-6582B51E1993}"/>
              </a:ext>
            </a:extLst>
          </p:cNvPr>
          <p:cNvSpPr txBox="1"/>
          <p:nvPr userDrawn="1"/>
        </p:nvSpPr>
        <p:spPr>
          <a:xfrm>
            <a:off x="0" y="10024656"/>
            <a:ext cx="9352000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Private: Information that contains a small amount of sensitive data which is essential to communicate with an individual but doesn’t require to be sent via secure methods.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511" y="330326"/>
            <a:ext cx="162229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6078" y="2008250"/>
            <a:ext cx="170558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6048" y="9982542"/>
            <a:ext cx="13240703" cy="205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568"/>
              </a:lnSpc>
            </a:pPr>
            <a:r>
              <a:rPr lang="en-GB" spc="-8"/>
              <a:t>Private:</a:t>
            </a:r>
            <a:r>
              <a:rPr lang="en-GB"/>
              <a:t> </a:t>
            </a:r>
            <a:r>
              <a:rPr lang="en-GB" spc="-8"/>
              <a:t>Information</a:t>
            </a:r>
            <a:r>
              <a:rPr lang="en-GB" spc="8"/>
              <a:t> </a:t>
            </a:r>
            <a:r>
              <a:rPr lang="en-GB" spc="-8"/>
              <a:t>that</a:t>
            </a:r>
            <a:r>
              <a:rPr lang="en-GB"/>
              <a:t> </a:t>
            </a:r>
            <a:r>
              <a:rPr lang="en-GB" spc="-8"/>
              <a:t>contains a</a:t>
            </a:r>
            <a:r>
              <a:rPr lang="en-GB" spc="8"/>
              <a:t> </a:t>
            </a:r>
            <a:r>
              <a:rPr lang="en-GB" spc="-8"/>
              <a:t>small</a:t>
            </a:r>
            <a:r>
              <a:rPr lang="en-GB" spc="15"/>
              <a:t> </a:t>
            </a:r>
            <a:r>
              <a:rPr lang="en-GB" spc="-8"/>
              <a:t>amount</a:t>
            </a:r>
            <a:r>
              <a:rPr lang="en-GB"/>
              <a:t> </a:t>
            </a:r>
            <a:r>
              <a:rPr lang="en-GB" spc="-8"/>
              <a:t>of </a:t>
            </a:r>
            <a:r>
              <a:rPr lang="en-GB" spc="-15"/>
              <a:t>sensitive</a:t>
            </a:r>
            <a:r>
              <a:rPr lang="en-GB" spc="23"/>
              <a:t> </a:t>
            </a:r>
            <a:r>
              <a:rPr lang="en-GB" spc="-8"/>
              <a:t>data</a:t>
            </a:r>
            <a:r>
              <a:rPr lang="en-GB"/>
              <a:t> </a:t>
            </a:r>
            <a:r>
              <a:rPr lang="en-GB" spc="-8"/>
              <a:t>which</a:t>
            </a:r>
            <a:r>
              <a:rPr lang="en-GB" spc="23"/>
              <a:t> </a:t>
            </a:r>
            <a:r>
              <a:rPr lang="en-GB" spc="-8"/>
              <a:t>is</a:t>
            </a:r>
            <a:r>
              <a:rPr lang="en-GB" spc="-23"/>
              <a:t> </a:t>
            </a:r>
            <a:r>
              <a:rPr lang="en-GB" spc="-8"/>
              <a:t>essential</a:t>
            </a:r>
            <a:r>
              <a:rPr lang="en-GB" spc="30"/>
              <a:t> </a:t>
            </a:r>
            <a:r>
              <a:rPr lang="en-GB" spc="-8"/>
              <a:t>to</a:t>
            </a:r>
            <a:r>
              <a:rPr lang="en-GB" spc="15"/>
              <a:t> </a:t>
            </a:r>
            <a:r>
              <a:rPr lang="en-GB" spc="-8"/>
              <a:t>communicate</a:t>
            </a:r>
            <a:r>
              <a:rPr lang="en-GB" spc="30"/>
              <a:t> </a:t>
            </a:r>
            <a:r>
              <a:rPr lang="en-GB" spc="-8"/>
              <a:t>with</a:t>
            </a:r>
            <a:r>
              <a:rPr lang="en-GB" spc="8"/>
              <a:t> </a:t>
            </a:r>
            <a:r>
              <a:rPr lang="en-GB"/>
              <a:t>an </a:t>
            </a:r>
            <a:r>
              <a:rPr lang="en-GB" spc="-8"/>
              <a:t>individual</a:t>
            </a:r>
            <a:r>
              <a:rPr lang="en-GB" spc="-15"/>
              <a:t> </a:t>
            </a:r>
            <a:r>
              <a:rPr lang="en-GB" spc="-8"/>
              <a:t>but</a:t>
            </a:r>
            <a:r>
              <a:rPr lang="en-GB" spc="45"/>
              <a:t> </a:t>
            </a:r>
            <a:r>
              <a:rPr lang="en-GB" spc="-8"/>
              <a:t>doesn’t</a:t>
            </a:r>
            <a:r>
              <a:rPr lang="en-GB" spc="8"/>
              <a:t> </a:t>
            </a:r>
            <a:r>
              <a:rPr lang="en-GB" spc="-8"/>
              <a:t>require</a:t>
            </a:r>
            <a:r>
              <a:rPr lang="en-GB" spc="23"/>
              <a:t> </a:t>
            </a:r>
            <a:r>
              <a:rPr lang="en-GB" spc="-8"/>
              <a:t>to</a:t>
            </a:r>
            <a:r>
              <a:rPr lang="en-GB"/>
              <a:t> </a:t>
            </a:r>
            <a:r>
              <a:rPr lang="en-GB" spc="-8"/>
              <a:t>be</a:t>
            </a:r>
            <a:r>
              <a:rPr lang="en-GB" spc="8"/>
              <a:t> </a:t>
            </a:r>
            <a:r>
              <a:rPr lang="en-GB" spc="-15"/>
              <a:t>sent</a:t>
            </a:r>
            <a:r>
              <a:rPr lang="en-GB" spc="30"/>
              <a:t> </a:t>
            </a:r>
            <a:r>
              <a:rPr lang="en-GB" spc="-8"/>
              <a:t>via</a:t>
            </a:r>
            <a:r>
              <a:rPr lang="en-GB" spc="15"/>
              <a:t> </a:t>
            </a:r>
            <a:r>
              <a:rPr lang="en-GB" spc="-8"/>
              <a:t>secure</a:t>
            </a:r>
            <a:r>
              <a:rPr lang="en-GB" spc="23"/>
              <a:t> </a:t>
            </a:r>
            <a:r>
              <a:rPr lang="en-GB" spc="-8"/>
              <a:t>methods.</a:t>
            </a:r>
            <a:endParaRPr lang="en-GB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0" y="9566910"/>
            <a:ext cx="4206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338345-68D6-0FBA-762C-1755572D3E8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95250" y="9963151"/>
            <a:ext cx="13249275" cy="230832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5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Private: Information that contains a small amount of sensitive data which is essential to communicate with an individual but doesn’t require to be sent via secure methods.</a:t>
            </a:r>
          </a:p>
        </p:txBody>
      </p:sp>
    </p:spTree>
    <p:extLst>
      <p:ext uri="{BB962C8B-B14F-4D97-AF65-F5344CB8AC3E}">
        <p14:creationId xmlns:p14="http://schemas.microsoft.com/office/powerpoint/2010/main" val="119657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85800">
        <a:defRPr>
          <a:latin typeface="+mn-lt"/>
          <a:ea typeface="+mn-ea"/>
          <a:cs typeface="+mn-cs"/>
        </a:defRPr>
      </a:lvl2pPr>
      <a:lvl3pPr marL="1371600">
        <a:defRPr>
          <a:latin typeface="+mn-lt"/>
          <a:ea typeface="+mn-ea"/>
          <a:cs typeface="+mn-cs"/>
        </a:defRPr>
      </a:lvl3pPr>
      <a:lvl4pPr marL="2057400">
        <a:defRPr>
          <a:latin typeface="+mn-lt"/>
          <a:ea typeface="+mn-ea"/>
          <a:cs typeface="+mn-cs"/>
        </a:defRPr>
      </a:lvl4pPr>
      <a:lvl5pPr marL="2743200">
        <a:defRPr>
          <a:latin typeface="+mn-lt"/>
          <a:ea typeface="+mn-ea"/>
          <a:cs typeface="+mn-cs"/>
        </a:defRPr>
      </a:lvl5pPr>
      <a:lvl6pPr marL="3429000">
        <a:defRPr>
          <a:latin typeface="+mn-lt"/>
          <a:ea typeface="+mn-ea"/>
          <a:cs typeface="+mn-cs"/>
        </a:defRPr>
      </a:lvl6pPr>
      <a:lvl7pPr marL="4114800">
        <a:defRPr>
          <a:latin typeface="+mn-lt"/>
          <a:ea typeface="+mn-ea"/>
          <a:cs typeface="+mn-cs"/>
        </a:defRPr>
      </a:lvl7pPr>
      <a:lvl8pPr marL="4800600">
        <a:defRPr>
          <a:latin typeface="+mn-lt"/>
          <a:ea typeface="+mn-ea"/>
          <a:cs typeface="+mn-cs"/>
        </a:defRPr>
      </a:lvl8pPr>
      <a:lvl9pPr marL="54864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85800">
        <a:defRPr>
          <a:latin typeface="+mn-lt"/>
          <a:ea typeface="+mn-ea"/>
          <a:cs typeface="+mn-cs"/>
        </a:defRPr>
      </a:lvl2pPr>
      <a:lvl3pPr marL="1371600">
        <a:defRPr>
          <a:latin typeface="+mn-lt"/>
          <a:ea typeface="+mn-ea"/>
          <a:cs typeface="+mn-cs"/>
        </a:defRPr>
      </a:lvl3pPr>
      <a:lvl4pPr marL="2057400">
        <a:defRPr>
          <a:latin typeface="+mn-lt"/>
          <a:ea typeface="+mn-ea"/>
          <a:cs typeface="+mn-cs"/>
        </a:defRPr>
      </a:lvl4pPr>
      <a:lvl5pPr marL="2743200">
        <a:defRPr>
          <a:latin typeface="+mn-lt"/>
          <a:ea typeface="+mn-ea"/>
          <a:cs typeface="+mn-cs"/>
        </a:defRPr>
      </a:lvl5pPr>
      <a:lvl6pPr marL="3429000">
        <a:defRPr>
          <a:latin typeface="+mn-lt"/>
          <a:ea typeface="+mn-ea"/>
          <a:cs typeface="+mn-cs"/>
        </a:defRPr>
      </a:lvl6pPr>
      <a:lvl7pPr marL="4114800">
        <a:defRPr>
          <a:latin typeface="+mn-lt"/>
          <a:ea typeface="+mn-ea"/>
          <a:cs typeface="+mn-cs"/>
        </a:defRPr>
      </a:lvl7pPr>
      <a:lvl8pPr marL="4800600">
        <a:defRPr>
          <a:latin typeface="+mn-lt"/>
          <a:ea typeface="+mn-ea"/>
          <a:cs typeface="+mn-cs"/>
        </a:defRPr>
      </a:lvl8pPr>
      <a:lvl9pPr marL="54864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53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4404191" y="7940842"/>
            <a:ext cx="3117362" cy="160544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1908210" y="3578239"/>
            <a:ext cx="14471579" cy="51113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017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dirty="0">
                <a:solidFill>
                  <a:srgbClr val="FFFFFF"/>
                </a:solidFill>
                <a:latin typeface="Libre Franklin Black"/>
              </a:rPr>
              <a:t>Wokingham School </a:t>
            </a:r>
            <a:r>
              <a:rPr lang="en-US" sz="6600" dirty="0" err="1">
                <a:solidFill>
                  <a:srgbClr val="FFFFFF"/>
                </a:solidFill>
                <a:latin typeface="Libre Franklin Black"/>
              </a:rPr>
              <a:t>Organisation</a:t>
            </a:r>
            <a:r>
              <a:rPr lang="en-US" sz="6600" dirty="0">
                <a:solidFill>
                  <a:srgbClr val="FFFFFF"/>
                </a:solidFill>
                <a:latin typeface="Libre Franklin Black"/>
              </a:rPr>
              <a:t> Plan 2025-30</a:t>
            </a:r>
          </a:p>
          <a:p>
            <a:pPr marL="0" marR="0" lvl="0" indent="0" algn="l" defTabSz="914400" rtl="0" eaLnBrk="1" fontAlgn="auto" latinLnBrk="0" hangingPunct="1">
              <a:lnSpc>
                <a:spcPts val="1017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600" dirty="0">
              <a:solidFill>
                <a:srgbClr val="FFFFFF"/>
              </a:solidFill>
              <a:latin typeface="Libre Franklin Black"/>
            </a:endParaRPr>
          </a:p>
          <a:p>
            <a:pPr marL="0" marR="0" lvl="0" indent="0" algn="l" defTabSz="914400" rtl="0" eaLnBrk="1" fontAlgn="auto" latinLnBrk="0" hangingPunct="1">
              <a:lnSpc>
                <a:spcPts val="1017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>
                <a:solidFill>
                  <a:srgbClr val="FFFFFF"/>
                </a:solidFill>
                <a:latin typeface="Libre Franklin Black"/>
              </a:rPr>
              <a:t>25 September </a:t>
            </a:r>
            <a:r>
              <a:rPr lang="en-US" sz="6600" dirty="0">
                <a:solidFill>
                  <a:srgbClr val="FFFFFF"/>
                </a:solidFill>
                <a:latin typeface="Libre Franklin Black"/>
              </a:rPr>
              <a:t>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00FD381-3E65-5529-21D1-2F16D8664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0C96283-3701-3727-F41F-53204A78BDD8}"/>
              </a:ext>
            </a:extLst>
          </p:cNvPr>
          <p:cNvSpPr txBox="1"/>
          <p:nvPr/>
        </p:nvSpPr>
        <p:spPr>
          <a:xfrm>
            <a:off x="95098" y="10001592"/>
            <a:ext cx="13202603" cy="18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1371600" rtl="0" eaLnBrk="1" fontAlgn="auto" latinLnBrk="0" hangingPunct="1">
              <a:lnSpc>
                <a:spcPts val="14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Private: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contains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small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sensitive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data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1500" b="0" i="0" u="none" strike="noStrike" kern="1200" cap="none" spc="-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essential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communicate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individual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</a:t>
            </a:r>
            <a:r>
              <a:rPr kumimoji="0" sz="1500" b="0" i="0" u="none" strike="noStrike" kern="1200" cap="none" spc="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doesn’t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sent</a:t>
            </a:r>
            <a:r>
              <a:rPr kumimoji="0" sz="1500" b="0" i="0" u="none" strike="noStrike" kern="1200" cap="none" spc="3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via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secure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methods.</a:t>
            </a: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AB2E3A6-D609-B507-5342-0AB67D011A86}"/>
              </a:ext>
            </a:extLst>
          </p:cNvPr>
          <p:cNvSpPr/>
          <p:nvPr/>
        </p:nvSpPr>
        <p:spPr>
          <a:xfrm>
            <a:off x="0" y="0"/>
            <a:ext cx="18288000" cy="1085850"/>
          </a:xfrm>
          <a:custGeom>
            <a:avLst/>
            <a:gdLst/>
            <a:ahLst/>
            <a:cxnLst/>
            <a:rect l="l" t="t" r="r" b="b"/>
            <a:pathLst>
              <a:path w="12192000" h="723900">
                <a:moveTo>
                  <a:pt x="12192000" y="0"/>
                </a:moveTo>
                <a:lnTo>
                  <a:pt x="0" y="0"/>
                </a:lnTo>
                <a:lnTo>
                  <a:pt x="0" y="723900"/>
                </a:lnTo>
                <a:lnTo>
                  <a:pt x="12192000" y="723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F70E9894-1053-4862-574E-953F4D46A4CB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6035040"/>
            <a:chExt cx="12192000" cy="822960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E72DC626-1EC8-106A-62C1-3CA118885105}"/>
                </a:ext>
              </a:extLst>
            </p:cNvPr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58"/>
                  </a:lnTo>
                  <a:lnTo>
                    <a:pt x="12192000" y="82295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25289"/>
            </a:solidFill>
          </p:spPr>
          <p:txBody>
            <a:bodyPr wrap="square" lIns="0" tIns="0" rIns="0" bIns="0" rtlCol="0"/>
            <a:lstStyle/>
            <a:p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51D361EA-E102-51A8-890F-3FA01AFB6EB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183" y="6152386"/>
              <a:ext cx="1220724" cy="629410"/>
            </a:xfrm>
            <a:prstGeom prst="rect">
              <a:avLst/>
            </a:prstGeom>
          </p:spPr>
        </p:pic>
      </p:grpSp>
      <p:sp>
        <p:nvSpPr>
          <p:cNvPr id="7" name="object 7">
            <a:extLst>
              <a:ext uri="{FF2B5EF4-FFF2-40B4-BE49-F238E27FC236}">
                <a16:creationId xmlns:a16="http://schemas.microsoft.com/office/drawing/2014/main" id="{C238D316-908A-B2F8-4E68-67329C961C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192" y="147371"/>
            <a:ext cx="17510609" cy="633826"/>
          </a:xfrm>
          <a:prstGeom prst="rect">
            <a:avLst/>
          </a:prstGeom>
        </p:spPr>
        <p:txBody>
          <a:bodyPr vert="horz" wrap="square" lIns="0" tIns="21906" rIns="0" bIns="0" rtlCol="0">
            <a:spAutoFit/>
          </a:bodyPr>
          <a:lstStyle/>
          <a:p>
            <a:pPr marL="19050">
              <a:spcBef>
                <a:spcPts val="171"/>
              </a:spcBef>
            </a:pPr>
            <a:r>
              <a:rPr lang="en-US" sz="3975" spc="8" dirty="0">
                <a:latin typeface="Calibri"/>
                <a:cs typeface="Calibri"/>
              </a:rPr>
              <a:t>Overview</a:t>
            </a:r>
            <a:endParaRPr sz="3975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23C053-67B2-033F-15AA-3E718C4CD542}"/>
              </a:ext>
            </a:extLst>
          </p:cNvPr>
          <p:cNvSpPr txBox="1"/>
          <p:nvPr/>
        </p:nvSpPr>
        <p:spPr>
          <a:xfrm>
            <a:off x="457196" y="1300677"/>
            <a:ext cx="1729816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Forecasting methodology is now projecting at &lt;1.8% deviation for Primary and c.0% deviation for secondary, providing greater confidence in the plans developed within the SOP.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000" dirty="0">
                <a:solidFill>
                  <a:prstClr val="black"/>
                </a:solidFill>
                <a:latin typeface="Calibri"/>
              </a:rPr>
              <a:t>Need to deliver c. 7FE worth of PAN reductions at Primary within the next two admissions consultation rounds.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 to </a:t>
            </a:r>
            <a:r>
              <a:rPr lang="en-GB" sz="4000" dirty="0">
                <a:solidFill>
                  <a:prstClr val="black"/>
                </a:solidFill>
                <a:latin typeface="Calibri"/>
              </a:rPr>
              <a:t>commence Secondary PAN reductions within the 2026 admissions consultation round.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4000" dirty="0">
                <a:solidFill>
                  <a:prstClr val="black"/>
                </a:solidFill>
                <a:latin typeface="Calibri"/>
              </a:rPr>
              <a:t>Post-16 focus should be on developing a considered approach to ‘Practice-based’ courses within the Skills &amp; Employment Strategy.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SEND place planning </a:t>
            </a:r>
            <a:r>
              <a:rPr lang="en-GB" sz="4000" dirty="0">
                <a:solidFill>
                  <a:prstClr val="black"/>
                </a:solidFill>
                <a:latin typeface="Calibri"/>
              </a:rPr>
              <a:t>contingent upon the current MTFP bid, as well as the future of the two Special Free Schools (an alternative strategy may be required in this respect).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000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098" y="10001592"/>
            <a:ext cx="13202603" cy="18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1371600">
              <a:lnSpc>
                <a:spcPts val="1416"/>
              </a:lnSpc>
            </a:pP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Private: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Information</a:t>
            </a:r>
            <a:r>
              <a:rPr sz="1500" spc="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that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contains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a</a:t>
            </a:r>
            <a:r>
              <a:rPr sz="1500" spc="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small</a:t>
            </a:r>
            <a:r>
              <a:rPr sz="1500" spc="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amount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of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prstClr val="black"/>
                </a:solidFill>
                <a:latin typeface="Calibri"/>
                <a:cs typeface="Calibri"/>
              </a:rPr>
              <a:t>sensitive</a:t>
            </a:r>
            <a:r>
              <a:rPr sz="1500" spc="2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data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which</a:t>
            </a:r>
            <a:r>
              <a:rPr sz="1500" spc="2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is</a:t>
            </a:r>
            <a:r>
              <a:rPr sz="1500" spc="-2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essential</a:t>
            </a:r>
            <a:r>
              <a:rPr sz="1500" spc="3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to</a:t>
            </a:r>
            <a:r>
              <a:rPr sz="1500" spc="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communicate</a:t>
            </a:r>
            <a:r>
              <a:rPr sz="1500" spc="3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with</a:t>
            </a:r>
            <a:r>
              <a:rPr sz="1500" spc="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an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individual</a:t>
            </a:r>
            <a:r>
              <a:rPr sz="1500" spc="-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but</a:t>
            </a:r>
            <a:r>
              <a:rPr sz="1500" spc="4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doesn’t</a:t>
            </a:r>
            <a:r>
              <a:rPr sz="1500" spc="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require</a:t>
            </a:r>
            <a:r>
              <a:rPr sz="1500" spc="2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to</a:t>
            </a:r>
            <a:r>
              <a:rPr sz="15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be</a:t>
            </a:r>
            <a:r>
              <a:rPr sz="1500" spc="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prstClr val="black"/>
                </a:solidFill>
                <a:latin typeface="Calibri"/>
                <a:cs typeface="Calibri"/>
              </a:rPr>
              <a:t>sent</a:t>
            </a:r>
            <a:r>
              <a:rPr sz="1500" spc="3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via</a:t>
            </a:r>
            <a:r>
              <a:rPr sz="1500" spc="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secure</a:t>
            </a:r>
            <a:r>
              <a:rPr sz="1500" spc="2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500" spc="-8" dirty="0">
                <a:solidFill>
                  <a:prstClr val="black"/>
                </a:solidFill>
                <a:latin typeface="Calibri"/>
                <a:cs typeface="Calibri"/>
              </a:rPr>
              <a:t>methods.</a:t>
            </a:r>
            <a:endParaRPr sz="15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8288000" cy="1085850"/>
          </a:xfrm>
          <a:custGeom>
            <a:avLst/>
            <a:gdLst/>
            <a:ahLst/>
            <a:cxnLst/>
            <a:rect l="l" t="t" r="r" b="b"/>
            <a:pathLst>
              <a:path w="12192000" h="723900">
                <a:moveTo>
                  <a:pt x="12192000" y="0"/>
                </a:moveTo>
                <a:lnTo>
                  <a:pt x="0" y="0"/>
                </a:lnTo>
                <a:lnTo>
                  <a:pt x="0" y="723900"/>
                </a:lnTo>
                <a:lnTo>
                  <a:pt x="12192000" y="723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pPr defTabSz="1371600"/>
            <a:endParaRPr sz="27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9258300"/>
            <a:ext cx="18288000" cy="1028700"/>
            <a:chOff x="0" y="6035040"/>
            <a:chExt cx="12192000" cy="822960"/>
          </a:xfrm>
        </p:grpSpPr>
        <p:sp>
          <p:nvSpPr>
            <p:cNvPr id="5" name="object 5"/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58"/>
                  </a:lnTo>
                  <a:lnTo>
                    <a:pt x="12192000" y="82295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25289"/>
            </a:solidFill>
          </p:spPr>
          <p:txBody>
            <a:bodyPr wrap="square" lIns="0" tIns="0" rIns="0" bIns="0" rtlCol="0"/>
            <a:lstStyle/>
            <a:p>
              <a:pPr defTabSz="1371600"/>
              <a:endParaRPr sz="270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183" y="6152386"/>
              <a:ext cx="1220724" cy="62941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20192" y="147371"/>
            <a:ext cx="17510609" cy="633826"/>
          </a:xfrm>
          <a:prstGeom prst="rect">
            <a:avLst/>
          </a:prstGeom>
        </p:spPr>
        <p:txBody>
          <a:bodyPr vert="horz" wrap="square" lIns="0" tIns="21906" rIns="0" bIns="0" rtlCol="0">
            <a:spAutoFit/>
          </a:bodyPr>
          <a:lstStyle/>
          <a:p>
            <a:pPr marL="19050">
              <a:spcBef>
                <a:spcPts val="171"/>
              </a:spcBef>
            </a:pPr>
            <a:r>
              <a:rPr lang="en-US" sz="3975" spc="8" dirty="0">
                <a:latin typeface="Calibri"/>
                <a:cs typeface="Calibri"/>
              </a:rPr>
              <a:t>Primary Strategy</a:t>
            </a:r>
            <a:endParaRPr sz="3975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B0C78F-5225-BD66-3954-E844BD1DA619}"/>
              </a:ext>
            </a:extLst>
          </p:cNvPr>
          <p:cNvSpPr txBox="1"/>
          <p:nvPr/>
        </p:nvSpPr>
        <p:spPr>
          <a:xfrm>
            <a:off x="457196" y="1300678"/>
            <a:ext cx="4916909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Key Strategy Components: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Substantial surplus in excess of 5% target for all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Significant reduction in surplus in 2027/28, due to PAN reductions approved in February 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Intake drops again in 2027/28 and expected to bottom-out at this level.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Anticipated need for approximately 7FE worth of additional PAN reductions, to align with 5% target.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Expected that this should be targeted over the next two consultation rounds.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C3E6D60C-B762-5EFD-7613-64C9D4C7B8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687260"/>
              </p:ext>
            </p:extLst>
          </p:nvPr>
        </p:nvGraphicFramePr>
        <p:xfrm>
          <a:off x="5808133" y="1413736"/>
          <a:ext cx="11947230" cy="7212020"/>
        </p:xfrm>
        <a:graphic>
          <a:graphicData uri="http://schemas.openxmlformats.org/drawingml/2006/table">
            <a:tbl>
              <a:tblPr firstRow="1" bandRow="1"/>
              <a:tblGrid>
                <a:gridCol w="2389446">
                  <a:extLst>
                    <a:ext uri="{9D8B030D-6E8A-4147-A177-3AD203B41FA5}">
                      <a16:colId xmlns:a16="http://schemas.microsoft.com/office/drawing/2014/main" val="379854810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368757213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642640166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96497808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308314170"/>
                    </a:ext>
                  </a:extLst>
                </a:gridCol>
              </a:tblGrid>
              <a:tr h="802557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Year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YR PAN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 err="1"/>
                        <a:t>NoR</a:t>
                      </a:r>
                      <a:r>
                        <a:rPr lang="en-GB" sz="2800" dirty="0"/>
                        <a:t> / Forecast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(No.)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(%)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14366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2023/24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2,324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2,014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310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13.3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119661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2024/25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2,354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1,952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402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17.1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678675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2025/26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2,347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1,955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392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16.7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4689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/>
                        <a:t>2026/27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/>
                        <a:t>2,142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/>
                        <a:t>1,937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/>
                        <a:t>205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/>
                        <a:t>9.6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17448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2027/28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2,142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1,798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344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16.1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31918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2028/29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2,142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1,789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353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16.5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223042"/>
                  </a:ext>
                </a:extLst>
              </a:tr>
              <a:tr h="791564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2029/30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2,142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1,799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343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16.0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0417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2030/31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2,142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1,814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328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15.3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5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93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FB1477C-FBDD-8A56-B011-627451A14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30C872F-0CC3-5231-3486-9B52783A0E24}"/>
              </a:ext>
            </a:extLst>
          </p:cNvPr>
          <p:cNvSpPr txBox="1"/>
          <p:nvPr/>
        </p:nvSpPr>
        <p:spPr>
          <a:xfrm>
            <a:off x="95098" y="10001592"/>
            <a:ext cx="13202603" cy="18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1371600" rtl="0" eaLnBrk="1" fontAlgn="auto" latinLnBrk="0" hangingPunct="1">
              <a:lnSpc>
                <a:spcPts val="14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Private: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contains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small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sensitive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data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1500" b="0" i="0" u="none" strike="noStrike" kern="1200" cap="none" spc="-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essential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communicate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individual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</a:t>
            </a:r>
            <a:r>
              <a:rPr kumimoji="0" sz="1500" b="0" i="0" u="none" strike="noStrike" kern="1200" cap="none" spc="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doesn’t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sent</a:t>
            </a:r>
            <a:r>
              <a:rPr kumimoji="0" sz="1500" b="0" i="0" u="none" strike="noStrike" kern="1200" cap="none" spc="3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via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secure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methods.</a:t>
            </a: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1F24408-C52F-567C-DFFD-8EA13CDA0CF4}"/>
              </a:ext>
            </a:extLst>
          </p:cNvPr>
          <p:cNvSpPr/>
          <p:nvPr/>
        </p:nvSpPr>
        <p:spPr>
          <a:xfrm>
            <a:off x="0" y="0"/>
            <a:ext cx="18288000" cy="1085850"/>
          </a:xfrm>
          <a:custGeom>
            <a:avLst/>
            <a:gdLst/>
            <a:ahLst/>
            <a:cxnLst/>
            <a:rect l="l" t="t" r="r" b="b"/>
            <a:pathLst>
              <a:path w="12192000" h="723900">
                <a:moveTo>
                  <a:pt x="12192000" y="0"/>
                </a:moveTo>
                <a:lnTo>
                  <a:pt x="0" y="0"/>
                </a:lnTo>
                <a:lnTo>
                  <a:pt x="0" y="723900"/>
                </a:lnTo>
                <a:lnTo>
                  <a:pt x="12192000" y="723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CAE05FD8-E5D8-A447-D0B5-ABF5B4BA3E74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6035040"/>
            <a:chExt cx="12192000" cy="822960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633D74B-C3D6-9C16-0CCA-33A416C2A7E7}"/>
                </a:ext>
              </a:extLst>
            </p:cNvPr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58"/>
                  </a:lnTo>
                  <a:lnTo>
                    <a:pt x="12192000" y="82295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25289"/>
            </a:solidFill>
          </p:spPr>
          <p:txBody>
            <a:bodyPr wrap="square" lIns="0" tIns="0" rIns="0" bIns="0" rtlCol="0"/>
            <a:lstStyle/>
            <a:p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5EDEAF9E-5D99-839A-C6CB-50A61BC7516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183" y="6152386"/>
              <a:ext cx="1220724" cy="629410"/>
            </a:xfrm>
            <a:prstGeom prst="rect">
              <a:avLst/>
            </a:prstGeom>
          </p:spPr>
        </p:pic>
      </p:grpSp>
      <p:sp>
        <p:nvSpPr>
          <p:cNvPr id="7" name="object 7">
            <a:extLst>
              <a:ext uri="{FF2B5EF4-FFF2-40B4-BE49-F238E27FC236}">
                <a16:creationId xmlns:a16="http://schemas.microsoft.com/office/drawing/2014/main" id="{B27A49DB-2103-A863-6E49-D3261A9C1F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192" y="147371"/>
            <a:ext cx="17510609" cy="633826"/>
          </a:xfrm>
          <a:prstGeom prst="rect">
            <a:avLst/>
          </a:prstGeom>
        </p:spPr>
        <p:txBody>
          <a:bodyPr vert="horz" wrap="square" lIns="0" tIns="21906" rIns="0" bIns="0" rtlCol="0">
            <a:spAutoFit/>
          </a:bodyPr>
          <a:lstStyle/>
          <a:p>
            <a:pPr marL="19050">
              <a:spcBef>
                <a:spcPts val="171"/>
              </a:spcBef>
            </a:pPr>
            <a:r>
              <a:rPr lang="en-US" sz="3975" spc="8" dirty="0">
                <a:latin typeface="Calibri"/>
                <a:cs typeface="Calibri"/>
              </a:rPr>
              <a:t>Secondary Strategy</a:t>
            </a:r>
            <a:endParaRPr sz="3975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F62B18-13BD-EE32-D979-199AFE82F119}"/>
              </a:ext>
            </a:extLst>
          </p:cNvPr>
          <p:cNvSpPr txBox="1"/>
          <p:nvPr/>
        </p:nvSpPr>
        <p:spPr>
          <a:xfrm>
            <a:off x="457196" y="1300678"/>
            <a:ext cx="4916909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Strategy Components: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/>
              </a:rPr>
              <a:t>WBC has invested significant capital in expanding the secondary school estate, to meet demand emerging from peak birth years.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/>
              </a:rPr>
              <a:t>The peak has now passed and lower intakes are starting to feed into the secondary system.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Action to reduce capacity will be needed for the 2028/29 academic year.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/>
              </a:rPr>
              <a:t>This would require consultation in Autumn 2026.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phased reduction</a:t>
            </a:r>
            <a:r>
              <a:rPr lang="en-GB" sz="2600" dirty="0">
                <a:solidFill>
                  <a:prstClr val="black"/>
                </a:solidFill>
                <a:latin typeface="Calibri"/>
              </a:rPr>
              <a:t> of PANs is recommended, with an initial focus on those schools that have expanded their capacity recently.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8188BBB4-5ACD-E067-DD92-223DF42B75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544539"/>
              </p:ext>
            </p:extLst>
          </p:nvPr>
        </p:nvGraphicFramePr>
        <p:xfrm>
          <a:off x="5808133" y="1413736"/>
          <a:ext cx="11947230" cy="7212020"/>
        </p:xfrm>
        <a:graphic>
          <a:graphicData uri="http://schemas.openxmlformats.org/drawingml/2006/table">
            <a:tbl>
              <a:tblPr firstRow="1" bandRow="1"/>
              <a:tblGrid>
                <a:gridCol w="2389446">
                  <a:extLst>
                    <a:ext uri="{9D8B030D-6E8A-4147-A177-3AD203B41FA5}">
                      <a16:colId xmlns:a16="http://schemas.microsoft.com/office/drawing/2014/main" val="379854810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368757213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642640166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96497808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308314170"/>
                    </a:ext>
                  </a:extLst>
                </a:gridCol>
              </a:tblGrid>
              <a:tr h="802557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Year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Y7 PAN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 err="1"/>
                        <a:t>NoR</a:t>
                      </a:r>
                      <a:r>
                        <a:rPr lang="en-GB" sz="2800" dirty="0"/>
                        <a:t> / Forecast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(No.)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(%)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14366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2023/24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2,323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2,281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1.8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119661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2024/25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2,443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2,288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155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6.3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678675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2025/26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2,231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182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7.5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4689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2026/27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2,220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193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8.0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17448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2027/28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2,243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170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7.0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31918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2028/29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2,166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247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10.2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223042"/>
                  </a:ext>
                </a:extLst>
              </a:tr>
              <a:tr h="791564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2029/30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2,104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309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12.8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0417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2030/31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2,413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2,058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355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14.7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5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31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64D9B6A-307E-CFB5-B6CC-04974F542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CCB9B2C-CEC5-9FFF-D497-B9506A00A4CC}"/>
              </a:ext>
            </a:extLst>
          </p:cNvPr>
          <p:cNvSpPr txBox="1"/>
          <p:nvPr/>
        </p:nvSpPr>
        <p:spPr>
          <a:xfrm>
            <a:off x="95098" y="10001592"/>
            <a:ext cx="13202603" cy="18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1371600" rtl="0" eaLnBrk="1" fontAlgn="auto" latinLnBrk="0" hangingPunct="1">
              <a:lnSpc>
                <a:spcPts val="14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Private: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contains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small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sensitive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data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1500" b="0" i="0" u="none" strike="noStrike" kern="1200" cap="none" spc="-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essential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communicate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individual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</a:t>
            </a:r>
            <a:r>
              <a:rPr kumimoji="0" sz="1500" b="0" i="0" u="none" strike="noStrike" kern="1200" cap="none" spc="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doesn’t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sent</a:t>
            </a:r>
            <a:r>
              <a:rPr kumimoji="0" sz="1500" b="0" i="0" u="none" strike="noStrike" kern="1200" cap="none" spc="3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via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secure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methods.</a:t>
            </a: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42D5F61-17CB-6741-B418-5E28D3A78184}"/>
              </a:ext>
            </a:extLst>
          </p:cNvPr>
          <p:cNvSpPr/>
          <p:nvPr/>
        </p:nvSpPr>
        <p:spPr>
          <a:xfrm>
            <a:off x="0" y="0"/>
            <a:ext cx="18288000" cy="1085850"/>
          </a:xfrm>
          <a:custGeom>
            <a:avLst/>
            <a:gdLst/>
            <a:ahLst/>
            <a:cxnLst/>
            <a:rect l="l" t="t" r="r" b="b"/>
            <a:pathLst>
              <a:path w="12192000" h="723900">
                <a:moveTo>
                  <a:pt x="12192000" y="0"/>
                </a:moveTo>
                <a:lnTo>
                  <a:pt x="0" y="0"/>
                </a:lnTo>
                <a:lnTo>
                  <a:pt x="0" y="723900"/>
                </a:lnTo>
                <a:lnTo>
                  <a:pt x="12192000" y="723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6DF08B2B-C433-D92C-01B6-84D4EB751CE3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6035040"/>
            <a:chExt cx="12192000" cy="822960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F55A3D5-7362-0310-328C-19866723310B}"/>
                </a:ext>
              </a:extLst>
            </p:cNvPr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58"/>
                  </a:lnTo>
                  <a:lnTo>
                    <a:pt x="12192000" y="82295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25289"/>
            </a:solidFill>
          </p:spPr>
          <p:txBody>
            <a:bodyPr wrap="square" lIns="0" tIns="0" rIns="0" bIns="0" rtlCol="0"/>
            <a:lstStyle/>
            <a:p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CB5C0E35-7388-E781-ED53-CEE2684D136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183" y="6152386"/>
              <a:ext cx="1220724" cy="629410"/>
            </a:xfrm>
            <a:prstGeom prst="rect">
              <a:avLst/>
            </a:prstGeom>
          </p:spPr>
        </p:pic>
      </p:grpSp>
      <p:sp>
        <p:nvSpPr>
          <p:cNvPr id="7" name="object 7">
            <a:extLst>
              <a:ext uri="{FF2B5EF4-FFF2-40B4-BE49-F238E27FC236}">
                <a16:creationId xmlns:a16="http://schemas.microsoft.com/office/drawing/2014/main" id="{927E3E5C-8068-7CE5-2C01-D174CAA2FC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192" y="147371"/>
            <a:ext cx="17510609" cy="633826"/>
          </a:xfrm>
          <a:prstGeom prst="rect">
            <a:avLst/>
          </a:prstGeom>
        </p:spPr>
        <p:txBody>
          <a:bodyPr vert="horz" wrap="square" lIns="0" tIns="21906" rIns="0" bIns="0" rtlCol="0">
            <a:spAutoFit/>
          </a:bodyPr>
          <a:lstStyle/>
          <a:p>
            <a:pPr marL="19050">
              <a:spcBef>
                <a:spcPts val="171"/>
              </a:spcBef>
            </a:pPr>
            <a:r>
              <a:rPr lang="en-US" sz="3975" spc="8" dirty="0">
                <a:latin typeface="Calibri"/>
                <a:cs typeface="Calibri"/>
              </a:rPr>
              <a:t>Post-16 Strategy</a:t>
            </a:r>
            <a:endParaRPr sz="3975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183AA2-3AE8-5581-54A9-1EFAF7CE6C40}"/>
              </a:ext>
            </a:extLst>
          </p:cNvPr>
          <p:cNvSpPr txBox="1"/>
          <p:nvPr/>
        </p:nvSpPr>
        <p:spPr>
          <a:xfrm>
            <a:off x="457196" y="1300678"/>
            <a:ext cx="4916909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Strategy Components: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whole VI Form estate, WBC only has (indirect) control over school sixth forms located in Wokingham..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WBC is adding capacity in this area through the delivery of </a:t>
            </a:r>
            <a:r>
              <a:rPr lang="en-GB" sz="2400" dirty="0" err="1">
                <a:solidFill>
                  <a:prstClr val="black"/>
                </a:solidFill>
                <a:latin typeface="Calibri"/>
              </a:rPr>
              <a:t>Bohunt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VI Form in 2027.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should broadly balance supply with demand, albeit there is a small deficit projected for 2028/29 and 2029/30.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These deficits should be manageable within the system, with no need for formal expansions of capacity.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potential issue is access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for Wokingham residents to ‘Practice-based’ courses in neighbouring LAs. Demand for such courses is set to increase by c. 6.7% by 2028/29.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4A9A8EA-7827-950A-E77A-72D3FD191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4040903"/>
              </p:ext>
            </p:extLst>
          </p:nvPr>
        </p:nvGraphicFramePr>
        <p:xfrm>
          <a:off x="5808133" y="1413736"/>
          <a:ext cx="11947230" cy="7212020"/>
        </p:xfrm>
        <a:graphic>
          <a:graphicData uri="http://schemas.openxmlformats.org/drawingml/2006/table">
            <a:tbl>
              <a:tblPr firstRow="1" bandRow="1"/>
              <a:tblGrid>
                <a:gridCol w="2389446">
                  <a:extLst>
                    <a:ext uri="{9D8B030D-6E8A-4147-A177-3AD203B41FA5}">
                      <a16:colId xmlns:a16="http://schemas.microsoft.com/office/drawing/2014/main" val="379854810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368757213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642640166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2964978082"/>
                    </a:ext>
                  </a:extLst>
                </a:gridCol>
                <a:gridCol w="2389446">
                  <a:extLst>
                    <a:ext uri="{9D8B030D-6E8A-4147-A177-3AD203B41FA5}">
                      <a16:colId xmlns:a16="http://schemas.microsoft.com/office/drawing/2014/main" val="308314170"/>
                    </a:ext>
                  </a:extLst>
                </a:gridCol>
              </a:tblGrid>
              <a:tr h="802557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Year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VI Form Cap.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 err="1"/>
                        <a:t>NoR</a:t>
                      </a:r>
                      <a:r>
                        <a:rPr lang="en-GB" sz="2800" dirty="0"/>
                        <a:t> / Forecast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(No.)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85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2057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429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4114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800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486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Surplus (%)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14366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2023/24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2,516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2,079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427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17.0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119661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2024/25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2,516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2,214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302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12.0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678675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2025/26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2,516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2,294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222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8.8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4689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2026/27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2,666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2,513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153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/>
                        <a:t>5.7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174484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2027/28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2,816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2,772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dirty="0"/>
                        <a:t>1.6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531918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2028/29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2,816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2,824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-8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-0.3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223042"/>
                  </a:ext>
                </a:extLst>
              </a:tr>
              <a:tr h="791564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2029/30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2,816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2,833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-17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</a:rPr>
                        <a:t>-0.6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04179"/>
                  </a:ext>
                </a:extLst>
              </a:tr>
              <a:tr h="8025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</a:rPr>
                        <a:t>2,816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</a:rPr>
                        <a:t>2,802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85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2057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429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4114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800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486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9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5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70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36FD7-8F6F-BAB4-2F23-E38E585BA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60053CD-11E4-8022-D098-5D390C544015}"/>
              </a:ext>
            </a:extLst>
          </p:cNvPr>
          <p:cNvSpPr txBox="1"/>
          <p:nvPr/>
        </p:nvSpPr>
        <p:spPr>
          <a:xfrm>
            <a:off x="95098" y="10001592"/>
            <a:ext cx="13202603" cy="18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1371600" rtl="0" eaLnBrk="1" fontAlgn="auto" latinLnBrk="0" hangingPunct="1">
              <a:lnSpc>
                <a:spcPts val="14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Private: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contains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small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sensitive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data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1500" b="0" i="0" u="none" strike="noStrike" kern="1200" cap="none" spc="-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essential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communicate</a:t>
            </a:r>
            <a:r>
              <a:rPr kumimoji="0" sz="15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individual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</a:t>
            </a:r>
            <a:r>
              <a:rPr kumimoji="0" sz="1500" b="0" i="0" u="none" strike="noStrike" kern="1200" cap="none" spc="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doesn’t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1500" b="0" i="0" u="none" strike="noStrike" kern="1200" cap="none" spc="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sent</a:t>
            </a:r>
            <a:r>
              <a:rPr kumimoji="0" sz="1500" b="0" i="0" u="none" strike="noStrike" kern="1200" cap="none" spc="3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via</a:t>
            </a:r>
            <a:r>
              <a:rPr kumimoji="0" sz="15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secure</a:t>
            </a:r>
            <a:r>
              <a:rPr kumimoji="0" sz="1500" b="0" i="0" u="none" strike="noStrike" kern="1200" cap="none" spc="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500" b="0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methods.</a:t>
            </a: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84B362-AAD8-C1F4-F24C-0F3498EDEB16}"/>
              </a:ext>
            </a:extLst>
          </p:cNvPr>
          <p:cNvSpPr/>
          <p:nvPr/>
        </p:nvSpPr>
        <p:spPr>
          <a:xfrm>
            <a:off x="0" y="0"/>
            <a:ext cx="18288000" cy="1085850"/>
          </a:xfrm>
          <a:custGeom>
            <a:avLst/>
            <a:gdLst/>
            <a:ahLst/>
            <a:cxnLst/>
            <a:rect l="l" t="t" r="r" b="b"/>
            <a:pathLst>
              <a:path w="12192000" h="723900">
                <a:moveTo>
                  <a:pt x="12192000" y="0"/>
                </a:moveTo>
                <a:lnTo>
                  <a:pt x="0" y="0"/>
                </a:lnTo>
                <a:lnTo>
                  <a:pt x="0" y="723900"/>
                </a:lnTo>
                <a:lnTo>
                  <a:pt x="12192000" y="7239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25289"/>
          </a:solidFill>
        </p:spPr>
        <p:txBody>
          <a:bodyPr wrap="square" lIns="0" tIns="0" rIns="0" bIns="0" rtlCol="0"/>
          <a:lstStyle/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AA670F08-B368-042D-FCAB-C54031569A97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6035040"/>
            <a:chExt cx="12192000" cy="822960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CF0AAD1C-A9A0-506F-C839-779D63D09823}"/>
                </a:ext>
              </a:extLst>
            </p:cNvPr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58"/>
                  </a:lnTo>
                  <a:lnTo>
                    <a:pt x="12192000" y="82295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25289"/>
            </a:solidFill>
          </p:spPr>
          <p:txBody>
            <a:bodyPr wrap="square" lIns="0" tIns="0" rIns="0" bIns="0" rtlCol="0"/>
            <a:lstStyle/>
            <a:p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8705E403-8E38-8538-1AB1-F741CD0EFBB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16183" y="6152386"/>
              <a:ext cx="1220724" cy="629410"/>
            </a:xfrm>
            <a:prstGeom prst="rect">
              <a:avLst/>
            </a:prstGeom>
          </p:spPr>
        </p:pic>
      </p:grpSp>
      <p:sp>
        <p:nvSpPr>
          <p:cNvPr id="7" name="object 7">
            <a:extLst>
              <a:ext uri="{FF2B5EF4-FFF2-40B4-BE49-F238E27FC236}">
                <a16:creationId xmlns:a16="http://schemas.microsoft.com/office/drawing/2014/main" id="{7CC1D4B6-B0DA-4F43-723C-4CC66ACCD3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192" y="147371"/>
            <a:ext cx="17510609" cy="633826"/>
          </a:xfrm>
          <a:prstGeom prst="rect">
            <a:avLst/>
          </a:prstGeom>
        </p:spPr>
        <p:txBody>
          <a:bodyPr vert="horz" wrap="square" lIns="0" tIns="21906" rIns="0" bIns="0" rtlCol="0">
            <a:spAutoFit/>
          </a:bodyPr>
          <a:lstStyle/>
          <a:p>
            <a:pPr marL="19050">
              <a:spcBef>
                <a:spcPts val="171"/>
              </a:spcBef>
            </a:pPr>
            <a:r>
              <a:rPr lang="en-US" sz="3975" spc="8" dirty="0">
                <a:latin typeface="Calibri"/>
                <a:cs typeface="Calibri"/>
              </a:rPr>
              <a:t>SEND Strategy</a:t>
            </a:r>
            <a:endParaRPr sz="3975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075D79-911A-B2B2-0959-C68366C8E7B9}"/>
              </a:ext>
            </a:extLst>
          </p:cNvPr>
          <p:cNvSpPr txBox="1"/>
          <p:nvPr/>
        </p:nvSpPr>
        <p:spPr>
          <a:xfrm>
            <a:off x="457196" y="1300678"/>
            <a:ext cx="4916909" cy="784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Considerations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Substantial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483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-place (c.57%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)EHCP increase from 2024 benchmark.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Resource Bases at mainstream schools to provide c. 120 places over five-year period.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Plans to delivery &gt;240 new places within 2026/27 MTFP bid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If delivered, this would bring deficits back below 2024 levels.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Uncertainty remains regarding the delivery of the two new Special Free Schools and alternative plans will need to be formulated if these aren’t forthcoming.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The outline plan for repurposing a primary site vacated as part of the </a:t>
            </a:r>
            <a:r>
              <a:rPr lang="en-GB" sz="2400" dirty="0" err="1">
                <a:solidFill>
                  <a:prstClr val="black"/>
                </a:solidFill>
                <a:latin typeface="Calibri"/>
              </a:rPr>
              <a:t>Spencers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 Wood scheme could serve as an important element of this.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C3FDCD-F9BC-DC43-6FC0-D344057994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3493" y="1336650"/>
            <a:ext cx="10893638" cy="829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84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12541B8D8A445855D579DCD10E17E" ma:contentTypeVersion="12" ma:contentTypeDescription="Create a new document." ma:contentTypeScope="" ma:versionID="86f1df5482388045bd6962968e20123f">
  <xsd:schema xmlns:xsd="http://www.w3.org/2001/XMLSchema" xmlns:xs="http://www.w3.org/2001/XMLSchema" xmlns:p="http://schemas.microsoft.com/office/2006/metadata/properties" xmlns:ns2="fd1cf6e2-5505-4cbd-8587-019aaa4360f2" xmlns:ns3="6c2d118b-4b14-4725-9975-2b231ef2ed32" targetNamespace="http://schemas.microsoft.com/office/2006/metadata/properties" ma:root="true" ma:fieldsID="acf45f005b7733a980aef9f1e70eeec1" ns2:_="" ns3:_="">
    <xsd:import namespace="fd1cf6e2-5505-4cbd-8587-019aaa4360f2"/>
    <xsd:import namespace="6c2d118b-4b14-4725-9975-2b231ef2ed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cf6e2-5505-4cbd-8587-019aaa436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f4c14d-ad24-42e9-89ea-41944c85aa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d118b-4b14-4725-9975-2b231ef2ed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ce76ea-d845-4ed9-913d-3363ce58f426}" ma:internalName="TaxCatchAll" ma:showField="CatchAllData" ma:web="6c2d118b-4b14-4725-9975-2b231ef2ed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2d118b-4b14-4725-9975-2b231ef2ed32" xsi:nil="true"/>
    <lcf76f155ced4ddcb4097134ff3c332f xmlns="fd1cf6e2-5505-4cbd-8587-019aaa4360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C46366-C953-4D95-A7D4-67A27C07D6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99F9A6-BDDC-4D3A-BCD4-8F0BB836AB11}"/>
</file>

<file path=customXml/itemProps3.xml><?xml version="1.0" encoding="utf-8"?>
<ds:datastoreItem xmlns:ds="http://schemas.openxmlformats.org/officeDocument/2006/customXml" ds:itemID="{8CCBDE1A-7584-4EC4-8D96-D3ECA1807139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838b1547-936d-4400-8069-eb0237780232"/>
    <ds:schemaRef ds:uri="a05ccc2d-08a1-45c5-9852-fecd413e15eb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10801</TotalTime>
  <Words>828</Words>
  <Application>Microsoft Office PowerPoint</Application>
  <PresentationFormat>Custom</PresentationFormat>
  <Paragraphs>184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 Light</vt:lpstr>
      <vt:lpstr>Libre Franklin Black</vt:lpstr>
      <vt:lpstr>Calibri</vt:lpstr>
      <vt:lpstr>Arial</vt:lpstr>
      <vt:lpstr>Office Theme</vt:lpstr>
      <vt:lpstr>2_Office Theme</vt:lpstr>
      <vt:lpstr>PowerPoint Presentation</vt:lpstr>
      <vt:lpstr>Overview</vt:lpstr>
      <vt:lpstr>Primary Strategy</vt:lpstr>
      <vt:lpstr>Secondary Strategy</vt:lpstr>
      <vt:lpstr>Post-16 Strategy</vt:lpstr>
      <vt:lpstr>SEND Strategy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DfE support programme for councils who have overspent DSG</dc:title>
  <dc:creator>Freya Donohue-Hall</dc:creator>
  <cp:lastModifiedBy>Oliver Gill</cp:lastModifiedBy>
  <cp:revision>33</cp:revision>
  <cp:lastPrinted>2022-12-05T11:55:29Z</cp:lastPrinted>
  <dcterms:created xsi:type="dcterms:W3CDTF">2006-08-16T00:00:00Z</dcterms:created>
  <dcterms:modified xsi:type="dcterms:W3CDTF">2025-09-15T16:35:01Z</dcterms:modified>
  <dc:identifier>DAFPkZxJQfU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0x0101009A712541B8D8A445855D579DCD10E17E</vt:lpwstr>
  </property>
  <property fmtid="{D5CDD505-2E9C-101B-9397-08002B2CF9AE}" pid="3" name="MSIP_Label_2b28a9a6-133a-4796-ad7d-6b90f7583680_Enabled">
    <vt:lpwstr>true</vt:lpwstr>
  </property>
  <property fmtid="{D5CDD505-2E9C-101B-9397-08002B2CF9AE}" pid="4" name="MSIP_Label_2b28a9a6-133a-4796-ad7d-6b90f7583680_SetDate">
    <vt:lpwstr>2023-01-19T13:06:44Z</vt:lpwstr>
  </property>
  <property fmtid="{D5CDD505-2E9C-101B-9397-08002B2CF9AE}" pid="5" name="MSIP_Label_2b28a9a6-133a-4796-ad7d-6b90f7583680_Method">
    <vt:lpwstr>Standard</vt:lpwstr>
  </property>
  <property fmtid="{D5CDD505-2E9C-101B-9397-08002B2CF9AE}" pid="6" name="MSIP_Label_2b28a9a6-133a-4796-ad7d-6b90f7583680_Name">
    <vt:lpwstr>Private</vt:lpwstr>
  </property>
  <property fmtid="{D5CDD505-2E9C-101B-9397-08002B2CF9AE}" pid="7" name="MSIP_Label_2b28a9a6-133a-4796-ad7d-6b90f7583680_SiteId">
    <vt:lpwstr>996ee15c-0b3e-4a6f-8e65-120a9a51821a</vt:lpwstr>
  </property>
  <property fmtid="{D5CDD505-2E9C-101B-9397-08002B2CF9AE}" pid="8" name="MSIP_Label_2b28a9a6-133a-4796-ad7d-6b90f7583680_ActionId">
    <vt:lpwstr>22f69e46-1709-4db0-bdae-dcb3aecd7313</vt:lpwstr>
  </property>
  <property fmtid="{D5CDD505-2E9C-101B-9397-08002B2CF9AE}" pid="9" name="MSIP_Label_2b28a9a6-133a-4796-ad7d-6b90f7583680_ContentBits">
    <vt:lpwstr>2</vt:lpwstr>
  </property>
</Properties>
</file>