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90" r:id="rId5"/>
    <p:sldId id="12607" r:id="rId6"/>
    <p:sldId id="12608" r:id="rId7"/>
    <p:sldId id="324" r:id="rId8"/>
    <p:sldId id="341" r:id="rId9"/>
    <p:sldId id="33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8DD5"/>
    <a:srgbClr val="F1F3F3"/>
    <a:srgbClr val="FFF9E7"/>
    <a:srgbClr val="FFFFCC"/>
    <a:srgbClr val="FFF5D9"/>
    <a:srgbClr val="FFF7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8E174F-9563-44E3-970D-92691A3D84AB}" v="4" dt="2025-09-23T08:42:25.8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neth Chan" userId="f93330fc-2a8e-4503-ab2b-faeb9aa0b339" providerId="ADAL" clId="{0C52FE46-674C-401E-B3A5-969EBA95900E}"/>
    <pc:docChg chg="custSel addSld delSld modSld">
      <pc:chgData name="Kenneth Chan" userId="f93330fc-2a8e-4503-ab2b-faeb9aa0b339" providerId="ADAL" clId="{0C52FE46-674C-401E-B3A5-969EBA95900E}" dt="2025-09-23T08:47:43.584" v="92" actId="2696"/>
      <pc:docMkLst>
        <pc:docMk/>
      </pc:docMkLst>
      <pc:sldChg chg="del">
        <pc:chgData name="Kenneth Chan" userId="f93330fc-2a8e-4503-ab2b-faeb9aa0b339" providerId="ADAL" clId="{0C52FE46-674C-401E-B3A5-969EBA95900E}" dt="2025-09-23T08:47:43.584" v="92" actId="2696"/>
        <pc:sldMkLst>
          <pc:docMk/>
          <pc:sldMk cId="919557400" sldId="12480"/>
        </pc:sldMkLst>
      </pc:sldChg>
      <pc:sldChg chg="addSp delSp modSp mod">
        <pc:chgData name="Kenneth Chan" userId="f93330fc-2a8e-4503-ab2b-faeb9aa0b339" providerId="ADAL" clId="{0C52FE46-674C-401E-B3A5-969EBA95900E}" dt="2025-09-23T08:41:50.406" v="68" actId="1036"/>
        <pc:sldMkLst>
          <pc:docMk/>
          <pc:sldMk cId="2172646350" sldId="12607"/>
        </pc:sldMkLst>
        <pc:spChg chg="add mod">
          <ac:chgData name="Kenneth Chan" userId="f93330fc-2a8e-4503-ab2b-faeb9aa0b339" providerId="ADAL" clId="{0C52FE46-674C-401E-B3A5-969EBA95900E}" dt="2025-09-23T08:38:49.622" v="3"/>
          <ac:spMkLst>
            <pc:docMk/>
            <pc:sldMk cId="2172646350" sldId="12607"/>
            <ac:spMk id="2" creationId="{63DC90A9-9B18-D442-044C-54D99B0B1E82}"/>
          </ac:spMkLst>
        </pc:spChg>
        <pc:spChg chg="del">
          <ac:chgData name="Kenneth Chan" userId="f93330fc-2a8e-4503-ab2b-faeb9aa0b339" providerId="ADAL" clId="{0C52FE46-674C-401E-B3A5-969EBA95900E}" dt="2025-09-23T08:38:47.889" v="2" actId="478"/>
          <ac:spMkLst>
            <pc:docMk/>
            <pc:sldMk cId="2172646350" sldId="12607"/>
            <ac:spMk id="3" creationId="{08BC5B9E-7A0A-EC79-DF72-1ADF060E982E}"/>
          </ac:spMkLst>
        </pc:spChg>
        <pc:spChg chg="mod">
          <ac:chgData name="Kenneth Chan" userId="f93330fc-2a8e-4503-ab2b-faeb9aa0b339" providerId="ADAL" clId="{0C52FE46-674C-401E-B3A5-969EBA95900E}" dt="2025-09-23T08:41:31.115" v="65" actId="1036"/>
          <ac:spMkLst>
            <pc:docMk/>
            <pc:sldMk cId="2172646350" sldId="12607"/>
            <ac:spMk id="6" creationId="{093B9DF1-B525-3167-4718-964AF9FA5546}"/>
          </ac:spMkLst>
        </pc:spChg>
        <pc:spChg chg="add mod">
          <ac:chgData name="Kenneth Chan" userId="f93330fc-2a8e-4503-ab2b-faeb9aa0b339" providerId="ADAL" clId="{0C52FE46-674C-401E-B3A5-969EBA95900E}" dt="2025-09-23T08:39:21.830" v="55" actId="20577"/>
          <ac:spMkLst>
            <pc:docMk/>
            <pc:sldMk cId="2172646350" sldId="12607"/>
            <ac:spMk id="9" creationId="{A921E14F-CA9E-AA98-C1D1-11DEE902C860}"/>
          </ac:spMkLst>
        </pc:spChg>
        <pc:grpChg chg="del">
          <ac:chgData name="Kenneth Chan" userId="f93330fc-2a8e-4503-ab2b-faeb9aa0b339" providerId="ADAL" clId="{0C52FE46-674C-401E-B3A5-969EBA95900E}" dt="2025-09-23T08:38:26.143" v="1" actId="478"/>
          <ac:grpSpMkLst>
            <pc:docMk/>
            <pc:sldMk cId="2172646350" sldId="12607"/>
            <ac:grpSpMk id="7" creationId="{716352A0-43F7-75CB-EDA4-1748262548C2}"/>
          </ac:grpSpMkLst>
        </pc:grpChg>
        <pc:graphicFrameChg chg="mod">
          <ac:chgData name="Kenneth Chan" userId="f93330fc-2a8e-4503-ab2b-faeb9aa0b339" providerId="ADAL" clId="{0C52FE46-674C-401E-B3A5-969EBA95900E}" dt="2025-09-23T08:41:50.406" v="68" actId="1036"/>
          <ac:graphicFrameMkLst>
            <pc:docMk/>
            <pc:sldMk cId="2172646350" sldId="12607"/>
            <ac:graphicFrameMk id="4" creationId="{D38791EF-5FE4-FBCF-7217-629C73AE43C4}"/>
          </ac:graphicFrameMkLst>
        </pc:graphicFrameChg>
        <pc:graphicFrameChg chg="mod">
          <ac:chgData name="Kenneth Chan" userId="f93330fc-2a8e-4503-ab2b-faeb9aa0b339" providerId="ADAL" clId="{0C52FE46-674C-401E-B3A5-969EBA95900E}" dt="2025-09-23T08:40:20.310" v="57" actId="1076"/>
          <ac:graphicFrameMkLst>
            <pc:docMk/>
            <pc:sldMk cId="2172646350" sldId="12607"/>
            <ac:graphicFrameMk id="5" creationId="{8D5A8740-9F77-9633-33FD-806AC6967589}"/>
          </ac:graphicFrameMkLst>
        </pc:graphicFrameChg>
      </pc:sldChg>
      <pc:sldChg chg="addSp delSp modSp mod">
        <pc:chgData name="Kenneth Chan" userId="f93330fc-2a8e-4503-ab2b-faeb9aa0b339" providerId="ADAL" clId="{0C52FE46-674C-401E-B3A5-969EBA95900E}" dt="2025-09-23T08:42:59.752" v="91" actId="1038"/>
        <pc:sldMkLst>
          <pc:docMk/>
          <pc:sldMk cId="72100225" sldId="12608"/>
        </pc:sldMkLst>
        <pc:spChg chg="mod">
          <ac:chgData name="Kenneth Chan" userId="f93330fc-2a8e-4503-ab2b-faeb9aa0b339" providerId="ADAL" clId="{0C52FE46-674C-401E-B3A5-969EBA95900E}" dt="2025-09-23T08:42:41.075" v="80" actId="1036"/>
          <ac:spMkLst>
            <pc:docMk/>
            <pc:sldMk cId="72100225" sldId="12608"/>
            <ac:spMk id="2" creationId="{59F81DBD-F6ED-A60F-5D16-B9B0298DD620}"/>
          </ac:spMkLst>
        </pc:spChg>
        <pc:spChg chg="del">
          <ac:chgData name="Kenneth Chan" userId="f93330fc-2a8e-4503-ab2b-faeb9aa0b339" providerId="ADAL" clId="{0C52FE46-674C-401E-B3A5-969EBA95900E}" dt="2025-09-23T08:42:05.065" v="70" actId="478"/>
          <ac:spMkLst>
            <pc:docMk/>
            <pc:sldMk cId="72100225" sldId="12608"/>
            <ac:spMk id="3" creationId="{00BA91CF-9F9E-AEC7-DF30-87A9BBD2E23C}"/>
          </ac:spMkLst>
        </pc:spChg>
        <pc:spChg chg="add mod">
          <ac:chgData name="Kenneth Chan" userId="f93330fc-2a8e-4503-ab2b-faeb9aa0b339" providerId="ADAL" clId="{0C52FE46-674C-401E-B3A5-969EBA95900E}" dt="2025-09-23T08:42:12.606" v="71"/>
          <ac:spMkLst>
            <pc:docMk/>
            <pc:sldMk cId="72100225" sldId="12608"/>
            <ac:spMk id="6" creationId="{106DAEEE-6500-148F-F481-5BBE53F98E3D}"/>
          </ac:spMkLst>
        </pc:spChg>
        <pc:spChg chg="add mod">
          <ac:chgData name="Kenneth Chan" userId="f93330fc-2a8e-4503-ab2b-faeb9aa0b339" providerId="ADAL" clId="{0C52FE46-674C-401E-B3A5-969EBA95900E}" dt="2025-09-23T08:42:25.811" v="72"/>
          <ac:spMkLst>
            <pc:docMk/>
            <pc:sldMk cId="72100225" sldId="12608"/>
            <ac:spMk id="9" creationId="{EFC3B1FA-6B78-53FB-AF38-48AD52866A6F}"/>
          </ac:spMkLst>
        </pc:spChg>
        <pc:grpChg chg="del">
          <ac:chgData name="Kenneth Chan" userId="f93330fc-2a8e-4503-ab2b-faeb9aa0b339" providerId="ADAL" clId="{0C52FE46-674C-401E-B3A5-969EBA95900E}" dt="2025-09-23T08:42:01.764" v="69" actId="478"/>
          <ac:grpSpMkLst>
            <pc:docMk/>
            <pc:sldMk cId="72100225" sldId="12608"/>
            <ac:grpSpMk id="7" creationId="{8B409642-397B-AD8C-78D1-0ABE13E68128}"/>
          </ac:grpSpMkLst>
        </pc:grpChg>
        <pc:graphicFrameChg chg="mod">
          <ac:chgData name="Kenneth Chan" userId="f93330fc-2a8e-4503-ab2b-faeb9aa0b339" providerId="ADAL" clId="{0C52FE46-674C-401E-B3A5-969EBA95900E}" dt="2025-09-23T08:42:59.752" v="91" actId="1038"/>
          <ac:graphicFrameMkLst>
            <pc:docMk/>
            <pc:sldMk cId="72100225" sldId="12608"/>
            <ac:graphicFrameMk id="4" creationId="{92D705AB-5EE4-69F7-2B16-AA4DE8A82592}"/>
          </ac:graphicFrameMkLst>
        </pc:graphicFrameChg>
        <pc:graphicFrameChg chg="mod">
          <ac:chgData name="Kenneth Chan" userId="f93330fc-2a8e-4503-ab2b-faeb9aa0b339" providerId="ADAL" clId="{0C52FE46-674C-401E-B3A5-969EBA95900E}" dt="2025-09-23T08:42:45.850" v="83" actId="1036"/>
          <ac:graphicFrameMkLst>
            <pc:docMk/>
            <pc:sldMk cId="72100225" sldId="12608"/>
            <ac:graphicFrameMk id="5" creationId="{EECA0CC8-5BBC-1CBF-45EB-8EB1641896A4}"/>
          </ac:graphicFrameMkLst>
        </pc:graphicFrameChg>
      </pc:sldChg>
      <pc:sldChg chg="add del">
        <pc:chgData name="Kenneth Chan" userId="f93330fc-2a8e-4503-ab2b-faeb9aa0b339" providerId="ADAL" clId="{0C52FE46-674C-401E-B3A5-969EBA95900E}" dt="2025-09-23T08:39:58.145" v="56" actId="47"/>
        <pc:sldMkLst>
          <pc:docMk/>
          <pc:sldMk cId="1183601914" sldId="12609"/>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wokingham.sharepoint.com/sites/CorporateFinance-Schools/Shared%20Documents/5%20-%20Budget%20Monitoring/Budget%20monitoring/2526%20BM/HNB/SBM%20Meeting/25%20Sep%202025/SBM%20chart_data.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HNB In</a:t>
            </a:r>
            <a:r>
              <a:rPr lang="en-GB" baseline="0"/>
              <a:t> year deficit and % inc.</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clustered"/>
        <c:varyColors val="0"/>
        <c:ser>
          <c:idx val="0"/>
          <c:order val="0"/>
          <c:tx>
            <c:strRef>
              <c:f>Sheet1!$B$4</c:f>
              <c:strCache>
                <c:ptCount val="1"/>
                <c:pt idx="0">
                  <c:v>In year deficit</c:v>
                </c:pt>
              </c:strCache>
            </c:strRef>
          </c:tx>
          <c:spPr>
            <a:solidFill>
              <a:schemeClr val="accent5">
                <a:lumMod val="60000"/>
                <a:lumOff val="40000"/>
              </a:schemeClr>
            </a:solidFill>
            <a:ln>
              <a:solidFill>
                <a:schemeClr val="accent5">
                  <a:lumMod val="75000"/>
                </a:schemeClr>
              </a:solidFill>
            </a:ln>
            <a:effectLst/>
          </c:spPr>
          <c:invertIfNegative val="0"/>
          <c:cat>
            <c:strRef>
              <c:f>Sheet1!$A$5:$A$10</c:f>
              <c:strCache>
                <c:ptCount val="5"/>
                <c:pt idx="0">
                  <c:v>21-22</c:v>
                </c:pt>
                <c:pt idx="1">
                  <c:v>22-23</c:v>
                </c:pt>
                <c:pt idx="2">
                  <c:v>23-24</c:v>
                </c:pt>
                <c:pt idx="3">
                  <c:v>24-25</c:v>
                </c:pt>
                <c:pt idx="4">
                  <c:v>25-26</c:v>
                </c:pt>
              </c:strCache>
            </c:strRef>
          </c:cat>
          <c:val>
            <c:numRef>
              <c:f>Sheet1!$B$5:$B$10</c:f>
              <c:numCache>
                <c:formatCode>_-* #,##0_-;\-* #,##0_-;_-* "-"??_-;_-@_-</c:formatCode>
                <c:ptCount val="5"/>
                <c:pt idx="0">
                  <c:v>4327</c:v>
                </c:pt>
                <c:pt idx="1">
                  <c:v>7233</c:v>
                </c:pt>
                <c:pt idx="2">
                  <c:v>12938</c:v>
                </c:pt>
                <c:pt idx="3">
                  <c:v>18197</c:v>
                </c:pt>
                <c:pt idx="4">
                  <c:v>20408</c:v>
                </c:pt>
              </c:numCache>
            </c:numRef>
          </c:val>
          <c:extLst>
            <c:ext xmlns:c16="http://schemas.microsoft.com/office/drawing/2014/chart" uri="{C3380CC4-5D6E-409C-BE32-E72D297353CC}">
              <c16:uniqueId val="{00000000-55A3-44A0-A97C-B4A6788E7A16}"/>
            </c:ext>
          </c:extLst>
        </c:ser>
        <c:dLbls>
          <c:showLegendKey val="0"/>
          <c:showVal val="0"/>
          <c:showCatName val="0"/>
          <c:showSerName val="0"/>
          <c:showPercent val="0"/>
          <c:showBubbleSize val="0"/>
        </c:dLbls>
        <c:gapWidth val="219"/>
        <c:overlap val="-27"/>
        <c:axId val="1157853759"/>
        <c:axId val="1157850879"/>
      </c:barChart>
      <c:lineChart>
        <c:grouping val="standard"/>
        <c:varyColors val="0"/>
        <c:ser>
          <c:idx val="1"/>
          <c:order val="1"/>
          <c:tx>
            <c:strRef>
              <c:f>Sheet1!$C$4</c:f>
              <c:strCache>
                <c:ptCount val="1"/>
                <c:pt idx="0">
                  <c:v>Increase %</c:v>
                </c:pt>
              </c:strCache>
            </c:strRef>
          </c:tx>
          <c:spPr>
            <a:ln w="28575" cap="rnd">
              <a:solidFill>
                <a:schemeClr val="accent2"/>
              </a:solidFill>
              <a:round/>
            </a:ln>
            <a:effectLst/>
          </c:spPr>
          <c:marker>
            <c:symbol val="none"/>
          </c:marker>
          <c:cat>
            <c:strRef>
              <c:f>Sheet1!$A$5:$A$10</c:f>
              <c:strCache>
                <c:ptCount val="5"/>
                <c:pt idx="0">
                  <c:v>21-22</c:v>
                </c:pt>
                <c:pt idx="1">
                  <c:v>22-23</c:v>
                </c:pt>
                <c:pt idx="2">
                  <c:v>23-24</c:v>
                </c:pt>
                <c:pt idx="3">
                  <c:v>24-25</c:v>
                </c:pt>
                <c:pt idx="4">
                  <c:v>25-26</c:v>
                </c:pt>
              </c:strCache>
            </c:strRef>
          </c:cat>
          <c:val>
            <c:numRef>
              <c:f>Sheet1!$C$5:$C$10</c:f>
              <c:numCache>
                <c:formatCode>0%</c:formatCode>
                <c:ptCount val="5"/>
                <c:pt idx="0">
                  <c:v>0.28664882545346426</c:v>
                </c:pt>
                <c:pt idx="1">
                  <c:v>0.67159694938756642</c:v>
                </c:pt>
                <c:pt idx="2">
                  <c:v>0.78874602516244985</c:v>
                </c:pt>
                <c:pt idx="3">
                  <c:v>0.40647704436543508</c:v>
                </c:pt>
                <c:pt idx="4">
                  <c:v>0.12150354454030876</c:v>
                </c:pt>
              </c:numCache>
            </c:numRef>
          </c:val>
          <c:smooth val="0"/>
          <c:extLst>
            <c:ext xmlns:c16="http://schemas.microsoft.com/office/drawing/2014/chart" uri="{C3380CC4-5D6E-409C-BE32-E72D297353CC}">
              <c16:uniqueId val="{00000001-55A3-44A0-A97C-B4A6788E7A16}"/>
            </c:ext>
          </c:extLst>
        </c:ser>
        <c:dLbls>
          <c:showLegendKey val="0"/>
          <c:showVal val="0"/>
          <c:showCatName val="0"/>
          <c:showSerName val="0"/>
          <c:showPercent val="0"/>
          <c:showBubbleSize val="0"/>
        </c:dLbls>
        <c:marker val="1"/>
        <c:smooth val="0"/>
        <c:axId val="1157852319"/>
        <c:axId val="1157856159"/>
      </c:lineChart>
      <c:catAx>
        <c:axId val="11578537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57850879"/>
        <c:crosses val="autoZero"/>
        <c:auto val="1"/>
        <c:lblAlgn val="ctr"/>
        <c:lblOffset val="100"/>
        <c:noMultiLvlLbl val="0"/>
      </c:catAx>
      <c:valAx>
        <c:axId val="1157850879"/>
        <c:scaling>
          <c:orientation val="minMax"/>
          <c:max val="22000"/>
          <c:min val="0"/>
        </c:scaling>
        <c:delete val="0"/>
        <c:axPos val="l"/>
        <c:majorGridlines>
          <c:spPr>
            <a:ln w="9525" cap="flat" cmpd="sng" algn="ctr">
              <a:solidFill>
                <a:schemeClr val="accent5">
                  <a:lumMod val="75000"/>
                </a:schemeClr>
              </a:solidFill>
              <a:round/>
            </a:ln>
            <a:effectLst/>
          </c:spPr>
        </c:majorGridlines>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57853759"/>
        <c:crosses val="autoZero"/>
        <c:crossBetween val="between"/>
        <c:majorUnit val="3000"/>
      </c:valAx>
      <c:valAx>
        <c:axId val="1157856159"/>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57852319"/>
        <c:crosses val="max"/>
        <c:crossBetween val="between"/>
      </c:valAx>
      <c:catAx>
        <c:axId val="1157852319"/>
        <c:scaling>
          <c:orientation val="minMax"/>
        </c:scaling>
        <c:delete val="1"/>
        <c:axPos val="b"/>
        <c:numFmt formatCode="General" sourceLinked="1"/>
        <c:majorTickMark val="none"/>
        <c:minorTickMark val="none"/>
        <c:tickLblPos val="nextTo"/>
        <c:crossAx val="1157856159"/>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rgbClr val="FFF9E7"/>
    </a:solidFill>
    <a:ln w="6350">
      <a:solidFill>
        <a:srgbClr val="538DD5"/>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E57597-2684-4A86-8699-013402143860}" type="datetimeFigureOut">
              <a:rPr lang="en-GB" smtClean="0"/>
              <a:t>23/09/2025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E6952B-833F-4D12-9ACD-97ECDED68E6A}" type="slidenum">
              <a:rPr lang="en-GB" smtClean="0"/>
              <a:t>‹#›</a:t>
            </a:fld>
            <a:endParaRPr lang="en-GB"/>
          </a:p>
        </p:txBody>
      </p:sp>
    </p:spTree>
    <p:extLst>
      <p:ext uri="{BB962C8B-B14F-4D97-AF65-F5344CB8AC3E}">
        <p14:creationId xmlns:p14="http://schemas.microsoft.com/office/powerpoint/2010/main" val="2791323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461FC-A01C-187A-A836-2F57CDF3EB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F8319B-ABD7-B4D1-110C-ABE4A879BB07}"/>
              </a:ext>
            </a:extLst>
          </p:cNvPr>
          <p:cNvSpPr>
            <a:spLocks noGrp="1" noRot="1" noChangeAspect="1"/>
          </p:cNvSpPr>
          <p:nvPr>
            <p:ph type="sldImg"/>
          </p:nvPr>
        </p:nvSpPr>
        <p:spPr>
          <a:xfrm>
            <a:off x="2055813" y="557213"/>
            <a:ext cx="4951412" cy="2786062"/>
          </a:xfrm>
        </p:spPr>
      </p:sp>
      <p:sp>
        <p:nvSpPr>
          <p:cNvPr id="3" name="Notes Placeholder 2">
            <a:extLst>
              <a:ext uri="{FF2B5EF4-FFF2-40B4-BE49-F238E27FC236}">
                <a16:creationId xmlns:a16="http://schemas.microsoft.com/office/drawing/2014/main" id="{80DEBE08-F04A-836A-DDDD-B9ED089B312F}"/>
              </a:ext>
            </a:extLst>
          </p:cNvPr>
          <p:cNvSpPr>
            <a:spLocks noGrp="1"/>
          </p:cNvSpPr>
          <p:nvPr>
            <p:ph type="body" idx="1"/>
          </p:nvPr>
        </p:nvSpPr>
        <p:spPr/>
        <p:txBody>
          <a:bodyPr/>
          <a:lstStyle/>
          <a:p>
            <a:pPr marL="0" indent="0">
              <a:buFont typeface="Arial" panose="020B0604020202020204" pitchFamily="34" charset="0"/>
              <a:buNone/>
            </a:pPr>
            <a:endParaRPr lang="en-GB" b="1"/>
          </a:p>
        </p:txBody>
      </p:sp>
      <p:sp>
        <p:nvSpPr>
          <p:cNvPr id="4" name="Slide Number Placeholder 3">
            <a:extLst>
              <a:ext uri="{FF2B5EF4-FFF2-40B4-BE49-F238E27FC236}">
                <a16:creationId xmlns:a16="http://schemas.microsoft.com/office/drawing/2014/main" id="{C205014C-0B25-6179-5684-338923DB3F1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1B2431-D351-4C6E-A3CF-9DFAC0E3E050}"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47522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78595-9D08-0E35-368F-22C64060F6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392095-8C12-F3E9-B5B6-8454D2B42316}"/>
              </a:ext>
            </a:extLst>
          </p:cNvPr>
          <p:cNvSpPr>
            <a:spLocks noGrp="1" noRot="1" noChangeAspect="1"/>
          </p:cNvSpPr>
          <p:nvPr>
            <p:ph type="sldImg"/>
          </p:nvPr>
        </p:nvSpPr>
        <p:spPr>
          <a:xfrm>
            <a:off x="2055813" y="557213"/>
            <a:ext cx="4951412" cy="2786062"/>
          </a:xfrm>
        </p:spPr>
      </p:sp>
      <p:sp>
        <p:nvSpPr>
          <p:cNvPr id="3" name="Notes Placeholder 2">
            <a:extLst>
              <a:ext uri="{FF2B5EF4-FFF2-40B4-BE49-F238E27FC236}">
                <a16:creationId xmlns:a16="http://schemas.microsoft.com/office/drawing/2014/main" id="{43636C2F-F1E0-5C40-5894-2A6A645203AC}"/>
              </a:ext>
            </a:extLst>
          </p:cNvPr>
          <p:cNvSpPr>
            <a:spLocks noGrp="1"/>
          </p:cNvSpPr>
          <p:nvPr>
            <p:ph type="body" idx="1"/>
          </p:nvPr>
        </p:nvSpPr>
        <p:spPr/>
        <p:txBody>
          <a:bodyPr/>
          <a:lstStyle/>
          <a:p>
            <a:pPr marL="0" indent="0">
              <a:buFont typeface="Arial" panose="020B0604020202020204" pitchFamily="34" charset="0"/>
              <a:buNone/>
            </a:pPr>
            <a:endParaRPr lang="en-GB" b="1"/>
          </a:p>
        </p:txBody>
      </p:sp>
      <p:sp>
        <p:nvSpPr>
          <p:cNvPr id="4" name="Slide Number Placeholder 3">
            <a:extLst>
              <a:ext uri="{FF2B5EF4-FFF2-40B4-BE49-F238E27FC236}">
                <a16:creationId xmlns:a16="http://schemas.microsoft.com/office/drawing/2014/main" id="{3FCF5B2A-1771-B7E8-DB10-4AD32D52594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1B2431-D351-4C6E-A3CF-9DFAC0E3E050}"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56782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9E426-89F9-2E9D-3C1F-B773DF2DF3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9FAE51-A3AA-8A40-7B1A-E039AC004D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0B41AB-87B2-815E-1109-7F2768DE2BE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373C62A-6B85-8659-B01E-09620DF35E99}"/>
              </a:ext>
            </a:extLst>
          </p:cNvPr>
          <p:cNvSpPr>
            <a:spLocks noGrp="1"/>
          </p:cNvSpPr>
          <p:nvPr>
            <p:ph type="sldNum" sz="quarter" idx="5"/>
          </p:nvPr>
        </p:nvSpPr>
        <p:spPr/>
        <p:txBody>
          <a:bodyPr/>
          <a:lstStyle/>
          <a:p>
            <a:fld id="{7324D46A-F9D3-4504-B2E5-409056316423}" type="slidenum">
              <a:rPr lang="en-GB" smtClean="0"/>
              <a:t>4</a:t>
            </a:fld>
            <a:endParaRPr lang="en-GB"/>
          </a:p>
        </p:txBody>
      </p:sp>
    </p:spTree>
    <p:extLst>
      <p:ext uri="{BB962C8B-B14F-4D97-AF65-F5344CB8AC3E}">
        <p14:creationId xmlns:p14="http://schemas.microsoft.com/office/powerpoint/2010/main" val="28649983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E1996-8E48-F0B3-C8D1-B4266A6782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E347FA-4FB0-875C-7D52-6CC8BD3257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F8F3C5-63F5-733B-AD6C-D1411D2687E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79A53AF-034F-BC9C-2064-F1AC0D6365A7}"/>
              </a:ext>
            </a:extLst>
          </p:cNvPr>
          <p:cNvSpPr>
            <a:spLocks noGrp="1"/>
          </p:cNvSpPr>
          <p:nvPr>
            <p:ph type="sldNum" sz="quarter" idx="5"/>
          </p:nvPr>
        </p:nvSpPr>
        <p:spPr/>
        <p:txBody>
          <a:bodyPr/>
          <a:lstStyle/>
          <a:p>
            <a:fld id="{7324D46A-F9D3-4504-B2E5-409056316423}" type="slidenum">
              <a:rPr lang="en-GB" smtClean="0"/>
              <a:t>5</a:t>
            </a:fld>
            <a:endParaRPr lang="en-GB"/>
          </a:p>
        </p:txBody>
      </p:sp>
    </p:spTree>
    <p:extLst>
      <p:ext uri="{BB962C8B-B14F-4D97-AF65-F5344CB8AC3E}">
        <p14:creationId xmlns:p14="http://schemas.microsoft.com/office/powerpoint/2010/main" val="33273904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61097-76A5-8A82-721D-33751FB1D3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A4AB22-0A63-A80C-DDE3-BE82A0D9F7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C9B43C-ECD6-31AA-2E48-1A46C703756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8A9B669-84B0-8F18-A43E-24A0F91CBD50}"/>
              </a:ext>
            </a:extLst>
          </p:cNvPr>
          <p:cNvSpPr>
            <a:spLocks noGrp="1"/>
          </p:cNvSpPr>
          <p:nvPr>
            <p:ph type="sldNum" sz="quarter" idx="5"/>
          </p:nvPr>
        </p:nvSpPr>
        <p:spPr/>
        <p:txBody>
          <a:bodyPr/>
          <a:lstStyle/>
          <a:p>
            <a:fld id="{7324D46A-F9D3-4504-B2E5-409056316423}" type="slidenum">
              <a:rPr lang="en-GB" smtClean="0"/>
              <a:t>6</a:t>
            </a:fld>
            <a:endParaRPr lang="en-GB"/>
          </a:p>
        </p:txBody>
      </p:sp>
    </p:spTree>
    <p:extLst>
      <p:ext uri="{BB962C8B-B14F-4D97-AF65-F5344CB8AC3E}">
        <p14:creationId xmlns:p14="http://schemas.microsoft.com/office/powerpoint/2010/main" val="3135692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35A22-B68C-42F9-A196-30AA362ACF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B37F4DA-9820-4978-823A-A32BFDBC30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99E50EA-5D89-49DD-9A1E-C4BBFEFF12D4}"/>
              </a:ext>
            </a:extLst>
          </p:cNvPr>
          <p:cNvSpPr>
            <a:spLocks noGrp="1"/>
          </p:cNvSpPr>
          <p:nvPr>
            <p:ph type="dt" sz="half" idx="10"/>
          </p:nvPr>
        </p:nvSpPr>
        <p:spPr/>
        <p:txBody>
          <a:bodyPr/>
          <a:lstStyle/>
          <a:p>
            <a:fld id="{A4C84E79-2D8F-4AF7-9CDE-AEA482918791}" type="datetimeFigureOut">
              <a:rPr lang="en-GB" smtClean="0"/>
              <a:t>23/09/2025</a:t>
            </a:fld>
            <a:endParaRPr lang="en-GB"/>
          </a:p>
        </p:txBody>
      </p:sp>
      <p:sp>
        <p:nvSpPr>
          <p:cNvPr id="5" name="Footer Placeholder 4">
            <a:extLst>
              <a:ext uri="{FF2B5EF4-FFF2-40B4-BE49-F238E27FC236}">
                <a16:creationId xmlns:a16="http://schemas.microsoft.com/office/drawing/2014/main" id="{466CF4A3-AC5F-46F9-B806-684858BD07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ECD067-B381-4C99-AB1C-313C2A4C9313}"/>
              </a:ext>
            </a:extLst>
          </p:cNvPr>
          <p:cNvSpPr>
            <a:spLocks noGrp="1"/>
          </p:cNvSpPr>
          <p:nvPr>
            <p:ph type="sldNum" sz="quarter" idx="12"/>
          </p:nvPr>
        </p:nvSpPr>
        <p:spPr/>
        <p:txBody>
          <a:bodyPr/>
          <a:lstStyle/>
          <a:p>
            <a:fld id="{84CA29A4-DD9C-4F81-8A67-BE045E4C518F}" type="slidenum">
              <a:rPr lang="en-GB" smtClean="0"/>
              <a:t>‹#›</a:t>
            </a:fld>
            <a:endParaRPr lang="en-GB"/>
          </a:p>
        </p:txBody>
      </p:sp>
    </p:spTree>
    <p:extLst>
      <p:ext uri="{BB962C8B-B14F-4D97-AF65-F5344CB8AC3E}">
        <p14:creationId xmlns:p14="http://schemas.microsoft.com/office/powerpoint/2010/main" val="1261954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E6E54-400A-43F0-AC4E-286FF193518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7DF7D6-C9FF-454A-9B8A-A1AA697024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A66F35D-E564-4463-962D-B8AD0E475826}"/>
              </a:ext>
            </a:extLst>
          </p:cNvPr>
          <p:cNvSpPr>
            <a:spLocks noGrp="1"/>
          </p:cNvSpPr>
          <p:nvPr>
            <p:ph type="dt" sz="half" idx="10"/>
          </p:nvPr>
        </p:nvSpPr>
        <p:spPr/>
        <p:txBody>
          <a:bodyPr/>
          <a:lstStyle/>
          <a:p>
            <a:fld id="{A4C84E79-2D8F-4AF7-9CDE-AEA482918791}" type="datetimeFigureOut">
              <a:rPr lang="en-GB" smtClean="0"/>
              <a:t>23/09/2025</a:t>
            </a:fld>
            <a:endParaRPr lang="en-GB"/>
          </a:p>
        </p:txBody>
      </p:sp>
      <p:sp>
        <p:nvSpPr>
          <p:cNvPr id="5" name="Footer Placeholder 4">
            <a:extLst>
              <a:ext uri="{FF2B5EF4-FFF2-40B4-BE49-F238E27FC236}">
                <a16:creationId xmlns:a16="http://schemas.microsoft.com/office/drawing/2014/main" id="{A6939D3F-62CA-4165-B35D-02E76FC4CD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B8454D-7CAC-47B4-9CFC-CD44E9CBFB39}"/>
              </a:ext>
            </a:extLst>
          </p:cNvPr>
          <p:cNvSpPr>
            <a:spLocks noGrp="1"/>
          </p:cNvSpPr>
          <p:nvPr>
            <p:ph type="sldNum" sz="quarter" idx="12"/>
          </p:nvPr>
        </p:nvSpPr>
        <p:spPr/>
        <p:txBody>
          <a:bodyPr/>
          <a:lstStyle/>
          <a:p>
            <a:fld id="{84CA29A4-DD9C-4F81-8A67-BE045E4C518F}" type="slidenum">
              <a:rPr lang="en-GB" smtClean="0"/>
              <a:t>‹#›</a:t>
            </a:fld>
            <a:endParaRPr lang="en-GB"/>
          </a:p>
        </p:txBody>
      </p:sp>
    </p:spTree>
    <p:extLst>
      <p:ext uri="{BB962C8B-B14F-4D97-AF65-F5344CB8AC3E}">
        <p14:creationId xmlns:p14="http://schemas.microsoft.com/office/powerpoint/2010/main" val="3054181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B20C7C-1835-4FED-BA72-51DF21885F1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9AE3B5D-69A4-4E38-A866-5A427DFEE0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4C6A5B-6FCD-4BDD-9B93-3EC7BE02F3B4}"/>
              </a:ext>
            </a:extLst>
          </p:cNvPr>
          <p:cNvSpPr>
            <a:spLocks noGrp="1"/>
          </p:cNvSpPr>
          <p:nvPr>
            <p:ph type="dt" sz="half" idx="10"/>
          </p:nvPr>
        </p:nvSpPr>
        <p:spPr/>
        <p:txBody>
          <a:bodyPr/>
          <a:lstStyle/>
          <a:p>
            <a:fld id="{A4C84E79-2D8F-4AF7-9CDE-AEA482918791}" type="datetimeFigureOut">
              <a:rPr lang="en-GB" smtClean="0"/>
              <a:t>23/09/2025</a:t>
            </a:fld>
            <a:endParaRPr lang="en-GB"/>
          </a:p>
        </p:txBody>
      </p:sp>
      <p:sp>
        <p:nvSpPr>
          <p:cNvPr id="5" name="Footer Placeholder 4">
            <a:extLst>
              <a:ext uri="{FF2B5EF4-FFF2-40B4-BE49-F238E27FC236}">
                <a16:creationId xmlns:a16="http://schemas.microsoft.com/office/drawing/2014/main" id="{D7FC8DDE-966E-46B7-B0CD-313D6C20CE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0A955A-0596-4F57-BCA8-8A36097B0C7E}"/>
              </a:ext>
            </a:extLst>
          </p:cNvPr>
          <p:cNvSpPr>
            <a:spLocks noGrp="1"/>
          </p:cNvSpPr>
          <p:nvPr>
            <p:ph type="sldNum" sz="quarter" idx="12"/>
          </p:nvPr>
        </p:nvSpPr>
        <p:spPr/>
        <p:txBody>
          <a:bodyPr/>
          <a:lstStyle/>
          <a:p>
            <a:fld id="{84CA29A4-DD9C-4F81-8A67-BE045E4C518F}" type="slidenum">
              <a:rPr lang="en-GB" smtClean="0"/>
              <a:t>‹#›</a:t>
            </a:fld>
            <a:endParaRPr lang="en-GB"/>
          </a:p>
        </p:txBody>
      </p:sp>
    </p:spTree>
    <p:extLst>
      <p:ext uri="{BB962C8B-B14F-4D97-AF65-F5344CB8AC3E}">
        <p14:creationId xmlns:p14="http://schemas.microsoft.com/office/powerpoint/2010/main" val="3945072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0C827-53F2-4092-94BC-AAAB690AFFD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B733B6-B8D4-471E-8CD0-FEFCE1BB54A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160D59-4716-44AD-9C34-EFABA692B0A4}"/>
              </a:ext>
            </a:extLst>
          </p:cNvPr>
          <p:cNvSpPr>
            <a:spLocks noGrp="1"/>
          </p:cNvSpPr>
          <p:nvPr>
            <p:ph type="dt" sz="half" idx="10"/>
          </p:nvPr>
        </p:nvSpPr>
        <p:spPr/>
        <p:txBody>
          <a:bodyPr/>
          <a:lstStyle/>
          <a:p>
            <a:fld id="{A4C84E79-2D8F-4AF7-9CDE-AEA482918791}" type="datetimeFigureOut">
              <a:rPr lang="en-GB" smtClean="0"/>
              <a:t>23/09/2025</a:t>
            </a:fld>
            <a:endParaRPr lang="en-GB"/>
          </a:p>
        </p:txBody>
      </p:sp>
      <p:sp>
        <p:nvSpPr>
          <p:cNvPr id="5" name="Footer Placeholder 4">
            <a:extLst>
              <a:ext uri="{FF2B5EF4-FFF2-40B4-BE49-F238E27FC236}">
                <a16:creationId xmlns:a16="http://schemas.microsoft.com/office/drawing/2014/main" id="{4CC379D1-E54A-42FD-959C-F9C7FA388A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AD56FA-D23F-4CAE-AA0C-48BF26461DDC}"/>
              </a:ext>
            </a:extLst>
          </p:cNvPr>
          <p:cNvSpPr>
            <a:spLocks noGrp="1"/>
          </p:cNvSpPr>
          <p:nvPr>
            <p:ph type="sldNum" sz="quarter" idx="12"/>
          </p:nvPr>
        </p:nvSpPr>
        <p:spPr/>
        <p:txBody>
          <a:bodyPr/>
          <a:lstStyle/>
          <a:p>
            <a:fld id="{84CA29A4-DD9C-4F81-8A67-BE045E4C518F}" type="slidenum">
              <a:rPr lang="en-GB" smtClean="0"/>
              <a:t>‹#›</a:t>
            </a:fld>
            <a:endParaRPr lang="en-GB"/>
          </a:p>
        </p:txBody>
      </p:sp>
    </p:spTree>
    <p:extLst>
      <p:ext uri="{BB962C8B-B14F-4D97-AF65-F5344CB8AC3E}">
        <p14:creationId xmlns:p14="http://schemas.microsoft.com/office/powerpoint/2010/main" val="3882865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1D39A-1877-4360-A8EE-B7885188CA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E85BD22-C2FA-4710-BD2A-A622A37C73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830E08-B763-4641-B559-F116CE3BF185}"/>
              </a:ext>
            </a:extLst>
          </p:cNvPr>
          <p:cNvSpPr>
            <a:spLocks noGrp="1"/>
          </p:cNvSpPr>
          <p:nvPr>
            <p:ph type="dt" sz="half" idx="10"/>
          </p:nvPr>
        </p:nvSpPr>
        <p:spPr/>
        <p:txBody>
          <a:bodyPr/>
          <a:lstStyle/>
          <a:p>
            <a:fld id="{A4C84E79-2D8F-4AF7-9CDE-AEA482918791}" type="datetimeFigureOut">
              <a:rPr lang="en-GB" smtClean="0"/>
              <a:t>23/09/2025</a:t>
            </a:fld>
            <a:endParaRPr lang="en-GB"/>
          </a:p>
        </p:txBody>
      </p:sp>
      <p:sp>
        <p:nvSpPr>
          <p:cNvPr id="5" name="Footer Placeholder 4">
            <a:extLst>
              <a:ext uri="{FF2B5EF4-FFF2-40B4-BE49-F238E27FC236}">
                <a16:creationId xmlns:a16="http://schemas.microsoft.com/office/drawing/2014/main" id="{C26E0600-0443-461A-B775-0F7E19CF91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3CAEB0-6387-4358-A8F3-BB4783E7B937}"/>
              </a:ext>
            </a:extLst>
          </p:cNvPr>
          <p:cNvSpPr>
            <a:spLocks noGrp="1"/>
          </p:cNvSpPr>
          <p:nvPr>
            <p:ph type="sldNum" sz="quarter" idx="12"/>
          </p:nvPr>
        </p:nvSpPr>
        <p:spPr/>
        <p:txBody>
          <a:bodyPr/>
          <a:lstStyle/>
          <a:p>
            <a:fld id="{84CA29A4-DD9C-4F81-8A67-BE045E4C518F}" type="slidenum">
              <a:rPr lang="en-GB" smtClean="0"/>
              <a:t>‹#›</a:t>
            </a:fld>
            <a:endParaRPr lang="en-GB"/>
          </a:p>
        </p:txBody>
      </p:sp>
    </p:spTree>
    <p:extLst>
      <p:ext uri="{BB962C8B-B14F-4D97-AF65-F5344CB8AC3E}">
        <p14:creationId xmlns:p14="http://schemas.microsoft.com/office/powerpoint/2010/main" val="3686909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326DA-A76B-4E65-B52E-A9A310ABB28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63CC64-59F9-4F9C-A8AF-D9C12B541A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6192A80-E457-4DC9-8A33-2A18BABE4B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BEA0BD-3740-4715-9402-C9FC8218EE0C}"/>
              </a:ext>
            </a:extLst>
          </p:cNvPr>
          <p:cNvSpPr>
            <a:spLocks noGrp="1"/>
          </p:cNvSpPr>
          <p:nvPr>
            <p:ph type="dt" sz="half" idx="10"/>
          </p:nvPr>
        </p:nvSpPr>
        <p:spPr/>
        <p:txBody>
          <a:bodyPr/>
          <a:lstStyle/>
          <a:p>
            <a:fld id="{A4C84E79-2D8F-4AF7-9CDE-AEA482918791}" type="datetimeFigureOut">
              <a:rPr lang="en-GB" smtClean="0"/>
              <a:t>23/09/2025</a:t>
            </a:fld>
            <a:endParaRPr lang="en-GB"/>
          </a:p>
        </p:txBody>
      </p:sp>
      <p:sp>
        <p:nvSpPr>
          <p:cNvPr id="6" name="Footer Placeholder 5">
            <a:extLst>
              <a:ext uri="{FF2B5EF4-FFF2-40B4-BE49-F238E27FC236}">
                <a16:creationId xmlns:a16="http://schemas.microsoft.com/office/drawing/2014/main" id="{B4AD0251-8490-4F45-A570-AE98E83A87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0667261-42EB-4EA8-929B-A72DAAEB7700}"/>
              </a:ext>
            </a:extLst>
          </p:cNvPr>
          <p:cNvSpPr>
            <a:spLocks noGrp="1"/>
          </p:cNvSpPr>
          <p:nvPr>
            <p:ph type="sldNum" sz="quarter" idx="12"/>
          </p:nvPr>
        </p:nvSpPr>
        <p:spPr/>
        <p:txBody>
          <a:bodyPr/>
          <a:lstStyle/>
          <a:p>
            <a:fld id="{84CA29A4-DD9C-4F81-8A67-BE045E4C518F}" type="slidenum">
              <a:rPr lang="en-GB" smtClean="0"/>
              <a:t>‹#›</a:t>
            </a:fld>
            <a:endParaRPr lang="en-GB"/>
          </a:p>
        </p:txBody>
      </p:sp>
    </p:spTree>
    <p:extLst>
      <p:ext uri="{BB962C8B-B14F-4D97-AF65-F5344CB8AC3E}">
        <p14:creationId xmlns:p14="http://schemas.microsoft.com/office/powerpoint/2010/main" val="4242024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5207C-979B-43FF-8195-63C05894F3B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3BF93EC-0596-4B65-A86E-D2DD9EB0E8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A09D471-3F55-4CB1-B1B1-7DAF81050BC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D9DF1B3-FCF4-4240-A3CB-4BF7F8A630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881763-32A5-4211-801F-3285E9060A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3433CFB-532B-4D50-B38A-46ED1F5C199E}"/>
              </a:ext>
            </a:extLst>
          </p:cNvPr>
          <p:cNvSpPr>
            <a:spLocks noGrp="1"/>
          </p:cNvSpPr>
          <p:nvPr>
            <p:ph type="dt" sz="half" idx="10"/>
          </p:nvPr>
        </p:nvSpPr>
        <p:spPr/>
        <p:txBody>
          <a:bodyPr/>
          <a:lstStyle/>
          <a:p>
            <a:fld id="{A4C84E79-2D8F-4AF7-9CDE-AEA482918791}" type="datetimeFigureOut">
              <a:rPr lang="en-GB" smtClean="0"/>
              <a:t>23/09/2025</a:t>
            </a:fld>
            <a:endParaRPr lang="en-GB"/>
          </a:p>
        </p:txBody>
      </p:sp>
      <p:sp>
        <p:nvSpPr>
          <p:cNvPr id="8" name="Footer Placeholder 7">
            <a:extLst>
              <a:ext uri="{FF2B5EF4-FFF2-40B4-BE49-F238E27FC236}">
                <a16:creationId xmlns:a16="http://schemas.microsoft.com/office/drawing/2014/main" id="{7888C951-BA90-4F11-B4FC-8ECEA79E5A2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B507365-81A7-40EC-B9FB-66A768F1AEA7}"/>
              </a:ext>
            </a:extLst>
          </p:cNvPr>
          <p:cNvSpPr>
            <a:spLocks noGrp="1"/>
          </p:cNvSpPr>
          <p:nvPr>
            <p:ph type="sldNum" sz="quarter" idx="12"/>
          </p:nvPr>
        </p:nvSpPr>
        <p:spPr/>
        <p:txBody>
          <a:bodyPr/>
          <a:lstStyle/>
          <a:p>
            <a:fld id="{84CA29A4-DD9C-4F81-8A67-BE045E4C518F}" type="slidenum">
              <a:rPr lang="en-GB" smtClean="0"/>
              <a:t>‹#›</a:t>
            </a:fld>
            <a:endParaRPr lang="en-GB"/>
          </a:p>
        </p:txBody>
      </p:sp>
    </p:spTree>
    <p:extLst>
      <p:ext uri="{BB962C8B-B14F-4D97-AF65-F5344CB8AC3E}">
        <p14:creationId xmlns:p14="http://schemas.microsoft.com/office/powerpoint/2010/main" val="1510673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AB9DD-A2C2-4A31-B62D-B755C5927A6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45D7AE0-4AFE-4CF5-9FA8-D84CAB44329E}"/>
              </a:ext>
            </a:extLst>
          </p:cNvPr>
          <p:cNvSpPr>
            <a:spLocks noGrp="1"/>
          </p:cNvSpPr>
          <p:nvPr>
            <p:ph type="dt" sz="half" idx="10"/>
          </p:nvPr>
        </p:nvSpPr>
        <p:spPr/>
        <p:txBody>
          <a:bodyPr/>
          <a:lstStyle/>
          <a:p>
            <a:fld id="{A4C84E79-2D8F-4AF7-9CDE-AEA482918791}" type="datetimeFigureOut">
              <a:rPr lang="en-GB" smtClean="0"/>
              <a:t>23/09/2025</a:t>
            </a:fld>
            <a:endParaRPr lang="en-GB"/>
          </a:p>
        </p:txBody>
      </p:sp>
      <p:sp>
        <p:nvSpPr>
          <p:cNvPr id="4" name="Footer Placeholder 3">
            <a:extLst>
              <a:ext uri="{FF2B5EF4-FFF2-40B4-BE49-F238E27FC236}">
                <a16:creationId xmlns:a16="http://schemas.microsoft.com/office/drawing/2014/main" id="{9AB0900C-F4E6-4BF3-95C5-EEF76ACB52D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81DCB9F-251E-4EEC-AF21-68AC6EABEA09}"/>
              </a:ext>
            </a:extLst>
          </p:cNvPr>
          <p:cNvSpPr>
            <a:spLocks noGrp="1"/>
          </p:cNvSpPr>
          <p:nvPr>
            <p:ph type="sldNum" sz="quarter" idx="12"/>
          </p:nvPr>
        </p:nvSpPr>
        <p:spPr/>
        <p:txBody>
          <a:bodyPr/>
          <a:lstStyle/>
          <a:p>
            <a:fld id="{84CA29A4-DD9C-4F81-8A67-BE045E4C518F}" type="slidenum">
              <a:rPr lang="en-GB" smtClean="0"/>
              <a:t>‹#›</a:t>
            </a:fld>
            <a:endParaRPr lang="en-GB"/>
          </a:p>
        </p:txBody>
      </p:sp>
    </p:spTree>
    <p:extLst>
      <p:ext uri="{BB962C8B-B14F-4D97-AF65-F5344CB8AC3E}">
        <p14:creationId xmlns:p14="http://schemas.microsoft.com/office/powerpoint/2010/main" val="1765971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281721-3C36-4C90-865B-927BC2A39738}"/>
              </a:ext>
            </a:extLst>
          </p:cNvPr>
          <p:cNvSpPr>
            <a:spLocks noGrp="1"/>
          </p:cNvSpPr>
          <p:nvPr>
            <p:ph type="dt" sz="half" idx="10"/>
          </p:nvPr>
        </p:nvSpPr>
        <p:spPr/>
        <p:txBody>
          <a:bodyPr/>
          <a:lstStyle/>
          <a:p>
            <a:fld id="{A4C84E79-2D8F-4AF7-9CDE-AEA482918791}" type="datetimeFigureOut">
              <a:rPr lang="en-GB" smtClean="0"/>
              <a:t>23/09/2025</a:t>
            </a:fld>
            <a:endParaRPr lang="en-GB"/>
          </a:p>
        </p:txBody>
      </p:sp>
      <p:sp>
        <p:nvSpPr>
          <p:cNvPr id="3" name="Footer Placeholder 2">
            <a:extLst>
              <a:ext uri="{FF2B5EF4-FFF2-40B4-BE49-F238E27FC236}">
                <a16:creationId xmlns:a16="http://schemas.microsoft.com/office/drawing/2014/main" id="{68C14967-33E0-443C-8F1D-A262B2659D0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DF57DCE-D333-4FF8-BC21-463E3EFD09DD}"/>
              </a:ext>
            </a:extLst>
          </p:cNvPr>
          <p:cNvSpPr>
            <a:spLocks noGrp="1"/>
          </p:cNvSpPr>
          <p:nvPr>
            <p:ph type="sldNum" sz="quarter" idx="12"/>
          </p:nvPr>
        </p:nvSpPr>
        <p:spPr/>
        <p:txBody>
          <a:bodyPr/>
          <a:lstStyle/>
          <a:p>
            <a:fld id="{84CA29A4-DD9C-4F81-8A67-BE045E4C518F}" type="slidenum">
              <a:rPr lang="en-GB" smtClean="0"/>
              <a:t>‹#›</a:t>
            </a:fld>
            <a:endParaRPr lang="en-GB"/>
          </a:p>
        </p:txBody>
      </p:sp>
    </p:spTree>
    <p:extLst>
      <p:ext uri="{BB962C8B-B14F-4D97-AF65-F5344CB8AC3E}">
        <p14:creationId xmlns:p14="http://schemas.microsoft.com/office/powerpoint/2010/main" val="2448891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B9D95-23E5-4A86-B376-740FEEBEB2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2CC1CEA-91F4-48BA-AFCA-836FDE9162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D6B7909-1DC3-419C-AB78-DFF4262F33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17E5AE-826A-4C12-AF0A-FF56C11CCE12}"/>
              </a:ext>
            </a:extLst>
          </p:cNvPr>
          <p:cNvSpPr>
            <a:spLocks noGrp="1"/>
          </p:cNvSpPr>
          <p:nvPr>
            <p:ph type="dt" sz="half" idx="10"/>
          </p:nvPr>
        </p:nvSpPr>
        <p:spPr/>
        <p:txBody>
          <a:bodyPr/>
          <a:lstStyle/>
          <a:p>
            <a:fld id="{A4C84E79-2D8F-4AF7-9CDE-AEA482918791}" type="datetimeFigureOut">
              <a:rPr lang="en-GB" smtClean="0"/>
              <a:t>23/09/2025</a:t>
            </a:fld>
            <a:endParaRPr lang="en-GB"/>
          </a:p>
        </p:txBody>
      </p:sp>
      <p:sp>
        <p:nvSpPr>
          <p:cNvPr id="6" name="Footer Placeholder 5">
            <a:extLst>
              <a:ext uri="{FF2B5EF4-FFF2-40B4-BE49-F238E27FC236}">
                <a16:creationId xmlns:a16="http://schemas.microsoft.com/office/drawing/2014/main" id="{6663AB18-F33B-4077-812C-AE756A5FB9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907A719-1ECA-4132-A537-CC02F996CD1D}"/>
              </a:ext>
            </a:extLst>
          </p:cNvPr>
          <p:cNvSpPr>
            <a:spLocks noGrp="1"/>
          </p:cNvSpPr>
          <p:nvPr>
            <p:ph type="sldNum" sz="quarter" idx="12"/>
          </p:nvPr>
        </p:nvSpPr>
        <p:spPr/>
        <p:txBody>
          <a:bodyPr/>
          <a:lstStyle/>
          <a:p>
            <a:fld id="{84CA29A4-DD9C-4F81-8A67-BE045E4C518F}" type="slidenum">
              <a:rPr lang="en-GB" smtClean="0"/>
              <a:t>‹#›</a:t>
            </a:fld>
            <a:endParaRPr lang="en-GB"/>
          </a:p>
        </p:txBody>
      </p:sp>
    </p:spTree>
    <p:extLst>
      <p:ext uri="{BB962C8B-B14F-4D97-AF65-F5344CB8AC3E}">
        <p14:creationId xmlns:p14="http://schemas.microsoft.com/office/powerpoint/2010/main" val="2371762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965D6-7425-456D-864E-2D8F890AE0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DB0A2E3-A331-4829-B6D1-236AC0F8D5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C27034-C368-4847-A588-5812921097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A00441-ED06-48A9-8BDF-2CD6951BCA9E}"/>
              </a:ext>
            </a:extLst>
          </p:cNvPr>
          <p:cNvSpPr>
            <a:spLocks noGrp="1"/>
          </p:cNvSpPr>
          <p:nvPr>
            <p:ph type="dt" sz="half" idx="10"/>
          </p:nvPr>
        </p:nvSpPr>
        <p:spPr/>
        <p:txBody>
          <a:bodyPr/>
          <a:lstStyle/>
          <a:p>
            <a:fld id="{A4C84E79-2D8F-4AF7-9CDE-AEA482918791}" type="datetimeFigureOut">
              <a:rPr lang="en-GB" smtClean="0"/>
              <a:t>23/09/2025</a:t>
            </a:fld>
            <a:endParaRPr lang="en-GB"/>
          </a:p>
        </p:txBody>
      </p:sp>
      <p:sp>
        <p:nvSpPr>
          <p:cNvPr id="6" name="Footer Placeholder 5">
            <a:extLst>
              <a:ext uri="{FF2B5EF4-FFF2-40B4-BE49-F238E27FC236}">
                <a16:creationId xmlns:a16="http://schemas.microsoft.com/office/drawing/2014/main" id="{C299E183-4BF2-49DF-B5C6-3A92919F04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C59962-EB0C-43DB-BF5D-B4D3CB832E5E}"/>
              </a:ext>
            </a:extLst>
          </p:cNvPr>
          <p:cNvSpPr>
            <a:spLocks noGrp="1"/>
          </p:cNvSpPr>
          <p:nvPr>
            <p:ph type="sldNum" sz="quarter" idx="12"/>
          </p:nvPr>
        </p:nvSpPr>
        <p:spPr/>
        <p:txBody>
          <a:bodyPr/>
          <a:lstStyle/>
          <a:p>
            <a:fld id="{84CA29A4-DD9C-4F81-8A67-BE045E4C518F}" type="slidenum">
              <a:rPr lang="en-GB" smtClean="0"/>
              <a:t>‹#›</a:t>
            </a:fld>
            <a:endParaRPr lang="en-GB"/>
          </a:p>
        </p:txBody>
      </p:sp>
    </p:spTree>
    <p:extLst>
      <p:ext uri="{BB962C8B-B14F-4D97-AF65-F5344CB8AC3E}">
        <p14:creationId xmlns:p14="http://schemas.microsoft.com/office/powerpoint/2010/main" val="546545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B86CCF-4528-417E-BA9E-4E2C44B963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F056E06-174B-4997-9366-01AB00E7A1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E54A8C-7F0F-48DA-8288-C9D10B4C21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C84E79-2D8F-4AF7-9CDE-AEA482918791}" type="datetimeFigureOut">
              <a:rPr lang="en-GB" smtClean="0"/>
              <a:t>23/09/2025</a:t>
            </a:fld>
            <a:endParaRPr lang="en-GB"/>
          </a:p>
        </p:txBody>
      </p:sp>
      <p:sp>
        <p:nvSpPr>
          <p:cNvPr id="5" name="Footer Placeholder 4">
            <a:extLst>
              <a:ext uri="{FF2B5EF4-FFF2-40B4-BE49-F238E27FC236}">
                <a16:creationId xmlns:a16="http://schemas.microsoft.com/office/drawing/2014/main" id="{B966B5FA-1A7B-4CC9-B696-B1BEC15E0F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A802616-6B24-4487-9913-C691D6F7D9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CA29A4-DD9C-4F81-8A67-BE045E4C518F}" type="slidenum">
              <a:rPr lang="en-GB" smtClean="0"/>
              <a:t>‹#›</a:t>
            </a:fld>
            <a:endParaRPr lang="en-GB"/>
          </a:p>
        </p:txBody>
      </p:sp>
      <p:sp>
        <p:nvSpPr>
          <p:cNvPr id="7" name="TextBox 6">
            <a:extLst>
              <a:ext uri="{FF2B5EF4-FFF2-40B4-BE49-F238E27FC236}">
                <a16:creationId xmlns:a16="http://schemas.microsoft.com/office/drawing/2014/main" id="{AF6EB240-0F9F-47E4-9B3C-F79D1B8E62C8}"/>
              </a:ext>
            </a:extLst>
          </p:cNvPr>
          <p:cNvSpPr txBox="1"/>
          <p:nvPr>
            <p:extLst>
              <p:ext uri="{1162E1C5-73C7-4A58-AE30-91384D911F3F}">
                <p184:classification xmlns:p184="http://schemas.microsoft.com/office/powerpoint/2018/4/main" val="ftr"/>
              </p:ext>
            </p:extLst>
          </p:nvPr>
        </p:nvSpPr>
        <p:spPr>
          <a:xfrm>
            <a:off x="63500" y="6642100"/>
            <a:ext cx="8832850"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cs typeface="Calibri" panose="020F0502020204030204" pitchFamily="34" charset="0"/>
              </a:rPr>
              <a:t>Private: Information that contains a small amount of sensitive data which is essential to communicate with an individual but doesn’t require to be sent via secure methods.</a:t>
            </a:r>
          </a:p>
        </p:txBody>
      </p:sp>
    </p:spTree>
    <p:extLst>
      <p:ext uri="{BB962C8B-B14F-4D97-AF65-F5344CB8AC3E}">
        <p14:creationId xmlns:p14="http://schemas.microsoft.com/office/powerpoint/2010/main" val="95634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9.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538DD5"/>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C8148A8-897E-E68E-D8B0-FCA7F4008315}"/>
              </a:ext>
            </a:extLst>
          </p:cNvPr>
          <p:cNvSpPr txBox="1"/>
          <p:nvPr/>
        </p:nvSpPr>
        <p:spPr>
          <a:xfrm>
            <a:off x="1343891" y="2367171"/>
            <a:ext cx="9504218" cy="1538883"/>
          </a:xfrm>
          <a:prstGeom prst="rect">
            <a:avLst/>
          </a:prstGeom>
          <a:noFill/>
        </p:spPr>
        <p:txBody>
          <a:bodyPr wrap="square">
            <a:spAutoFit/>
          </a:bodyPr>
          <a:lstStyle/>
          <a:p>
            <a:pPr algn="ctr"/>
            <a:r>
              <a:rPr lang="en-GB" sz="6600" b="1" dirty="0">
                <a:solidFill>
                  <a:schemeClr val="bg1"/>
                </a:solidFill>
              </a:rPr>
              <a:t>High Needs Block update</a:t>
            </a:r>
          </a:p>
          <a:p>
            <a:pPr algn="ctr"/>
            <a:r>
              <a:rPr lang="en-GB" sz="2800" b="1" dirty="0">
                <a:solidFill>
                  <a:schemeClr val="bg1"/>
                </a:solidFill>
              </a:rPr>
              <a:t>25 Sep 2025</a:t>
            </a:r>
          </a:p>
        </p:txBody>
      </p:sp>
    </p:spTree>
    <p:extLst>
      <p:ext uri="{BB962C8B-B14F-4D97-AF65-F5344CB8AC3E}">
        <p14:creationId xmlns:p14="http://schemas.microsoft.com/office/powerpoint/2010/main" val="4256794868"/>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14DAA-F211-D446-FC0C-9EA364D4AC3A}"/>
            </a:ext>
          </a:extLst>
        </p:cNvPr>
        <p:cNvGrpSpPr/>
        <p:nvPr/>
      </p:nvGrpSpPr>
      <p:grpSpPr>
        <a:xfrm>
          <a:off x="0" y="0"/>
          <a:ext cx="0" cy="0"/>
          <a:chOff x="0" y="0"/>
          <a:chExt cx="0" cy="0"/>
        </a:xfrm>
      </p:grpSpPr>
      <p:pic>
        <p:nvPicPr>
          <p:cNvPr id="12" name="Picture 7">
            <a:extLst>
              <a:ext uri="{FF2B5EF4-FFF2-40B4-BE49-F238E27FC236}">
                <a16:creationId xmlns:a16="http://schemas.microsoft.com/office/drawing/2014/main" id="{1869417C-010C-D658-C587-86727D0F9653}"/>
              </a:ext>
            </a:extLst>
          </p:cNvPr>
          <p:cNvPicPr>
            <a:picLocks noChangeAspect="1"/>
          </p:cNvPicPr>
          <p:nvPr/>
        </p:nvPicPr>
        <p:blipFill>
          <a:blip r:embed="rId3"/>
          <a:srcRect/>
          <a:stretch>
            <a:fillRect/>
          </a:stretch>
        </p:blipFill>
        <p:spPr>
          <a:xfrm>
            <a:off x="10718801" y="6191119"/>
            <a:ext cx="1221187" cy="628911"/>
          </a:xfrm>
          <a:prstGeom prst="rect">
            <a:avLst/>
          </a:prstGeom>
        </p:spPr>
      </p:pic>
      <p:pic>
        <p:nvPicPr>
          <p:cNvPr id="22" name="Graphic 21" descr="Mountains outline">
            <a:extLst>
              <a:ext uri="{FF2B5EF4-FFF2-40B4-BE49-F238E27FC236}">
                <a16:creationId xmlns:a16="http://schemas.microsoft.com/office/drawing/2014/main" id="{7896D565-4C63-9C29-451C-9A145D688AF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45614" y="4594441"/>
            <a:ext cx="1208061" cy="1208061"/>
          </a:xfrm>
          <a:prstGeom prst="rect">
            <a:avLst/>
          </a:prstGeom>
        </p:spPr>
      </p:pic>
      <p:graphicFrame>
        <p:nvGraphicFramePr>
          <p:cNvPr id="5" name="Table 4">
            <a:extLst>
              <a:ext uri="{FF2B5EF4-FFF2-40B4-BE49-F238E27FC236}">
                <a16:creationId xmlns:a16="http://schemas.microsoft.com/office/drawing/2014/main" id="{8D5A8740-9F77-9633-33FD-806AC6967589}"/>
              </a:ext>
            </a:extLst>
          </p:cNvPr>
          <p:cNvGraphicFramePr>
            <a:graphicFrameLocks noGrp="1"/>
          </p:cNvGraphicFramePr>
          <p:nvPr>
            <p:extLst>
              <p:ext uri="{D42A27DB-BD31-4B8C-83A1-F6EECF244321}">
                <p14:modId xmlns:p14="http://schemas.microsoft.com/office/powerpoint/2010/main" val="2598399934"/>
              </p:ext>
            </p:extLst>
          </p:nvPr>
        </p:nvGraphicFramePr>
        <p:xfrm>
          <a:off x="886772" y="901775"/>
          <a:ext cx="6085826" cy="2678728"/>
        </p:xfrm>
        <a:graphic>
          <a:graphicData uri="http://schemas.openxmlformats.org/drawingml/2006/table">
            <a:tbl>
              <a:tblPr firstRow="1" bandRow="1">
                <a:tableStyleId>{5C22544A-7EE6-4342-B048-85BDC9FD1C3A}</a:tableStyleId>
              </a:tblPr>
              <a:tblGrid>
                <a:gridCol w="1627634">
                  <a:extLst>
                    <a:ext uri="{9D8B030D-6E8A-4147-A177-3AD203B41FA5}">
                      <a16:colId xmlns:a16="http://schemas.microsoft.com/office/drawing/2014/main" val="2957203148"/>
                    </a:ext>
                  </a:extLst>
                </a:gridCol>
                <a:gridCol w="804443">
                  <a:extLst>
                    <a:ext uri="{9D8B030D-6E8A-4147-A177-3AD203B41FA5}">
                      <a16:colId xmlns:a16="http://schemas.microsoft.com/office/drawing/2014/main" val="2064838140"/>
                    </a:ext>
                  </a:extLst>
                </a:gridCol>
                <a:gridCol w="208280">
                  <a:extLst>
                    <a:ext uri="{9D8B030D-6E8A-4147-A177-3AD203B41FA5}">
                      <a16:colId xmlns:a16="http://schemas.microsoft.com/office/drawing/2014/main" val="1239790500"/>
                    </a:ext>
                  </a:extLst>
                </a:gridCol>
                <a:gridCol w="845574">
                  <a:extLst>
                    <a:ext uri="{9D8B030D-6E8A-4147-A177-3AD203B41FA5}">
                      <a16:colId xmlns:a16="http://schemas.microsoft.com/office/drawing/2014/main" val="2455006630"/>
                    </a:ext>
                  </a:extLst>
                </a:gridCol>
                <a:gridCol w="875071">
                  <a:extLst>
                    <a:ext uri="{9D8B030D-6E8A-4147-A177-3AD203B41FA5}">
                      <a16:colId xmlns:a16="http://schemas.microsoft.com/office/drawing/2014/main" val="4053091130"/>
                    </a:ext>
                  </a:extLst>
                </a:gridCol>
                <a:gridCol w="816077">
                  <a:extLst>
                    <a:ext uri="{9D8B030D-6E8A-4147-A177-3AD203B41FA5}">
                      <a16:colId xmlns:a16="http://schemas.microsoft.com/office/drawing/2014/main" val="1943650146"/>
                    </a:ext>
                  </a:extLst>
                </a:gridCol>
                <a:gridCol w="908747">
                  <a:extLst>
                    <a:ext uri="{9D8B030D-6E8A-4147-A177-3AD203B41FA5}">
                      <a16:colId xmlns:a16="http://schemas.microsoft.com/office/drawing/2014/main" val="3098288551"/>
                    </a:ext>
                  </a:extLst>
                </a:gridCol>
              </a:tblGrid>
              <a:tr h="370840">
                <a:tc>
                  <a:txBody>
                    <a:bodyPr/>
                    <a:lstStyle/>
                    <a:p>
                      <a:r>
                        <a:rPr lang="en-GB" sz="1200" dirty="0">
                          <a:latin typeface="+mn-lt"/>
                          <a:cs typeface="Arial" panose="020B0604020202020204" pitchFamily="34" charset="0"/>
                        </a:rPr>
                        <a:t>Financials</a:t>
                      </a:r>
                    </a:p>
                  </a:txBody>
                  <a:tcPr/>
                </a:tc>
                <a:tc>
                  <a:txBody>
                    <a:bodyPr/>
                    <a:lstStyle/>
                    <a:p>
                      <a:pPr algn="ctr"/>
                      <a:r>
                        <a:rPr lang="en-GB" sz="1200" dirty="0">
                          <a:latin typeface="+mn-lt"/>
                          <a:cs typeface="Arial" panose="020B0604020202020204" pitchFamily="34" charset="0"/>
                        </a:rPr>
                        <a:t>2024-25</a:t>
                      </a:r>
                    </a:p>
                  </a:txBody>
                  <a:tcPr/>
                </a:tc>
                <a:tc>
                  <a:txBody>
                    <a:bodyPr/>
                    <a:lstStyle/>
                    <a:p>
                      <a:pPr algn="ctr"/>
                      <a:endParaRPr lang="en-GB" sz="1200">
                        <a:latin typeface="+mn-lt"/>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latin typeface="+mn-lt"/>
                          <a:cs typeface="Arial" panose="020B0604020202020204" pitchFamily="34" charset="0"/>
                        </a:rPr>
                        <a:t>2025-26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latin typeface="+mn-lt"/>
                          <a:cs typeface="Arial" panose="020B0604020202020204" pitchFamily="34" charset="0"/>
                        </a:rPr>
                        <a:t>2025-26</a:t>
                      </a:r>
                    </a:p>
                  </a:txBody>
                  <a:tcPr/>
                </a:tc>
                <a:tc>
                  <a:txBody>
                    <a:bodyPr/>
                    <a:lstStyle/>
                    <a:p>
                      <a:pPr algn="ctr"/>
                      <a:endParaRPr lang="en-GB" sz="1200">
                        <a:latin typeface="+mn-lt"/>
                        <a:cs typeface="Arial" panose="020B0604020202020204" pitchFamily="34" charset="0"/>
                      </a:endParaRPr>
                    </a:p>
                  </a:txBody>
                  <a:tcPr/>
                </a:tc>
                <a:tc>
                  <a:txBody>
                    <a:bodyPr/>
                    <a:lstStyle/>
                    <a:p>
                      <a:pPr algn="ctr"/>
                      <a:endParaRPr lang="en-GB" sz="1200" dirty="0">
                        <a:latin typeface="+mn-lt"/>
                        <a:cs typeface="Arial" panose="020B0604020202020204" pitchFamily="34" charset="0"/>
                      </a:endParaRPr>
                    </a:p>
                  </a:txBody>
                  <a:tcPr/>
                </a:tc>
                <a:extLst>
                  <a:ext uri="{0D108BD9-81ED-4DB2-BD59-A6C34878D82A}">
                    <a16:rowId xmlns:a16="http://schemas.microsoft.com/office/drawing/2014/main" val="1584191194"/>
                  </a:ext>
                </a:extLst>
              </a:tr>
              <a:tr h="370840">
                <a:tc>
                  <a:txBody>
                    <a:bodyPr/>
                    <a:lstStyle/>
                    <a:p>
                      <a:r>
                        <a:rPr lang="en-GB" sz="1200" dirty="0">
                          <a:latin typeface="+mn-lt"/>
                          <a:cs typeface="Arial" panose="020B0604020202020204" pitchFamily="34" charset="0"/>
                        </a:rPr>
                        <a:t>£’K</a:t>
                      </a:r>
                    </a:p>
                  </a:txBody>
                  <a:tcPr/>
                </a:tc>
                <a:tc>
                  <a:txBody>
                    <a:bodyPr/>
                    <a:lstStyle/>
                    <a:p>
                      <a:pPr algn="ctr"/>
                      <a:r>
                        <a:rPr lang="en-GB" sz="1200" dirty="0">
                          <a:latin typeface="+mn-lt"/>
                          <a:cs typeface="Arial" panose="020B0604020202020204" pitchFamily="34" charset="0"/>
                        </a:rPr>
                        <a:t>Actuals</a:t>
                      </a:r>
                    </a:p>
                    <a:p>
                      <a:pPr algn="ctr"/>
                      <a:endParaRPr lang="en-GB" sz="1200" dirty="0">
                        <a:latin typeface="+mn-lt"/>
                        <a:cs typeface="Arial" panose="020B0604020202020204" pitchFamily="34" charset="0"/>
                      </a:endParaRPr>
                    </a:p>
                  </a:txBody>
                  <a:tcPr/>
                </a:tc>
                <a:tc>
                  <a:txBody>
                    <a:bodyPr/>
                    <a:lstStyle/>
                    <a:p>
                      <a:pPr algn="ctr"/>
                      <a:endParaRPr lang="en-GB" sz="1200">
                        <a:latin typeface="+mn-lt"/>
                        <a:cs typeface="Arial" panose="020B0604020202020204" pitchFamily="34" charset="0"/>
                      </a:endParaRPr>
                    </a:p>
                  </a:txBody>
                  <a:tcPr/>
                </a:tc>
                <a:tc>
                  <a:txBody>
                    <a:bodyPr/>
                    <a:lstStyle/>
                    <a:p>
                      <a:pPr algn="ctr"/>
                      <a:r>
                        <a:rPr lang="en-GB" sz="1200" dirty="0">
                          <a:latin typeface="+mn-lt"/>
                          <a:cs typeface="Arial" panose="020B0604020202020204" pitchFamily="34" charset="0"/>
                        </a:rPr>
                        <a:t>Budget</a:t>
                      </a:r>
                    </a:p>
                    <a:p>
                      <a:pPr algn="ctr"/>
                      <a:r>
                        <a:rPr lang="en-GB" sz="1200" dirty="0">
                          <a:solidFill>
                            <a:schemeClr val="accent5">
                              <a:lumMod val="75000"/>
                            </a:schemeClr>
                          </a:solidFill>
                          <a:latin typeface="+mn-lt"/>
                          <a:cs typeface="Arial" panose="020B0604020202020204" pitchFamily="34" charset="0"/>
                        </a:rPr>
                        <a:t>&lt;A&gt;</a:t>
                      </a:r>
                    </a:p>
                  </a:txBody>
                  <a:tcPr/>
                </a:tc>
                <a:tc>
                  <a:txBody>
                    <a:bodyPr/>
                    <a:lstStyle/>
                    <a:p>
                      <a:pPr algn="ctr"/>
                      <a:r>
                        <a:rPr lang="en-GB" sz="1200" dirty="0">
                          <a:latin typeface="+mn-lt"/>
                          <a:cs typeface="Arial" panose="020B0604020202020204" pitchFamily="34" charset="0"/>
                        </a:rPr>
                        <a:t>Forecast</a:t>
                      </a:r>
                    </a:p>
                    <a:p>
                      <a:pPr algn="ctr"/>
                      <a:r>
                        <a:rPr lang="en-GB" sz="1200" dirty="0">
                          <a:solidFill>
                            <a:schemeClr val="accent5">
                              <a:lumMod val="75000"/>
                            </a:schemeClr>
                          </a:solidFill>
                          <a:latin typeface="+mn-lt"/>
                          <a:cs typeface="Arial" panose="020B0604020202020204" pitchFamily="34" charset="0"/>
                        </a:rPr>
                        <a:t>&lt;B&gt;</a:t>
                      </a:r>
                    </a:p>
                  </a:txBody>
                  <a:tcPr/>
                </a:tc>
                <a:tc>
                  <a:txBody>
                    <a:bodyPr/>
                    <a:lstStyle/>
                    <a:p>
                      <a:pPr algn="ctr"/>
                      <a:r>
                        <a:rPr lang="en-GB" sz="1200">
                          <a:latin typeface="+mn-lt"/>
                          <a:cs typeface="Arial" panose="020B0604020202020204" pitchFamily="34" charset="0"/>
                        </a:rPr>
                        <a:t>Diff</a:t>
                      </a:r>
                    </a:p>
                    <a:p>
                      <a:pPr algn="ctr"/>
                      <a:r>
                        <a:rPr lang="en-GB" sz="1200">
                          <a:solidFill>
                            <a:schemeClr val="accent5">
                              <a:lumMod val="75000"/>
                            </a:schemeClr>
                          </a:solidFill>
                          <a:latin typeface="+mn-lt"/>
                          <a:cs typeface="Arial" panose="020B0604020202020204" pitchFamily="34" charset="0"/>
                        </a:rPr>
                        <a:t>&lt;B&gt;-&lt;A&gt;</a:t>
                      </a:r>
                    </a:p>
                  </a:txBody>
                  <a:tcPr/>
                </a:tc>
                <a:tc>
                  <a:txBody>
                    <a:bodyPr/>
                    <a:lstStyle/>
                    <a:p>
                      <a:pPr algn="ctr"/>
                      <a:r>
                        <a:rPr lang="en-GB" sz="1200" dirty="0">
                          <a:solidFill>
                            <a:schemeClr val="tx1"/>
                          </a:solidFill>
                          <a:latin typeface="+mn-lt"/>
                          <a:cs typeface="Arial" panose="020B0604020202020204" pitchFamily="34" charset="0"/>
                        </a:rPr>
                        <a:t>Diff</a:t>
                      </a:r>
                    </a:p>
                    <a:p>
                      <a:pPr algn="ctr"/>
                      <a:r>
                        <a:rPr lang="en-GB" sz="1200" dirty="0">
                          <a:solidFill>
                            <a:schemeClr val="accent5">
                              <a:lumMod val="75000"/>
                            </a:schemeClr>
                          </a:solidFill>
                          <a:latin typeface="+mn-lt"/>
                          <a:cs typeface="Arial" panose="020B0604020202020204" pitchFamily="34" charset="0"/>
                        </a:rPr>
                        <a:t>%</a:t>
                      </a:r>
                    </a:p>
                  </a:txBody>
                  <a:tcPr/>
                </a:tc>
                <a:extLst>
                  <a:ext uri="{0D108BD9-81ED-4DB2-BD59-A6C34878D82A}">
                    <a16:rowId xmlns:a16="http://schemas.microsoft.com/office/drawing/2014/main" val="1207226870"/>
                  </a:ext>
                </a:extLst>
              </a:tr>
              <a:tr h="138134">
                <a:tc>
                  <a:txBody>
                    <a:bodyPr/>
                    <a:lstStyle/>
                    <a:p>
                      <a:endParaRPr lang="en-GB" sz="30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extLst>
                  <a:ext uri="{0D108BD9-81ED-4DB2-BD59-A6C34878D82A}">
                    <a16:rowId xmlns:a16="http://schemas.microsoft.com/office/drawing/2014/main" val="3715215022"/>
                  </a:ext>
                </a:extLst>
              </a:tr>
              <a:tr h="331233">
                <a:tc>
                  <a:txBody>
                    <a:bodyPr/>
                    <a:lstStyle/>
                    <a:p>
                      <a:r>
                        <a:rPr lang="en-GB" sz="1200">
                          <a:latin typeface="+mn-lt"/>
                          <a:cs typeface="Arial" panose="020B0604020202020204" pitchFamily="34" charset="0"/>
                        </a:rPr>
                        <a:t>Total Expenditure</a:t>
                      </a:r>
                    </a:p>
                  </a:txBody>
                  <a:tcPr/>
                </a:tc>
                <a:tc>
                  <a:txBody>
                    <a:bodyPr/>
                    <a:lstStyle/>
                    <a:p>
                      <a:pPr algn="ctr"/>
                      <a:r>
                        <a:rPr lang="en-GB" sz="1200" dirty="0">
                          <a:latin typeface="+mn-lt"/>
                          <a:cs typeface="Arial" panose="020B0604020202020204" pitchFamily="34" charset="0"/>
                        </a:rPr>
                        <a:t>46,253</a:t>
                      </a:r>
                    </a:p>
                  </a:txBody>
                  <a:tcPr/>
                </a:tc>
                <a:tc>
                  <a:txBody>
                    <a:bodyPr/>
                    <a:lstStyle/>
                    <a:p>
                      <a:pPr algn="ctr"/>
                      <a:endParaRPr lang="en-GB" sz="1200">
                        <a:latin typeface="+mn-lt"/>
                        <a:cs typeface="Arial" panose="020B0604020202020204" pitchFamily="34" charset="0"/>
                      </a:endParaRPr>
                    </a:p>
                  </a:txBody>
                  <a:tcPr/>
                </a:tc>
                <a:tc>
                  <a:txBody>
                    <a:bodyPr/>
                    <a:lstStyle/>
                    <a:p>
                      <a:pPr algn="ctr"/>
                      <a:r>
                        <a:rPr lang="en-GB" sz="1200" dirty="0">
                          <a:latin typeface="+mn-lt"/>
                          <a:cs typeface="Arial" panose="020B0604020202020204" pitchFamily="34" charset="0"/>
                        </a:rPr>
                        <a:t>53,145</a:t>
                      </a:r>
                    </a:p>
                  </a:txBody>
                  <a:tcPr/>
                </a:tc>
                <a:tc>
                  <a:txBody>
                    <a:bodyPr/>
                    <a:lstStyle/>
                    <a:p>
                      <a:pPr algn="ctr"/>
                      <a:r>
                        <a:rPr lang="en-GB" sz="1200" dirty="0">
                          <a:latin typeface="+mn-lt"/>
                          <a:cs typeface="Arial" panose="020B0604020202020204" pitchFamily="34" charset="0"/>
                        </a:rPr>
                        <a:t>49,052</a:t>
                      </a:r>
                    </a:p>
                  </a:txBody>
                  <a:tcPr/>
                </a:tc>
                <a:tc>
                  <a:txBody>
                    <a:bodyPr/>
                    <a:lstStyle/>
                    <a:p>
                      <a:pPr algn="ctr"/>
                      <a:r>
                        <a:rPr lang="en-GB" sz="1200" dirty="0">
                          <a:latin typeface="+mn-lt"/>
                          <a:cs typeface="Arial" panose="020B0604020202020204" pitchFamily="34" charset="0"/>
                        </a:rPr>
                        <a:t>(4,093)</a:t>
                      </a:r>
                    </a:p>
                  </a:txBody>
                  <a:tcPr/>
                </a:tc>
                <a:tc>
                  <a:txBody>
                    <a:bodyPr/>
                    <a:lstStyle/>
                    <a:p>
                      <a:pPr algn="ctr"/>
                      <a:r>
                        <a:rPr lang="en-GB" sz="1200" dirty="0">
                          <a:latin typeface="+mn-lt"/>
                          <a:cs typeface="Arial" panose="020B0604020202020204" pitchFamily="34" charset="0"/>
                        </a:rPr>
                        <a:t>(7.7%)</a:t>
                      </a:r>
                    </a:p>
                  </a:txBody>
                  <a:tcPr/>
                </a:tc>
                <a:extLst>
                  <a:ext uri="{0D108BD9-81ED-4DB2-BD59-A6C34878D82A}">
                    <a16:rowId xmlns:a16="http://schemas.microsoft.com/office/drawing/2014/main" val="895951341"/>
                  </a:ext>
                </a:extLst>
              </a:tr>
              <a:tr h="0">
                <a:tc>
                  <a:txBody>
                    <a:bodyPr/>
                    <a:lstStyle/>
                    <a:p>
                      <a:endParaRPr lang="en-GB" sz="30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extLst>
                  <a:ext uri="{0D108BD9-81ED-4DB2-BD59-A6C34878D82A}">
                    <a16:rowId xmlns:a16="http://schemas.microsoft.com/office/drawing/2014/main" val="2423806196"/>
                  </a:ext>
                </a:extLst>
              </a:tr>
              <a:tr h="329771">
                <a:tc>
                  <a:txBody>
                    <a:bodyPr/>
                    <a:lstStyle/>
                    <a:p>
                      <a:r>
                        <a:rPr lang="en-GB" sz="1200">
                          <a:latin typeface="+mn-lt"/>
                          <a:cs typeface="Arial" panose="020B0604020202020204" pitchFamily="34" charset="0"/>
                        </a:rPr>
                        <a:t>Total Income</a:t>
                      </a:r>
                    </a:p>
                  </a:txBody>
                  <a:tcPr/>
                </a:tc>
                <a:tc>
                  <a:txBody>
                    <a:bodyPr/>
                    <a:lstStyle/>
                    <a:p>
                      <a:pPr algn="ctr"/>
                      <a:r>
                        <a:rPr lang="en-GB" sz="1200" dirty="0">
                          <a:latin typeface="+mn-lt"/>
                          <a:cs typeface="Arial" panose="020B0604020202020204" pitchFamily="34" charset="0"/>
                        </a:rPr>
                        <a:t>(28,056)</a:t>
                      </a:r>
                    </a:p>
                  </a:txBody>
                  <a:tcPr/>
                </a:tc>
                <a:tc>
                  <a:txBody>
                    <a:bodyPr/>
                    <a:lstStyle/>
                    <a:p>
                      <a:pPr algn="ctr"/>
                      <a:endParaRPr lang="en-GB" sz="1200" dirty="0">
                        <a:latin typeface="+mn-lt"/>
                        <a:cs typeface="Arial" panose="020B0604020202020204" pitchFamily="34" charset="0"/>
                      </a:endParaRPr>
                    </a:p>
                  </a:txBody>
                  <a:tcPr/>
                </a:tc>
                <a:tc>
                  <a:txBody>
                    <a:bodyPr/>
                    <a:lstStyle/>
                    <a:p>
                      <a:pPr algn="ctr"/>
                      <a:r>
                        <a:rPr lang="en-GB" sz="1200" dirty="0">
                          <a:latin typeface="+mn-lt"/>
                          <a:cs typeface="Arial" panose="020B0604020202020204" pitchFamily="34" charset="0"/>
                        </a:rPr>
                        <a:t>(28,645)</a:t>
                      </a:r>
                    </a:p>
                  </a:txBody>
                  <a:tcPr/>
                </a:tc>
                <a:tc>
                  <a:txBody>
                    <a:bodyPr/>
                    <a:lstStyle/>
                    <a:p>
                      <a:pPr algn="ctr"/>
                      <a:r>
                        <a:rPr lang="en-GB" sz="1200" dirty="0">
                          <a:latin typeface="+mn-lt"/>
                          <a:cs typeface="Arial" panose="020B0604020202020204" pitchFamily="34" charset="0"/>
                        </a:rPr>
                        <a:t>(28,644)</a:t>
                      </a:r>
                    </a:p>
                  </a:txBody>
                  <a:tcPr/>
                </a:tc>
                <a:tc>
                  <a:txBody>
                    <a:bodyPr/>
                    <a:lstStyle/>
                    <a:p>
                      <a:pPr algn="ctr"/>
                      <a:r>
                        <a:rPr lang="en-GB" sz="1200" dirty="0">
                          <a:latin typeface="+mn-lt"/>
                          <a:cs typeface="Arial" panose="020B0604020202020204" pitchFamily="34" charset="0"/>
                        </a:rPr>
                        <a:t>1</a:t>
                      </a:r>
                    </a:p>
                  </a:txBody>
                  <a:tcPr/>
                </a:tc>
                <a:tc>
                  <a:txBody>
                    <a:bodyPr/>
                    <a:lstStyle/>
                    <a:p>
                      <a:pPr algn="ctr"/>
                      <a:r>
                        <a:rPr lang="en-GB" sz="1200" dirty="0">
                          <a:latin typeface="+mn-lt"/>
                          <a:cs typeface="Arial" panose="020B0604020202020204" pitchFamily="34" charset="0"/>
                        </a:rPr>
                        <a:t>-</a:t>
                      </a:r>
                    </a:p>
                  </a:txBody>
                  <a:tcPr/>
                </a:tc>
                <a:extLst>
                  <a:ext uri="{0D108BD9-81ED-4DB2-BD59-A6C34878D82A}">
                    <a16:rowId xmlns:a16="http://schemas.microsoft.com/office/drawing/2014/main" val="2459724379"/>
                  </a:ext>
                </a:extLst>
              </a:tr>
              <a:tr h="134237">
                <a:tc>
                  <a:txBody>
                    <a:bodyPr/>
                    <a:lstStyle/>
                    <a:p>
                      <a:endParaRPr lang="en-GB" sz="30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extLst>
                  <a:ext uri="{0D108BD9-81ED-4DB2-BD59-A6C34878D82A}">
                    <a16:rowId xmlns:a16="http://schemas.microsoft.com/office/drawing/2014/main" val="1817381305"/>
                  </a:ext>
                </a:extLst>
              </a:tr>
              <a:tr h="310311">
                <a:tc>
                  <a:txBody>
                    <a:bodyPr/>
                    <a:lstStyle/>
                    <a:p>
                      <a:r>
                        <a:rPr lang="en-GB" sz="1200">
                          <a:latin typeface="+mn-lt"/>
                          <a:cs typeface="Arial" panose="020B0604020202020204" pitchFamily="34" charset="0"/>
                        </a:rPr>
                        <a:t>HNB In Year Deficit</a:t>
                      </a:r>
                    </a:p>
                  </a:txBody>
                  <a:tcPr/>
                </a:tc>
                <a:tc>
                  <a:txBody>
                    <a:bodyPr/>
                    <a:lstStyle/>
                    <a:p>
                      <a:pPr algn="ctr"/>
                      <a:r>
                        <a:rPr lang="en-GB" sz="1200" dirty="0">
                          <a:latin typeface="+mn-lt"/>
                          <a:cs typeface="Arial" panose="020B0604020202020204" pitchFamily="34" charset="0"/>
                        </a:rPr>
                        <a:t>18,197</a:t>
                      </a:r>
                    </a:p>
                  </a:txBody>
                  <a:tcPr/>
                </a:tc>
                <a:tc>
                  <a:txBody>
                    <a:bodyPr/>
                    <a:lstStyle/>
                    <a:p>
                      <a:pPr algn="ctr"/>
                      <a:endParaRPr lang="en-GB" sz="1200">
                        <a:latin typeface="+mn-lt"/>
                        <a:cs typeface="Arial" panose="020B0604020202020204" pitchFamily="34" charset="0"/>
                      </a:endParaRPr>
                    </a:p>
                  </a:txBody>
                  <a:tcPr/>
                </a:tc>
                <a:tc>
                  <a:txBody>
                    <a:bodyPr/>
                    <a:lstStyle/>
                    <a:p>
                      <a:pPr algn="ctr"/>
                      <a:r>
                        <a:rPr lang="en-GB" sz="1200" dirty="0">
                          <a:latin typeface="+mn-lt"/>
                          <a:cs typeface="Arial" panose="020B0604020202020204" pitchFamily="34" charset="0"/>
                        </a:rPr>
                        <a:t>24,500</a:t>
                      </a:r>
                    </a:p>
                  </a:txBody>
                  <a:tcPr/>
                </a:tc>
                <a:tc>
                  <a:txBody>
                    <a:bodyPr/>
                    <a:lstStyle/>
                    <a:p>
                      <a:pPr algn="ctr"/>
                      <a:r>
                        <a:rPr lang="en-GB" sz="1200" dirty="0">
                          <a:latin typeface="+mn-lt"/>
                          <a:cs typeface="Arial" panose="020B0604020202020204" pitchFamily="34" charset="0"/>
                        </a:rPr>
                        <a:t>20,408</a:t>
                      </a:r>
                    </a:p>
                  </a:txBody>
                  <a:tcPr/>
                </a:tc>
                <a:tc>
                  <a:txBody>
                    <a:bodyPr/>
                    <a:lstStyle/>
                    <a:p>
                      <a:pPr algn="ctr"/>
                      <a:r>
                        <a:rPr lang="en-GB" sz="1200" dirty="0">
                          <a:latin typeface="+mn-lt"/>
                          <a:cs typeface="Arial" panose="020B0604020202020204" pitchFamily="34" charset="0"/>
                        </a:rPr>
                        <a:t>(4,092)</a:t>
                      </a:r>
                    </a:p>
                  </a:txBody>
                  <a:tcPr/>
                </a:tc>
                <a:tc>
                  <a:txBody>
                    <a:bodyPr/>
                    <a:lstStyle/>
                    <a:p>
                      <a:pPr algn="ctr"/>
                      <a:r>
                        <a:rPr lang="en-GB" sz="1200" dirty="0">
                          <a:latin typeface="+mn-lt"/>
                          <a:cs typeface="Arial" panose="020B0604020202020204" pitchFamily="34" charset="0"/>
                        </a:rPr>
                        <a:t>(16.7%)</a:t>
                      </a:r>
                    </a:p>
                  </a:txBody>
                  <a:tcPr/>
                </a:tc>
                <a:extLst>
                  <a:ext uri="{0D108BD9-81ED-4DB2-BD59-A6C34878D82A}">
                    <a16:rowId xmlns:a16="http://schemas.microsoft.com/office/drawing/2014/main" val="2027678077"/>
                  </a:ext>
                </a:extLst>
              </a:tr>
              <a:tr h="0">
                <a:tc>
                  <a:txBody>
                    <a:bodyPr/>
                    <a:lstStyle/>
                    <a:p>
                      <a:endParaRPr lang="en-GB" sz="30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extLst>
                  <a:ext uri="{0D108BD9-81ED-4DB2-BD59-A6C34878D82A}">
                    <a16:rowId xmlns:a16="http://schemas.microsoft.com/office/drawing/2014/main" val="2677263447"/>
                  </a:ext>
                </a:extLst>
              </a:tr>
              <a:tr h="329759">
                <a:tc>
                  <a:txBody>
                    <a:bodyPr/>
                    <a:lstStyle/>
                    <a:p>
                      <a:r>
                        <a:rPr lang="en-GB" sz="1200" dirty="0">
                          <a:latin typeface="+mn-lt"/>
                          <a:cs typeface="Arial" panose="020B0604020202020204" pitchFamily="34" charset="0"/>
                        </a:rPr>
                        <a:t>No. of EHCP plan</a:t>
                      </a:r>
                    </a:p>
                  </a:txBody>
                  <a:tcPr/>
                </a:tc>
                <a:tc>
                  <a:txBody>
                    <a:bodyPr/>
                    <a:lstStyle/>
                    <a:p>
                      <a:pPr algn="ctr"/>
                      <a:r>
                        <a:rPr lang="en-GB" sz="1200" dirty="0">
                          <a:latin typeface="+mn-lt"/>
                          <a:cs typeface="Arial" panose="020B0604020202020204" pitchFamily="34" charset="0"/>
                        </a:rPr>
                        <a:t>2,194</a:t>
                      </a:r>
                    </a:p>
                  </a:txBody>
                  <a:tcPr/>
                </a:tc>
                <a:tc>
                  <a:txBody>
                    <a:bodyPr/>
                    <a:lstStyle/>
                    <a:p>
                      <a:pPr algn="ctr"/>
                      <a:endParaRPr lang="en-GB" sz="1200" dirty="0">
                        <a:latin typeface="+mn-lt"/>
                        <a:cs typeface="Arial" panose="020B0604020202020204" pitchFamily="34" charset="0"/>
                      </a:endParaRPr>
                    </a:p>
                  </a:txBody>
                  <a:tcPr/>
                </a:tc>
                <a:tc>
                  <a:txBody>
                    <a:bodyPr/>
                    <a:lstStyle/>
                    <a:p>
                      <a:pPr algn="ctr"/>
                      <a:r>
                        <a:rPr lang="en-GB" sz="1200" dirty="0">
                          <a:latin typeface="+mn-lt"/>
                          <a:cs typeface="Arial" panose="020B0604020202020204" pitchFamily="34" charset="0"/>
                        </a:rPr>
                        <a:t>2,565</a:t>
                      </a:r>
                    </a:p>
                  </a:txBody>
                  <a:tcPr/>
                </a:tc>
                <a:tc>
                  <a:txBody>
                    <a:bodyPr/>
                    <a:lstStyle/>
                    <a:p>
                      <a:pPr algn="ctr"/>
                      <a:r>
                        <a:rPr lang="en-GB" sz="1200" dirty="0">
                          <a:latin typeface="+mn-lt"/>
                          <a:cs typeface="Arial" panose="020B0604020202020204" pitchFamily="34" charset="0"/>
                        </a:rPr>
                        <a:t>2,487</a:t>
                      </a:r>
                    </a:p>
                  </a:txBody>
                  <a:tcPr/>
                </a:tc>
                <a:tc>
                  <a:txBody>
                    <a:bodyPr/>
                    <a:lstStyle/>
                    <a:p>
                      <a:pPr algn="ctr"/>
                      <a:r>
                        <a:rPr lang="en-GB" sz="1200" dirty="0">
                          <a:latin typeface="+mn-lt"/>
                          <a:cs typeface="Arial" panose="020B0604020202020204" pitchFamily="34" charset="0"/>
                        </a:rPr>
                        <a:t>(78)</a:t>
                      </a:r>
                    </a:p>
                  </a:txBody>
                  <a:tcPr/>
                </a:tc>
                <a:tc>
                  <a:txBody>
                    <a:bodyPr/>
                    <a:lstStyle/>
                    <a:p>
                      <a:pPr algn="ctr"/>
                      <a:r>
                        <a:rPr lang="en-GB" sz="1200" dirty="0">
                          <a:latin typeface="+mn-lt"/>
                          <a:cs typeface="Arial" panose="020B0604020202020204" pitchFamily="34" charset="0"/>
                        </a:rPr>
                        <a:t>(3.0%)</a:t>
                      </a:r>
                    </a:p>
                  </a:txBody>
                  <a:tcPr/>
                </a:tc>
                <a:extLst>
                  <a:ext uri="{0D108BD9-81ED-4DB2-BD59-A6C34878D82A}">
                    <a16:rowId xmlns:a16="http://schemas.microsoft.com/office/drawing/2014/main" val="840623968"/>
                  </a:ext>
                </a:extLst>
              </a:tr>
            </a:tbl>
          </a:graphicData>
        </a:graphic>
      </p:graphicFrame>
      <p:sp>
        <p:nvSpPr>
          <p:cNvPr id="8" name="Title 1">
            <a:extLst>
              <a:ext uri="{FF2B5EF4-FFF2-40B4-BE49-F238E27FC236}">
                <a16:creationId xmlns:a16="http://schemas.microsoft.com/office/drawing/2014/main" id="{0313F974-A291-99FA-5DE6-D0EF749A1E31}"/>
              </a:ext>
            </a:extLst>
          </p:cNvPr>
          <p:cNvSpPr txBox="1">
            <a:spLocks/>
          </p:cNvSpPr>
          <p:nvPr/>
        </p:nvSpPr>
        <p:spPr>
          <a:xfrm>
            <a:off x="232110" y="6266287"/>
            <a:ext cx="10005120" cy="400110"/>
          </a:xfrm>
          <a:prstGeom prst="rect">
            <a:avLst/>
          </a:prstGeom>
        </p:spPr>
        <p:txBody>
          <a:bodyPr wrap="square" lIns="0" tIns="0" rIns="0" bIns="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914446">
              <a:defRPr/>
            </a:pPr>
            <a:r>
              <a:rPr lang="en-GB" altLang="en-US" sz="2600">
                <a:solidFill>
                  <a:schemeClr val="bg1"/>
                </a:solidFill>
                <a:latin typeface="Arial" panose="020B0604020202020204" pitchFamily="34" charset="0"/>
                <a:ea typeface="Times New Roman" panose="02020603050405020304" pitchFamily="18" charset="0"/>
              </a:rPr>
              <a:t>High Needs Block </a:t>
            </a:r>
            <a:endParaRPr lang="en-GB" sz="2600" b="1" kern="0">
              <a:solidFill>
                <a:schemeClr val="bg1"/>
              </a:solidFill>
              <a:latin typeface="Libre Franklin Light" panose="020B0604020202020204" charset="0"/>
              <a:ea typeface="+mj-ea"/>
              <a:cs typeface="Libre Franklin Light" panose="020B0604020202020204" charset="0"/>
            </a:endParaRPr>
          </a:p>
        </p:txBody>
      </p:sp>
      <p:graphicFrame>
        <p:nvGraphicFramePr>
          <p:cNvPr id="4" name="Table 3">
            <a:extLst>
              <a:ext uri="{FF2B5EF4-FFF2-40B4-BE49-F238E27FC236}">
                <a16:creationId xmlns:a16="http://schemas.microsoft.com/office/drawing/2014/main" id="{D38791EF-5FE4-FBCF-7217-629C73AE43C4}"/>
              </a:ext>
            </a:extLst>
          </p:cNvPr>
          <p:cNvGraphicFramePr>
            <a:graphicFrameLocks noGrp="1"/>
          </p:cNvGraphicFramePr>
          <p:nvPr>
            <p:extLst>
              <p:ext uri="{D42A27DB-BD31-4B8C-83A1-F6EECF244321}">
                <p14:modId xmlns:p14="http://schemas.microsoft.com/office/powerpoint/2010/main" val="2132404747"/>
              </p:ext>
            </p:extLst>
          </p:nvPr>
        </p:nvGraphicFramePr>
        <p:xfrm>
          <a:off x="7677958" y="931271"/>
          <a:ext cx="2935311" cy="2117877"/>
        </p:xfrm>
        <a:graphic>
          <a:graphicData uri="http://schemas.openxmlformats.org/drawingml/2006/table">
            <a:tbl>
              <a:tblPr firstRow="1" bandRow="1">
                <a:tableStyleId>{F5AB1C69-6EDB-4FF4-983F-18BD219EF322}</a:tableStyleId>
              </a:tblPr>
              <a:tblGrid>
                <a:gridCol w="896893">
                  <a:extLst>
                    <a:ext uri="{9D8B030D-6E8A-4147-A177-3AD203B41FA5}">
                      <a16:colId xmlns:a16="http://schemas.microsoft.com/office/drawing/2014/main" val="3181567911"/>
                    </a:ext>
                  </a:extLst>
                </a:gridCol>
                <a:gridCol w="718658">
                  <a:extLst>
                    <a:ext uri="{9D8B030D-6E8A-4147-A177-3AD203B41FA5}">
                      <a16:colId xmlns:a16="http://schemas.microsoft.com/office/drawing/2014/main" val="3817491626"/>
                    </a:ext>
                  </a:extLst>
                </a:gridCol>
                <a:gridCol w="680844">
                  <a:extLst>
                    <a:ext uri="{9D8B030D-6E8A-4147-A177-3AD203B41FA5}">
                      <a16:colId xmlns:a16="http://schemas.microsoft.com/office/drawing/2014/main" val="19126246"/>
                    </a:ext>
                  </a:extLst>
                </a:gridCol>
                <a:gridCol w="638916">
                  <a:extLst>
                    <a:ext uri="{9D8B030D-6E8A-4147-A177-3AD203B41FA5}">
                      <a16:colId xmlns:a16="http://schemas.microsoft.com/office/drawing/2014/main" val="2179675015"/>
                    </a:ext>
                  </a:extLst>
                </a:gridCol>
              </a:tblGrid>
              <a:tr h="235437">
                <a:tc>
                  <a:txBody>
                    <a:bodyPr/>
                    <a:lstStyle/>
                    <a:p>
                      <a:pPr algn="ctr"/>
                      <a:r>
                        <a:rPr lang="en-GB" sz="900" dirty="0"/>
                        <a:t>Provision type</a:t>
                      </a:r>
                    </a:p>
                  </a:txBody>
                  <a:tcPr marL="72000" marR="72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50000"/>
                        <a:alpha val="87000"/>
                      </a:schemeClr>
                    </a:solidFill>
                  </a:tcPr>
                </a:tc>
                <a:tc>
                  <a:txBody>
                    <a:bodyPr/>
                    <a:lstStyle/>
                    <a:p>
                      <a:pPr algn="ctr"/>
                      <a:r>
                        <a:rPr lang="en-GB" sz="900" dirty="0"/>
                        <a:t>Budget</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50000"/>
                        <a:alpha val="87000"/>
                      </a:schemeClr>
                    </a:solidFill>
                  </a:tcPr>
                </a:tc>
                <a:tc>
                  <a:txBody>
                    <a:bodyPr/>
                    <a:lstStyle/>
                    <a:p>
                      <a:pPr algn="ctr"/>
                      <a:r>
                        <a:rPr lang="en-GB" sz="900" dirty="0"/>
                        <a:t>Forecast</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50000"/>
                        <a:alpha val="87000"/>
                      </a:schemeClr>
                    </a:solidFill>
                  </a:tcPr>
                </a:tc>
                <a:tc>
                  <a:txBody>
                    <a:bodyPr/>
                    <a:lstStyle/>
                    <a:p>
                      <a:pPr algn="ctr"/>
                      <a:r>
                        <a:rPr lang="en-GB" sz="900" dirty="0"/>
                        <a:t>Diff</a:t>
                      </a:r>
                    </a:p>
                  </a:txBody>
                  <a:tcPr marL="72000" marR="72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50000"/>
                        <a:alpha val="87000"/>
                      </a:schemeClr>
                    </a:solidFill>
                  </a:tcPr>
                </a:tc>
                <a:extLst>
                  <a:ext uri="{0D108BD9-81ED-4DB2-BD59-A6C34878D82A}">
                    <a16:rowId xmlns:a16="http://schemas.microsoft.com/office/drawing/2014/main" val="1128859939"/>
                  </a:ext>
                </a:extLst>
              </a:tr>
              <a:tr h="197553">
                <a:tc>
                  <a:txBody>
                    <a:bodyPr/>
                    <a:lstStyle/>
                    <a:p>
                      <a:pPr algn="l"/>
                      <a:r>
                        <a:rPr lang="en-GB" sz="800" dirty="0"/>
                        <a:t>£’K</a:t>
                      </a:r>
                    </a:p>
                  </a:txBody>
                  <a:tcPr marL="72000" marR="72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endParaRPr lang="en-GB" sz="900" dirty="0"/>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endParaRPr lang="en-GB" sz="900" dirty="0"/>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endParaRPr lang="en-GB" sz="900" dirty="0"/>
                    </a:p>
                  </a:txBody>
                  <a:tcPr marL="72000" marR="72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extLst>
                  <a:ext uri="{0D108BD9-81ED-4DB2-BD59-A6C34878D82A}">
                    <a16:rowId xmlns:a16="http://schemas.microsoft.com/office/drawing/2014/main" val="4119877117"/>
                  </a:ext>
                </a:extLst>
              </a:tr>
              <a:tr h="197553">
                <a:tc>
                  <a:txBody>
                    <a:bodyPr/>
                    <a:lstStyle/>
                    <a:p>
                      <a:pPr algn="l"/>
                      <a:r>
                        <a:rPr lang="en-GB" sz="900" dirty="0"/>
                        <a:t>Mainstream</a:t>
                      </a:r>
                    </a:p>
                  </a:txBody>
                  <a:tcPr marL="72000" marR="72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9,055</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8,147</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(908)</a:t>
                      </a:r>
                    </a:p>
                  </a:txBody>
                  <a:tcPr marL="72000" marR="72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extLst>
                  <a:ext uri="{0D108BD9-81ED-4DB2-BD59-A6C34878D82A}">
                    <a16:rowId xmlns:a16="http://schemas.microsoft.com/office/drawing/2014/main" val="2181970405"/>
                  </a:ext>
                </a:extLst>
              </a:tr>
              <a:tr h="197553">
                <a:tc>
                  <a:txBody>
                    <a:bodyPr/>
                    <a:lstStyle/>
                    <a:p>
                      <a:pPr algn="l"/>
                      <a:r>
                        <a:rPr lang="en-GB" sz="900" dirty="0"/>
                        <a:t>Resource Base</a:t>
                      </a:r>
                    </a:p>
                  </a:txBody>
                  <a:tcPr marL="72000" marR="72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2,209</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1,878</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(331)</a:t>
                      </a:r>
                    </a:p>
                  </a:txBody>
                  <a:tcPr marL="72000" marR="72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extLst>
                  <a:ext uri="{0D108BD9-81ED-4DB2-BD59-A6C34878D82A}">
                    <a16:rowId xmlns:a16="http://schemas.microsoft.com/office/drawing/2014/main" val="945609001"/>
                  </a:ext>
                </a:extLst>
              </a:tr>
              <a:tr h="197553">
                <a:tc>
                  <a:txBody>
                    <a:bodyPr/>
                    <a:lstStyle/>
                    <a:p>
                      <a:pPr algn="l"/>
                      <a:r>
                        <a:rPr lang="en-GB" sz="900" dirty="0"/>
                        <a:t>Special Schools</a:t>
                      </a:r>
                    </a:p>
                  </a:txBody>
                  <a:tcPr marL="72000" marR="72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12,488</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11,924</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(564)</a:t>
                      </a:r>
                    </a:p>
                  </a:txBody>
                  <a:tcPr marL="72000" marR="72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extLst>
                  <a:ext uri="{0D108BD9-81ED-4DB2-BD59-A6C34878D82A}">
                    <a16:rowId xmlns:a16="http://schemas.microsoft.com/office/drawing/2014/main" val="3094862093"/>
                  </a:ext>
                </a:extLst>
              </a:tr>
              <a:tr h="197553">
                <a:tc>
                  <a:txBody>
                    <a:bodyPr/>
                    <a:lstStyle/>
                    <a:p>
                      <a:pPr algn="l"/>
                      <a:r>
                        <a:rPr lang="en-GB" sz="900" dirty="0"/>
                        <a:t>INMSS</a:t>
                      </a:r>
                    </a:p>
                  </a:txBody>
                  <a:tcPr marL="72000" marR="72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18,904</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17,177</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(1,727)</a:t>
                      </a:r>
                    </a:p>
                  </a:txBody>
                  <a:tcPr marL="72000" marR="72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extLst>
                  <a:ext uri="{0D108BD9-81ED-4DB2-BD59-A6C34878D82A}">
                    <a16:rowId xmlns:a16="http://schemas.microsoft.com/office/drawing/2014/main" val="2500316805"/>
                  </a:ext>
                </a:extLst>
              </a:tr>
              <a:tr h="197553">
                <a:tc>
                  <a:txBody>
                    <a:bodyPr/>
                    <a:lstStyle/>
                    <a:p>
                      <a:pPr algn="l"/>
                      <a:r>
                        <a:rPr lang="en-GB" sz="900" dirty="0"/>
                        <a:t>PRU</a:t>
                      </a:r>
                    </a:p>
                  </a:txBody>
                  <a:tcPr marL="72000" marR="72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2,157</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2,368</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210</a:t>
                      </a:r>
                    </a:p>
                  </a:txBody>
                  <a:tcPr marL="72000" marR="72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extLst>
                  <a:ext uri="{0D108BD9-81ED-4DB2-BD59-A6C34878D82A}">
                    <a16:rowId xmlns:a16="http://schemas.microsoft.com/office/drawing/2014/main" val="393348154"/>
                  </a:ext>
                </a:extLst>
              </a:tr>
              <a:tr h="197553">
                <a:tc>
                  <a:txBody>
                    <a:bodyPr/>
                    <a:lstStyle/>
                    <a:p>
                      <a:pPr algn="l"/>
                      <a:r>
                        <a:rPr lang="en-GB" sz="900" dirty="0"/>
                        <a:t>Post 16</a:t>
                      </a:r>
                    </a:p>
                  </a:txBody>
                  <a:tcPr marL="72000" marR="72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2,755</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2,708</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(47)</a:t>
                      </a:r>
                    </a:p>
                  </a:txBody>
                  <a:tcPr marL="72000" marR="72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extLst>
                  <a:ext uri="{0D108BD9-81ED-4DB2-BD59-A6C34878D82A}">
                    <a16:rowId xmlns:a16="http://schemas.microsoft.com/office/drawing/2014/main" val="3407005000"/>
                  </a:ext>
                </a:extLst>
              </a:tr>
              <a:tr h="197553">
                <a:tc>
                  <a:txBody>
                    <a:bodyPr/>
                    <a:lstStyle/>
                    <a:p>
                      <a:pPr algn="l"/>
                      <a:r>
                        <a:rPr lang="en-GB" sz="900" dirty="0"/>
                        <a:t>Others</a:t>
                      </a:r>
                    </a:p>
                  </a:txBody>
                  <a:tcPr marL="72000" marR="72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5,577</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dirty="0"/>
                        <a:t>4,850</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tc>
                  <a:txBody>
                    <a:bodyPr/>
                    <a:lstStyle/>
                    <a:p>
                      <a:pPr algn="ctr"/>
                      <a:r>
                        <a:rPr lang="en-GB" sz="900"/>
                        <a:t>(726)</a:t>
                      </a:r>
                      <a:endParaRPr lang="en-GB" sz="900" dirty="0"/>
                    </a:p>
                  </a:txBody>
                  <a:tcPr marL="72000" marR="72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1F3F3">
                        <a:alpha val="86667"/>
                      </a:srgbClr>
                    </a:solidFill>
                  </a:tcPr>
                </a:tc>
                <a:extLst>
                  <a:ext uri="{0D108BD9-81ED-4DB2-BD59-A6C34878D82A}">
                    <a16:rowId xmlns:a16="http://schemas.microsoft.com/office/drawing/2014/main" val="46574899"/>
                  </a:ext>
                </a:extLst>
              </a:tr>
              <a:tr h="0">
                <a:tc>
                  <a:txBody>
                    <a:bodyPr/>
                    <a:lstStyle/>
                    <a:p>
                      <a:pPr algn="l"/>
                      <a:r>
                        <a:rPr lang="en-GB" sz="900" dirty="0"/>
                        <a:t>Total</a:t>
                      </a:r>
                    </a:p>
                  </a:txBody>
                  <a:tcPr marL="72000" marR="72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3F3">
                        <a:alpha val="86667"/>
                      </a:srgbClr>
                    </a:solidFill>
                  </a:tcPr>
                </a:tc>
                <a:tc>
                  <a:txBody>
                    <a:bodyPr/>
                    <a:lstStyle/>
                    <a:p>
                      <a:pPr algn="ctr"/>
                      <a:r>
                        <a:rPr lang="en-GB" sz="900" b="1" dirty="0"/>
                        <a:t>53,145</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3F3">
                        <a:alpha val="86667"/>
                      </a:srgbClr>
                    </a:solidFill>
                  </a:tcPr>
                </a:tc>
                <a:tc>
                  <a:txBody>
                    <a:bodyPr/>
                    <a:lstStyle/>
                    <a:p>
                      <a:pPr algn="ctr"/>
                      <a:r>
                        <a:rPr lang="en-GB" sz="900" b="1" dirty="0"/>
                        <a:t>49,052</a:t>
                      </a:r>
                    </a:p>
                  </a:txBody>
                  <a:tcPr marL="72000" marR="72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3F3">
                        <a:alpha val="86667"/>
                      </a:srgbClr>
                    </a:solidFill>
                  </a:tcPr>
                </a:tc>
                <a:tc>
                  <a:txBody>
                    <a:bodyPr/>
                    <a:lstStyle/>
                    <a:p>
                      <a:pPr algn="ctr"/>
                      <a:r>
                        <a:rPr lang="en-GB" sz="900" b="1" dirty="0"/>
                        <a:t>(4,093)</a:t>
                      </a:r>
                    </a:p>
                  </a:txBody>
                  <a:tcPr marL="72000" marR="72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3F3">
                        <a:alpha val="86667"/>
                      </a:srgbClr>
                    </a:solidFill>
                  </a:tcPr>
                </a:tc>
                <a:extLst>
                  <a:ext uri="{0D108BD9-81ED-4DB2-BD59-A6C34878D82A}">
                    <a16:rowId xmlns:a16="http://schemas.microsoft.com/office/drawing/2014/main" val="2226335785"/>
                  </a:ext>
                </a:extLst>
              </a:tr>
            </a:tbl>
          </a:graphicData>
        </a:graphic>
      </p:graphicFrame>
      <p:sp>
        <p:nvSpPr>
          <p:cNvPr id="6" name="TextBox 5">
            <a:extLst>
              <a:ext uri="{FF2B5EF4-FFF2-40B4-BE49-F238E27FC236}">
                <a16:creationId xmlns:a16="http://schemas.microsoft.com/office/drawing/2014/main" id="{093B9DF1-B525-3167-4718-964AF9FA5546}"/>
              </a:ext>
            </a:extLst>
          </p:cNvPr>
          <p:cNvSpPr txBox="1"/>
          <p:nvPr/>
        </p:nvSpPr>
        <p:spPr>
          <a:xfrm>
            <a:off x="886772" y="3832376"/>
            <a:ext cx="8487473" cy="2246769"/>
          </a:xfrm>
          <a:prstGeom prst="rect">
            <a:avLst/>
          </a:prstGeom>
          <a:noFill/>
        </p:spPr>
        <p:txBody>
          <a:bodyPr wrap="square" rtlCol="0">
            <a:spAutoFit/>
          </a:bodyPr>
          <a:lstStyle/>
          <a:p>
            <a:pPr marL="285750" indent="-285750">
              <a:buFont typeface="Arial" panose="020B0604020202020204" pitchFamily="34" charset="0"/>
              <a:buChar char="•"/>
            </a:pPr>
            <a:r>
              <a:rPr lang="en-GB" sz="1400" dirty="0"/>
              <a:t>No. of EHCP plans is expected to increase by 13% from 2,194 in year 24/25 to an estimated 2,487 in year 25/26 with two third of the growth from Mainstream and remaining from Special Schools and others</a:t>
            </a:r>
          </a:p>
          <a:p>
            <a:endParaRPr lang="en-GB" sz="400" dirty="0"/>
          </a:p>
          <a:p>
            <a:pPr marL="285750" indent="-285750">
              <a:buFont typeface="Arial" panose="020B0604020202020204" pitchFamily="34" charset="0"/>
              <a:buChar char="•"/>
            </a:pPr>
            <a:r>
              <a:rPr lang="en-GB" sz="1400" dirty="0"/>
              <a:t>Growth of Independent Non-Maintained Special Schools (“INMSS”), Education Other Than At School (“EOTAS”) and others are slowing down when we are consolidating our provisions under Mainstream and Resource Base, this is also a key contributor to the saving compared to the original budget</a:t>
            </a:r>
          </a:p>
          <a:p>
            <a:endParaRPr lang="en-GB" sz="400" dirty="0"/>
          </a:p>
          <a:p>
            <a:pPr marL="285750" indent="-285750">
              <a:buFont typeface="Arial" panose="020B0604020202020204" pitchFamily="34" charset="0"/>
              <a:buChar char="•"/>
            </a:pPr>
            <a:r>
              <a:rPr lang="en-GB" sz="1400" dirty="0"/>
              <a:t>Average cost per EHCP plan is at £19,700. Cost per EHCP plan at INMSS and Special Schools are £71,000 and £23,800 which are significantly higher than the average provision</a:t>
            </a:r>
          </a:p>
          <a:p>
            <a:endParaRPr lang="en-GB" sz="400" dirty="0"/>
          </a:p>
          <a:p>
            <a:pPr marL="285750" indent="-285750">
              <a:buFont typeface="Arial" panose="020B0604020202020204" pitchFamily="34" charset="0"/>
              <a:buChar char="•"/>
            </a:pPr>
            <a:r>
              <a:rPr lang="en-GB" sz="1400" dirty="0"/>
              <a:t>HNB In Year Deficit is expected to increase by £2,211k YOY or an equivalent 12% annual increase</a:t>
            </a:r>
          </a:p>
          <a:p>
            <a:endParaRPr lang="en-GB" sz="1500" dirty="0">
              <a:solidFill>
                <a:srgbClr val="FF0000"/>
              </a:solidFill>
            </a:endParaRPr>
          </a:p>
        </p:txBody>
      </p:sp>
      <p:sp>
        <p:nvSpPr>
          <p:cNvPr id="2" name="Rectangle 1">
            <a:extLst>
              <a:ext uri="{FF2B5EF4-FFF2-40B4-BE49-F238E27FC236}">
                <a16:creationId xmlns:a16="http://schemas.microsoft.com/office/drawing/2014/main" id="{63DC90A9-9B18-D442-044C-54D99B0B1E82}"/>
              </a:ext>
            </a:extLst>
          </p:cNvPr>
          <p:cNvSpPr/>
          <p:nvPr/>
        </p:nvSpPr>
        <p:spPr>
          <a:xfrm>
            <a:off x="0" y="0"/>
            <a:ext cx="12192000" cy="645809"/>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 name="TextBox 8">
            <a:extLst>
              <a:ext uri="{FF2B5EF4-FFF2-40B4-BE49-F238E27FC236}">
                <a16:creationId xmlns:a16="http://schemas.microsoft.com/office/drawing/2014/main" id="{A921E14F-CA9E-AA98-C1D1-11DEE902C860}"/>
              </a:ext>
            </a:extLst>
          </p:cNvPr>
          <p:cNvSpPr txBox="1"/>
          <p:nvPr/>
        </p:nvSpPr>
        <p:spPr>
          <a:xfrm>
            <a:off x="176728" y="151359"/>
            <a:ext cx="11470893" cy="461665"/>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ptos" panose="02110004020202020204"/>
                <a:ea typeface="+mn-ea"/>
                <a:cs typeface="+mn-cs"/>
              </a:rPr>
              <a:t>HNB Key Financials Update : 2025-26 </a:t>
            </a:r>
          </a:p>
        </p:txBody>
      </p:sp>
    </p:spTree>
    <p:extLst>
      <p:ext uri="{BB962C8B-B14F-4D97-AF65-F5344CB8AC3E}">
        <p14:creationId xmlns:p14="http://schemas.microsoft.com/office/powerpoint/2010/main" val="2172646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2E666-C697-3A7E-0F4B-883C37EE40B9}"/>
            </a:ext>
          </a:extLst>
        </p:cNvPr>
        <p:cNvGrpSpPr/>
        <p:nvPr/>
      </p:nvGrpSpPr>
      <p:grpSpPr>
        <a:xfrm>
          <a:off x="0" y="0"/>
          <a:ext cx="0" cy="0"/>
          <a:chOff x="0" y="0"/>
          <a:chExt cx="0" cy="0"/>
        </a:xfrm>
      </p:grpSpPr>
      <p:pic>
        <p:nvPicPr>
          <p:cNvPr id="12" name="Picture 7">
            <a:extLst>
              <a:ext uri="{FF2B5EF4-FFF2-40B4-BE49-F238E27FC236}">
                <a16:creationId xmlns:a16="http://schemas.microsoft.com/office/drawing/2014/main" id="{4DED9330-38A8-0F87-4F37-D1A328C72BCD}"/>
              </a:ext>
            </a:extLst>
          </p:cNvPr>
          <p:cNvPicPr>
            <a:picLocks noChangeAspect="1"/>
          </p:cNvPicPr>
          <p:nvPr/>
        </p:nvPicPr>
        <p:blipFill>
          <a:blip r:embed="rId3"/>
          <a:srcRect/>
          <a:stretch>
            <a:fillRect/>
          </a:stretch>
        </p:blipFill>
        <p:spPr>
          <a:xfrm>
            <a:off x="10718801" y="6191119"/>
            <a:ext cx="1221187" cy="628911"/>
          </a:xfrm>
          <a:prstGeom prst="rect">
            <a:avLst/>
          </a:prstGeom>
        </p:spPr>
      </p:pic>
      <p:sp>
        <p:nvSpPr>
          <p:cNvPr id="2" name="TextBox 1">
            <a:extLst>
              <a:ext uri="{FF2B5EF4-FFF2-40B4-BE49-F238E27FC236}">
                <a16:creationId xmlns:a16="http://schemas.microsoft.com/office/drawing/2014/main" id="{59F81DBD-F6ED-A60F-5D16-B9B0298DD620}"/>
              </a:ext>
            </a:extLst>
          </p:cNvPr>
          <p:cNvSpPr txBox="1"/>
          <p:nvPr/>
        </p:nvSpPr>
        <p:spPr>
          <a:xfrm>
            <a:off x="764336" y="4238052"/>
            <a:ext cx="6244183" cy="1862048"/>
          </a:xfrm>
          <a:prstGeom prst="rect">
            <a:avLst/>
          </a:prstGeom>
          <a:noFill/>
        </p:spPr>
        <p:txBody>
          <a:bodyPr wrap="square" rtlCol="0">
            <a:spAutoFit/>
          </a:bodyPr>
          <a:lstStyle/>
          <a:p>
            <a:pPr marL="285750" indent="-285750">
              <a:buFont typeface="Arial" panose="020B0604020202020204" pitchFamily="34" charset="0"/>
              <a:buChar char="•"/>
            </a:pPr>
            <a:r>
              <a:rPr lang="en-GB" sz="1400" dirty="0"/>
              <a:t>Steep increase in in-year deficit in early years which were mainly driven by increase in number of EHCP plans, unit cost and profile of plans </a:t>
            </a:r>
          </a:p>
          <a:p>
            <a:endParaRPr lang="en-GB" sz="500" dirty="0"/>
          </a:p>
          <a:p>
            <a:pPr marL="285750" indent="-285750">
              <a:buFont typeface="Arial" panose="020B0604020202020204" pitchFamily="34" charset="0"/>
              <a:buChar char="•"/>
            </a:pPr>
            <a:r>
              <a:rPr lang="en-GB" sz="1400" dirty="0"/>
              <a:t>Year-on-year growth slowed down from 79% in year 23/24 to 41% in year 24/25 and to estimated 12% in year 25/26</a:t>
            </a:r>
          </a:p>
          <a:p>
            <a:endParaRPr lang="en-GB" sz="500" dirty="0"/>
          </a:p>
          <a:p>
            <a:pPr marL="285750" indent="-285750">
              <a:buFont typeface="Arial" panose="020B0604020202020204" pitchFamily="34" charset="0"/>
              <a:buChar char="•"/>
            </a:pPr>
            <a:r>
              <a:rPr lang="en-GB" sz="1400" dirty="0"/>
              <a:t>Cost per EHCP plan recorded a first year drop in recent 3 years</a:t>
            </a:r>
          </a:p>
          <a:p>
            <a:pPr marL="285750" indent="-285750">
              <a:buFont typeface="Arial" panose="020B0604020202020204" pitchFamily="34" charset="0"/>
              <a:buChar char="•"/>
            </a:pPr>
            <a:endParaRPr lang="en-GB" sz="500" dirty="0"/>
          </a:p>
          <a:p>
            <a:pPr marL="285750" indent="-285750">
              <a:buFont typeface="Arial" panose="020B0604020202020204" pitchFamily="34" charset="0"/>
              <a:buChar char="•"/>
            </a:pPr>
            <a:r>
              <a:rPr lang="en-GB" sz="1500" dirty="0"/>
              <a:t>When additional resource unit and new special school places are available, a further decline in cost per EHCP plan is expected</a:t>
            </a:r>
          </a:p>
        </p:txBody>
      </p:sp>
      <p:graphicFrame>
        <p:nvGraphicFramePr>
          <p:cNvPr id="5" name="Table 4">
            <a:extLst>
              <a:ext uri="{FF2B5EF4-FFF2-40B4-BE49-F238E27FC236}">
                <a16:creationId xmlns:a16="http://schemas.microsoft.com/office/drawing/2014/main" id="{EECA0CC8-5BBC-1CBF-45EB-8EB1641896A4}"/>
              </a:ext>
            </a:extLst>
          </p:cNvPr>
          <p:cNvGraphicFramePr>
            <a:graphicFrameLocks noGrp="1"/>
          </p:cNvGraphicFramePr>
          <p:nvPr>
            <p:extLst>
              <p:ext uri="{D42A27DB-BD31-4B8C-83A1-F6EECF244321}">
                <p14:modId xmlns:p14="http://schemas.microsoft.com/office/powerpoint/2010/main" val="2821591142"/>
              </p:ext>
            </p:extLst>
          </p:nvPr>
        </p:nvGraphicFramePr>
        <p:xfrm>
          <a:off x="886772" y="899528"/>
          <a:ext cx="5870366" cy="3145647"/>
        </p:xfrm>
        <a:graphic>
          <a:graphicData uri="http://schemas.openxmlformats.org/drawingml/2006/table">
            <a:tbl>
              <a:tblPr firstRow="1" bandRow="1">
                <a:tableStyleId>{5C22544A-7EE6-4342-B048-85BDC9FD1C3A}</a:tableStyleId>
              </a:tblPr>
              <a:tblGrid>
                <a:gridCol w="1627634">
                  <a:extLst>
                    <a:ext uri="{9D8B030D-6E8A-4147-A177-3AD203B41FA5}">
                      <a16:colId xmlns:a16="http://schemas.microsoft.com/office/drawing/2014/main" val="2957203148"/>
                    </a:ext>
                  </a:extLst>
                </a:gridCol>
                <a:gridCol w="838394">
                  <a:extLst>
                    <a:ext uri="{9D8B030D-6E8A-4147-A177-3AD203B41FA5}">
                      <a16:colId xmlns:a16="http://schemas.microsoft.com/office/drawing/2014/main" val="3267244733"/>
                    </a:ext>
                  </a:extLst>
                </a:gridCol>
                <a:gridCol w="804443">
                  <a:extLst>
                    <a:ext uri="{9D8B030D-6E8A-4147-A177-3AD203B41FA5}">
                      <a16:colId xmlns:a16="http://schemas.microsoft.com/office/drawing/2014/main" val="2064838140"/>
                    </a:ext>
                  </a:extLst>
                </a:gridCol>
                <a:gridCol w="875071">
                  <a:extLst>
                    <a:ext uri="{9D8B030D-6E8A-4147-A177-3AD203B41FA5}">
                      <a16:colId xmlns:a16="http://schemas.microsoft.com/office/drawing/2014/main" val="4053091130"/>
                    </a:ext>
                  </a:extLst>
                </a:gridCol>
                <a:gridCol w="816077">
                  <a:extLst>
                    <a:ext uri="{9D8B030D-6E8A-4147-A177-3AD203B41FA5}">
                      <a16:colId xmlns:a16="http://schemas.microsoft.com/office/drawing/2014/main" val="1943650146"/>
                    </a:ext>
                  </a:extLst>
                </a:gridCol>
                <a:gridCol w="908747">
                  <a:extLst>
                    <a:ext uri="{9D8B030D-6E8A-4147-A177-3AD203B41FA5}">
                      <a16:colId xmlns:a16="http://schemas.microsoft.com/office/drawing/2014/main" val="3098288551"/>
                    </a:ext>
                  </a:extLst>
                </a:gridCol>
              </a:tblGrid>
              <a:tr h="370840">
                <a:tc>
                  <a:txBody>
                    <a:bodyPr/>
                    <a:lstStyle/>
                    <a:p>
                      <a:r>
                        <a:rPr lang="en-GB" sz="1200" dirty="0">
                          <a:latin typeface="+mn-lt"/>
                          <a:cs typeface="Arial" panose="020B0604020202020204" pitchFamily="34" charset="0"/>
                        </a:rPr>
                        <a:t>Financials</a:t>
                      </a:r>
                    </a:p>
                  </a:txBody>
                  <a:tcPr/>
                </a:tc>
                <a:tc>
                  <a:txBody>
                    <a:bodyPr/>
                    <a:lstStyle/>
                    <a:p>
                      <a:pPr algn="ctr"/>
                      <a:r>
                        <a:rPr lang="en-GB" sz="1200" dirty="0">
                          <a:latin typeface="+mn-lt"/>
                          <a:cs typeface="Arial" panose="020B0604020202020204" pitchFamily="34" charset="0"/>
                        </a:rPr>
                        <a:t>2023-24</a:t>
                      </a:r>
                    </a:p>
                  </a:txBody>
                  <a:tcPr/>
                </a:tc>
                <a:tc>
                  <a:txBody>
                    <a:bodyPr/>
                    <a:lstStyle/>
                    <a:p>
                      <a:pPr algn="ctr"/>
                      <a:r>
                        <a:rPr lang="en-GB" sz="1200" dirty="0">
                          <a:latin typeface="+mn-lt"/>
                          <a:cs typeface="Arial" panose="020B0604020202020204" pitchFamily="34" charset="0"/>
                        </a:rPr>
                        <a:t>2024-25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latin typeface="+mn-lt"/>
                          <a:cs typeface="Arial" panose="020B0604020202020204" pitchFamily="34" charset="0"/>
                        </a:rPr>
                        <a:t>2025-26</a:t>
                      </a:r>
                    </a:p>
                  </a:txBody>
                  <a:tcPr/>
                </a:tc>
                <a:tc>
                  <a:txBody>
                    <a:bodyPr/>
                    <a:lstStyle/>
                    <a:p>
                      <a:pPr algn="ctr"/>
                      <a:endParaRPr lang="en-GB" sz="1200">
                        <a:latin typeface="+mn-lt"/>
                        <a:cs typeface="Arial" panose="020B0604020202020204" pitchFamily="34" charset="0"/>
                      </a:endParaRPr>
                    </a:p>
                  </a:txBody>
                  <a:tcPr/>
                </a:tc>
                <a:tc>
                  <a:txBody>
                    <a:bodyPr/>
                    <a:lstStyle/>
                    <a:p>
                      <a:pPr algn="ctr"/>
                      <a:endParaRPr lang="en-GB" sz="1200" dirty="0">
                        <a:latin typeface="+mn-lt"/>
                        <a:cs typeface="Arial" panose="020B0604020202020204" pitchFamily="34" charset="0"/>
                      </a:endParaRPr>
                    </a:p>
                  </a:txBody>
                  <a:tcPr/>
                </a:tc>
                <a:extLst>
                  <a:ext uri="{0D108BD9-81ED-4DB2-BD59-A6C34878D82A}">
                    <a16:rowId xmlns:a16="http://schemas.microsoft.com/office/drawing/2014/main" val="158419119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Arial" panose="020B0604020202020204" pitchFamily="34" charset="0"/>
                        </a:rPr>
                        <a:t>£’K</a:t>
                      </a:r>
                    </a:p>
                    <a:p>
                      <a:endParaRPr lang="en-GB" sz="1200" dirty="0">
                        <a:latin typeface="+mn-lt"/>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latin typeface="+mn-lt"/>
                          <a:cs typeface="Arial" panose="020B0604020202020204" pitchFamily="34" charset="0"/>
                        </a:rPr>
                        <a:t>Actuals</a:t>
                      </a:r>
                    </a:p>
                    <a:p>
                      <a:pPr algn="ctr"/>
                      <a:endParaRPr lang="en-GB" sz="1200" dirty="0">
                        <a:latin typeface="+mn-lt"/>
                        <a:cs typeface="Arial" panose="020B0604020202020204" pitchFamily="34" charset="0"/>
                      </a:endParaRPr>
                    </a:p>
                  </a:txBody>
                  <a:tcPr/>
                </a:tc>
                <a:tc>
                  <a:txBody>
                    <a:bodyPr/>
                    <a:lstStyle/>
                    <a:p>
                      <a:pPr algn="ctr"/>
                      <a:r>
                        <a:rPr lang="en-GB" sz="1200" dirty="0">
                          <a:latin typeface="+mn-lt"/>
                          <a:cs typeface="Arial" panose="020B0604020202020204" pitchFamily="34" charset="0"/>
                        </a:rPr>
                        <a:t>Actuals</a:t>
                      </a:r>
                    </a:p>
                    <a:p>
                      <a:pPr algn="ctr"/>
                      <a:r>
                        <a:rPr lang="en-GB" sz="1200" kern="1200" dirty="0">
                          <a:solidFill>
                            <a:schemeClr val="accent5">
                              <a:lumMod val="75000"/>
                            </a:schemeClr>
                          </a:solidFill>
                          <a:latin typeface="+mn-lt"/>
                          <a:ea typeface="+mn-ea"/>
                          <a:cs typeface="Arial" panose="020B0604020202020204" pitchFamily="34" charset="0"/>
                        </a:rPr>
                        <a:t>&lt;A&gt;</a:t>
                      </a:r>
                    </a:p>
                  </a:txBody>
                  <a:tcPr/>
                </a:tc>
                <a:tc>
                  <a:txBody>
                    <a:bodyPr/>
                    <a:lstStyle/>
                    <a:p>
                      <a:pPr algn="ctr"/>
                      <a:r>
                        <a:rPr lang="en-GB" sz="1200" dirty="0">
                          <a:latin typeface="+mn-lt"/>
                          <a:cs typeface="Arial" panose="020B0604020202020204" pitchFamily="34" charset="0"/>
                        </a:rPr>
                        <a:t>Forecast</a:t>
                      </a:r>
                    </a:p>
                    <a:p>
                      <a:pPr algn="ctr"/>
                      <a:r>
                        <a:rPr lang="en-GB" sz="1200" dirty="0">
                          <a:solidFill>
                            <a:schemeClr val="accent5">
                              <a:lumMod val="75000"/>
                            </a:schemeClr>
                          </a:solidFill>
                          <a:latin typeface="+mn-lt"/>
                          <a:cs typeface="Arial" panose="020B0604020202020204" pitchFamily="34" charset="0"/>
                        </a:rPr>
                        <a:t>&lt;B&gt;</a:t>
                      </a:r>
                    </a:p>
                  </a:txBody>
                  <a:tcPr/>
                </a:tc>
                <a:tc>
                  <a:txBody>
                    <a:bodyPr/>
                    <a:lstStyle/>
                    <a:p>
                      <a:pPr algn="ctr"/>
                      <a:r>
                        <a:rPr lang="en-GB" sz="1200" dirty="0">
                          <a:latin typeface="+mn-lt"/>
                          <a:cs typeface="Arial" panose="020B0604020202020204" pitchFamily="34" charset="0"/>
                        </a:rPr>
                        <a:t>Diff</a:t>
                      </a:r>
                    </a:p>
                    <a:p>
                      <a:pPr algn="ctr"/>
                      <a:r>
                        <a:rPr lang="en-GB" sz="1200" dirty="0">
                          <a:solidFill>
                            <a:schemeClr val="accent5">
                              <a:lumMod val="75000"/>
                            </a:schemeClr>
                          </a:solidFill>
                          <a:latin typeface="+mn-lt"/>
                          <a:cs typeface="Arial" panose="020B0604020202020204" pitchFamily="34" charset="0"/>
                        </a:rPr>
                        <a:t>&lt;B&gt;-&lt;A&gt;</a:t>
                      </a:r>
                    </a:p>
                  </a:txBody>
                  <a:tcPr/>
                </a:tc>
                <a:tc>
                  <a:txBody>
                    <a:bodyPr/>
                    <a:lstStyle/>
                    <a:p>
                      <a:pPr algn="ctr"/>
                      <a:r>
                        <a:rPr lang="en-GB" sz="1200" dirty="0">
                          <a:solidFill>
                            <a:schemeClr val="tx1"/>
                          </a:solidFill>
                          <a:latin typeface="+mn-lt"/>
                          <a:cs typeface="Arial" panose="020B0604020202020204" pitchFamily="34" charset="0"/>
                        </a:rPr>
                        <a:t>Diff</a:t>
                      </a:r>
                    </a:p>
                    <a:p>
                      <a:pPr algn="ctr"/>
                      <a:r>
                        <a:rPr lang="en-GB" sz="1200" dirty="0">
                          <a:solidFill>
                            <a:schemeClr val="accent5">
                              <a:lumMod val="75000"/>
                            </a:schemeClr>
                          </a:solidFill>
                          <a:latin typeface="+mn-lt"/>
                          <a:cs typeface="Arial" panose="020B0604020202020204" pitchFamily="34" charset="0"/>
                        </a:rPr>
                        <a:t>%</a:t>
                      </a:r>
                    </a:p>
                  </a:txBody>
                  <a:tcPr/>
                </a:tc>
                <a:extLst>
                  <a:ext uri="{0D108BD9-81ED-4DB2-BD59-A6C34878D82A}">
                    <a16:rowId xmlns:a16="http://schemas.microsoft.com/office/drawing/2014/main" val="1207226870"/>
                  </a:ext>
                </a:extLst>
              </a:tr>
              <a:tr h="138134">
                <a:tc>
                  <a:txBody>
                    <a:bodyPr/>
                    <a:lstStyle/>
                    <a:p>
                      <a:endParaRPr lang="en-GB" sz="300">
                        <a:latin typeface="+mn-lt"/>
                        <a:cs typeface="Arial" panose="020B0604020202020204" pitchFamily="34" charset="0"/>
                      </a:endParaRPr>
                    </a:p>
                  </a:txBody>
                  <a:tcPr/>
                </a:tc>
                <a:tc>
                  <a:txBody>
                    <a:bodyPr/>
                    <a:lstStyle/>
                    <a:p>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extLst>
                  <a:ext uri="{0D108BD9-81ED-4DB2-BD59-A6C34878D82A}">
                    <a16:rowId xmlns:a16="http://schemas.microsoft.com/office/drawing/2014/main" val="3715215022"/>
                  </a:ext>
                </a:extLst>
              </a:tr>
              <a:tr h="331233">
                <a:tc>
                  <a:txBody>
                    <a:bodyPr/>
                    <a:lstStyle/>
                    <a:p>
                      <a:r>
                        <a:rPr lang="en-GB" sz="1200">
                          <a:latin typeface="+mn-lt"/>
                          <a:cs typeface="Arial" panose="020B0604020202020204" pitchFamily="34" charset="0"/>
                        </a:rPr>
                        <a:t>Total Expenditure</a:t>
                      </a:r>
                    </a:p>
                  </a:txBody>
                  <a:tcPr/>
                </a:tc>
                <a:tc>
                  <a:txBody>
                    <a:bodyPr/>
                    <a:lstStyle/>
                    <a:p>
                      <a:pPr algn="ctr"/>
                      <a:r>
                        <a:rPr lang="en-GB" sz="1200" dirty="0">
                          <a:latin typeface="+mn-lt"/>
                          <a:cs typeface="Arial" panose="020B0604020202020204" pitchFamily="34" charset="0"/>
                        </a:rPr>
                        <a:t>41,163</a:t>
                      </a:r>
                    </a:p>
                  </a:txBody>
                  <a:tcPr/>
                </a:tc>
                <a:tc>
                  <a:txBody>
                    <a:bodyPr/>
                    <a:lstStyle/>
                    <a:p>
                      <a:pPr algn="ctr"/>
                      <a:r>
                        <a:rPr lang="en-GB" sz="1200" dirty="0">
                          <a:latin typeface="+mn-lt"/>
                          <a:cs typeface="Arial" panose="020B0604020202020204" pitchFamily="34" charset="0"/>
                        </a:rPr>
                        <a:t>46,253</a:t>
                      </a:r>
                    </a:p>
                  </a:txBody>
                  <a:tcPr/>
                </a:tc>
                <a:tc>
                  <a:txBody>
                    <a:bodyPr/>
                    <a:lstStyle/>
                    <a:p>
                      <a:pPr algn="ctr"/>
                      <a:r>
                        <a:rPr lang="en-GB" sz="1200" dirty="0">
                          <a:latin typeface="+mn-lt"/>
                          <a:cs typeface="Arial" panose="020B0604020202020204" pitchFamily="34" charset="0"/>
                        </a:rPr>
                        <a:t>49,052</a:t>
                      </a:r>
                    </a:p>
                  </a:txBody>
                  <a:tcPr/>
                </a:tc>
                <a:tc>
                  <a:txBody>
                    <a:bodyPr/>
                    <a:lstStyle/>
                    <a:p>
                      <a:pPr algn="ctr"/>
                      <a:r>
                        <a:rPr lang="en-GB" sz="1200" dirty="0">
                          <a:latin typeface="+mn-lt"/>
                          <a:cs typeface="Arial" panose="020B0604020202020204" pitchFamily="34" charset="0"/>
                        </a:rPr>
                        <a:t>2,799</a:t>
                      </a:r>
                    </a:p>
                  </a:txBody>
                  <a:tcPr/>
                </a:tc>
                <a:tc>
                  <a:txBody>
                    <a:bodyPr/>
                    <a:lstStyle/>
                    <a:p>
                      <a:pPr algn="ctr"/>
                      <a:r>
                        <a:rPr lang="en-GB" sz="1200" dirty="0">
                          <a:latin typeface="+mn-lt"/>
                          <a:cs typeface="Arial" panose="020B0604020202020204" pitchFamily="34" charset="0"/>
                        </a:rPr>
                        <a:t>6.1%</a:t>
                      </a:r>
                    </a:p>
                  </a:txBody>
                  <a:tcPr/>
                </a:tc>
                <a:extLst>
                  <a:ext uri="{0D108BD9-81ED-4DB2-BD59-A6C34878D82A}">
                    <a16:rowId xmlns:a16="http://schemas.microsoft.com/office/drawing/2014/main" val="895951341"/>
                  </a:ext>
                </a:extLst>
              </a:tr>
              <a:tr h="0">
                <a:tc>
                  <a:txBody>
                    <a:bodyPr/>
                    <a:lstStyle/>
                    <a:p>
                      <a:endParaRPr lang="en-GB" sz="300">
                        <a:latin typeface="+mn-lt"/>
                        <a:cs typeface="Arial" panose="020B0604020202020204" pitchFamily="34" charset="0"/>
                      </a:endParaRPr>
                    </a:p>
                  </a:txBody>
                  <a:tcPr/>
                </a:tc>
                <a:tc>
                  <a:txBody>
                    <a:bodyPr/>
                    <a:lstStyle/>
                    <a:p>
                      <a:pPr algn="ctr"/>
                      <a:endParaRPr lang="en-GB" sz="30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extLst>
                  <a:ext uri="{0D108BD9-81ED-4DB2-BD59-A6C34878D82A}">
                    <a16:rowId xmlns:a16="http://schemas.microsoft.com/office/drawing/2014/main" val="2423806196"/>
                  </a:ext>
                </a:extLst>
              </a:tr>
              <a:tr h="329771">
                <a:tc>
                  <a:txBody>
                    <a:bodyPr/>
                    <a:lstStyle/>
                    <a:p>
                      <a:r>
                        <a:rPr lang="en-GB" sz="1200">
                          <a:latin typeface="+mn-lt"/>
                          <a:cs typeface="Arial" panose="020B0604020202020204" pitchFamily="34" charset="0"/>
                        </a:rPr>
                        <a:t>Total Income</a:t>
                      </a:r>
                    </a:p>
                  </a:txBody>
                  <a:tcPr/>
                </a:tc>
                <a:tc>
                  <a:txBody>
                    <a:bodyPr/>
                    <a:lstStyle/>
                    <a:p>
                      <a:pPr algn="ctr"/>
                      <a:r>
                        <a:rPr lang="en-GB" sz="1200" dirty="0">
                          <a:latin typeface="+mn-lt"/>
                          <a:cs typeface="Arial" panose="020B0604020202020204" pitchFamily="34" charset="0"/>
                        </a:rPr>
                        <a:t>(28,225)</a:t>
                      </a:r>
                    </a:p>
                  </a:txBody>
                  <a:tcPr/>
                </a:tc>
                <a:tc>
                  <a:txBody>
                    <a:bodyPr/>
                    <a:lstStyle/>
                    <a:p>
                      <a:pPr algn="ctr"/>
                      <a:r>
                        <a:rPr lang="en-GB" sz="1200" dirty="0">
                          <a:latin typeface="+mn-lt"/>
                          <a:cs typeface="Arial" panose="020B0604020202020204" pitchFamily="34" charset="0"/>
                        </a:rPr>
                        <a:t>(28,056)</a:t>
                      </a:r>
                    </a:p>
                  </a:txBody>
                  <a:tcPr/>
                </a:tc>
                <a:tc>
                  <a:txBody>
                    <a:bodyPr/>
                    <a:lstStyle/>
                    <a:p>
                      <a:pPr algn="ctr"/>
                      <a:r>
                        <a:rPr lang="en-GB" sz="1200" dirty="0">
                          <a:latin typeface="+mn-lt"/>
                          <a:cs typeface="Arial" panose="020B0604020202020204" pitchFamily="34" charset="0"/>
                        </a:rPr>
                        <a:t>(28,644)</a:t>
                      </a:r>
                    </a:p>
                  </a:txBody>
                  <a:tcPr/>
                </a:tc>
                <a:tc>
                  <a:txBody>
                    <a:bodyPr/>
                    <a:lstStyle/>
                    <a:p>
                      <a:pPr algn="ctr"/>
                      <a:r>
                        <a:rPr lang="en-GB" sz="1200" dirty="0">
                          <a:latin typeface="+mn-lt"/>
                          <a:cs typeface="Arial" panose="020B0604020202020204" pitchFamily="34" charset="0"/>
                        </a:rPr>
                        <a:t>(588)</a:t>
                      </a:r>
                    </a:p>
                  </a:txBody>
                  <a:tcPr/>
                </a:tc>
                <a:tc>
                  <a:txBody>
                    <a:bodyPr/>
                    <a:lstStyle/>
                    <a:p>
                      <a:pPr algn="ctr"/>
                      <a:r>
                        <a:rPr lang="en-GB" sz="1200" dirty="0">
                          <a:latin typeface="+mn-lt"/>
                          <a:cs typeface="Arial" panose="020B0604020202020204" pitchFamily="34" charset="0"/>
                        </a:rPr>
                        <a:t>(2.1%)</a:t>
                      </a:r>
                    </a:p>
                  </a:txBody>
                  <a:tcPr/>
                </a:tc>
                <a:extLst>
                  <a:ext uri="{0D108BD9-81ED-4DB2-BD59-A6C34878D82A}">
                    <a16:rowId xmlns:a16="http://schemas.microsoft.com/office/drawing/2014/main" val="2459724379"/>
                  </a:ext>
                </a:extLst>
              </a:tr>
              <a:tr h="134237">
                <a:tc>
                  <a:txBody>
                    <a:bodyPr/>
                    <a:lstStyle/>
                    <a:p>
                      <a:endParaRPr lang="en-GB" sz="30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extLst>
                  <a:ext uri="{0D108BD9-81ED-4DB2-BD59-A6C34878D82A}">
                    <a16:rowId xmlns:a16="http://schemas.microsoft.com/office/drawing/2014/main" val="1817381305"/>
                  </a:ext>
                </a:extLst>
              </a:tr>
              <a:tr h="310311">
                <a:tc>
                  <a:txBody>
                    <a:bodyPr/>
                    <a:lstStyle/>
                    <a:p>
                      <a:r>
                        <a:rPr lang="en-GB" sz="1200">
                          <a:latin typeface="+mn-lt"/>
                          <a:cs typeface="Arial" panose="020B0604020202020204" pitchFamily="34" charset="0"/>
                        </a:rPr>
                        <a:t>HNB In Year Deficit</a:t>
                      </a:r>
                    </a:p>
                  </a:txBody>
                  <a:tcPr/>
                </a:tc>
                <a:tc>
                  <a:txBody>
                    <a:bodyPr/>
                    <a:lstStyle/>
                    <a:p>
                      <a:pPr algn="ctr"/>
                      <a:r>
                        <a:rPr lang="en-GB" sz="1200" dirty="0">
                          <a:latin typeface="+mn-lt"/>
                          <a:cs typeface="Arial" panose="020B0604020202020204" pitchFamily="34" charset="0"/>
                        </a:rPr>
                        <a:t>12,938</a:t>
                      </a:r>
                    </a:p>
                  </a:txBody>
                  <a:tcPr/>
                </a:tc>
                <a:tc>
                  <a:txBody>
                    <a:bodyPr/>
                    <a:lstStyle/>
                    <a:p>
                      <a:pPr algn="ctr"/>
                      <a:r>
                        <a:rPr lang="en-GB" sz="1200" dirty="0">
                          <a:latin typeface="+mn-lt"/>
                          <a:cs typeface="Arial" panose="020B0604020202020204" pitchFamily="34" charset="0"/>
                        </a:rPr>
                        <a:t>18,197</a:t>
                      </a:r>
                    </a:p>
                  </a:txBody>
                  <a:tcPr/>
                </a:tc>
                <a:tc>
                  <a:txBody>
                    <a:bodyPr/>
                    <a:lstStyle/>
                    <a:p>
                      <a:pPr algn="ctr"/>
                      <a:r>
                        <a:rPr lang="en-GB" sz="1200" dirty="0">
                          <a:latin typeface="+mn-lt"/>
                          <a:cs typeface="Arial" panose="020B0604020202020204" pitchFamily="34" charset="0"/>
                        </a:rPr>
                        <a:t>20,408</a:t>
                      </a:r>
                    </a:p>
                  </a:txBody>
                  <a:tcPr/>
                </a:tc>
                <a:tc>
                  <a:txBody>
                    <a:bodyPr/>
                    <a:lstStyle/>
                    <a:p>
                      <a:pPr algn="ctr"/>
                      <a:r>
                        <a:rPr lang="en-GB" sz="1200" dirty="0">
                          <a:latin typeface="+mn-lt"/>
                          <a:cs typeface="Arial" panose="020B0604020202020204" pitchFamily="34" charset="0"/>
                        </a:rPr>
                        <a:t>2,211</a:t>
                      </a:r>
                    </a:p>
                  </a:txBody>
                  <a:tcPr/>
                </a:tc>
                <a:tc>
                  <a:txBody>
                    <a:bodyPr/>
                    <a:lstStyle/>
                    <a:p>
                      <a:pPr algn="ctr"/>
                      <a:r>
                        <a:rPr lang="en-GB" sz="1200" dirty="0">
                          <a:latin typeface="+mn-lt"/>
                          <a:cs typeface="Arial" panose="020B0604020202020204" pitchFamily="34" charset="0"/>
                        </a:rPr>
                        <a:t>12.2%</a:t>
                      </a:r>
                    </a:p>
                  </a:txBody>
                  <a:tcPr/>
                </a:tc>
                <a:extLst>
                  <a:ext uri="{0D108BD9-81ED-4DB2-BD59-A6C34878D82A}">
                    <a16:rowId xmlns:a16="http://schemas.microsoft.com/office/drawing/2014/main" val="2027678077"/>
                  </a:ext>
                </a:extLst>
              </a:tr>
              <a:tr h="0">
                <a:tc>
                  <a:txBody>
                    <a:bodyPr/>
                    <a:lstStyle/>
                    <a:p>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extLst>
                  <a:ext uri="{0D108BD9-81ED-4DB2-BD59-A6C34878D82A}">
                    <a16:rowId xmlns:a16="http://schemas.microsoft.com/office/drawing/2014/main" val="2677263447"/>
                  </a:ext>
                </a:extLst>
              </a:tr>
              <a:tr h="329759">
                <a:tc>
                  <a:txBody>
                    <a:bodyPr/>
                    <a:lstStyle/>
                    <a:p>
                      <a:r>
                        <a:rPr lang="en-GB" sz="1200" dirty="0">
                          <a:latin typeface="+mn-lt"/>
                          <a:cs typeface="Arial" panose="020B0604020202020204" pitchFamily="34" charset="0"/>
                        </a:rPr>
                        <a:t>No. of EHCP plan</a:t>
                      </a:r>
                    </a:p>
                  </a:txBody>
                  <a:tcPr/>
                </a:tc>
                <a:tc>
                  <a:txBody>
                    <a:bodyPr/>
                    <a:lstStyle/>
                    <a:p>
                      <a:pPr algn="ctr"/>
                      <a:r>
                        <a:rPr lang="en-GB" sz="1200" dirty="0">
                          <a:latin typeface="+mn-lt"/>
                          <a:cs typeface="Arial" panose="020B0604020202020204" pitchFamily="34" charset="0"/>
                        </a:rPr>
                        <a:t>1,953</a:t>
                      </a:r>
                    </a:p>
                  </a:txBody>
                  <a:tcPr/>
                </a:tc>
                <a:tc>
                  <a:txBody>
                    <a:bodyPr/>
                    <a:lstStyle/>
                    <a:p>
                      <a:pPr algn="ctr"/>
                      <a:r>
                        <a:rPr lang="en-GB" sz="1200" dirty="0">
                          <a:latin typeface="+mn-lt"/>
                          <a:cs typeface="Arial" panose="020B0604020202020204" pitchFamily="34" charset="0"/>
                        </a:rPr>
                        <a:t>2,194</a:t>
                      </a:r>
                    </a:p>
                  </a:txBody>
                  <a:tcPr/>
                </a:tc>
                <a:tc>
                  <a:txBody>
                    <a:bodyPr/>
                    <a:lstStyle/>
                    <a:p>
                      <a:pPr algn="ctr"/>
                      <a:r>
                        <a:rPr lang="en-GB" sz="1200" dirty="0">
                          <a:latin typeface="+mn-lt"/>
                          <a:cs typeface="Arial" panose="020B0604020202020204" pitchFamily="34" charset="0"/>
                        </a:rPr>
                        <a:t>2,487</a:t>
                      </a:r>
                    </a:p>
                  </a:txBody>
                  <a:tcPr/>
                </a:tc>
                <a:tc>
                  <a:txBody>
                    <a:bodyPr/>
                    <a:lstStyle/>
                    <a:p>
                      <a:pPr algn="ctr"/>
                      <a:r>
                        <a:rPr lang="en-GB" sz="1200" dirty="0">
                          <a:latin typeface="+mn-lt"/>
                          <a:cs typeface="Arial" panose="020B0604020202020204" pitchFamily="34" charset="0"/>
                        </a:rPr>
                        <a:t>293</a:t>
                      </a:r>
                    </a:p>
                  </a:txBody>
                  <a:tcPr/>
                </a:tc>
                <a:tc>
                  <a:txBody>
                    <a:bodyPr/>
                    <a:lstStyle/>
                    <a:p>
                      <a:pPr algn="ctr"/>
                      <a:r>
                        <a:rPr lang="en-GB" sz="1200" dirty="0">
                          <a:latin typeface="+mn-lt"/>
                          <a:cs typeface="Arial" panose="020B0604020202020204" pitchFamily="34" charset="0"/>
                        </a:rPr>
                        <a:t>13.3%</a:t>
                      </a:r>
                    </a:p>
                  </a:txBody>
                  <a:tcPr/>
                </a:tc>
                <a:extLst>
                  <a:ext uri="{0D108BD9-81ED-4DB2-BD59-A6C34878D82A}">
                    <a16:rowId xmlns:a16="http://schemas.microsoft.com/office/drawing/2014/main" val="840623968"/>
                  </a:ext>
                </a:extLst>
              </a:tr>
              <a:tr h="0">
                <a:tc>
                  <a:txBody>
                    <a:bodyPr/>
                    <a:lstStyle/>
                    <a:p>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tc>
                  <a:txBody>
                    <a:bodyPr/>
                    <a:lstStyle/>
                    <a:p>
                      <a:pPr algn="ctr"/>
                      <a:endParaRPr lang="en-GB" sz="300" dirty="0">
                        <a:latin typeface="+mn-lt"/>
                        <a:cs typeface="Arial" panose="020B0604020202020204" pitchFamily="34" charset="0"/>
                      </a:endParaRPr>
                    </a:p>
                  </a:txBody>
                  <a:tcPr/>
                </a:tc>
                <a:extLst>
                  <a:ext uri="{0D108BD9-81ED-4DB2-BD59-A6C34878D82A}">
                    <a16:rowId xmlns:a16="http://schemas.microsoft.com/office/drawing/2014/main" val="127093549"/>
                  </a:ext>
                </a:extLst>
              </a:tr>
              <a:tr h="329759">
                <a:tc>
                  <a:txBody>
                    <a:bodyPr/>
                    <a:lstStyle/>
                    <a:p>
                      <a:r>
                        <a:rPr lang="en-GB" sz="1200" dirty="0">
                          <a:latin typeface="+mn-lt"/>
                          <a:cs typeface="Arial" panose="020B0604020202020204" pitchFamily="34" charset="0"/>
                        </a:rPr>
                        <a:t>Cost per EHCP plan</a:t>
                      </a:r>
                    </a:p>
                  </a:txBody>
                  <a:tcPr/>
                </a:tc>
                <a:tc>
                  <a:txBody>
                    <a:bodyPr/>
                    <a:lstStyle/>
                    <a:p>
                      <a:pPr algn="ctr"/>
                      <a:r>
                        <a:rPr lang="en-GB" sz="1200" dirty="0">
                          <a:latin typeface="+mn-lt"/>
                          <a:cs typeface="Arial" panose="020B0604020202020204" pitchFamily="34" charset="0"/>
                        </a:rPr>
                        <a:t>21.1</a:t>
                      </a:r>
                    </a:p>
                  </a:txBody>
                  <a:tcPr/>
                </a:tc>
                <a:tc>
                  <a:txBody>
                    <a:bodyPr/>
                    <a:lstStyle/>
                    <a:p>
                      <a:pPr algn="ctr"/>
                      <a:r>
                        <a:rPr lang="en-GB" sz="1200" dirty="0">
                          <a:latin typeface="+mn-lt"/>
                          <a:cs typeface="Arial" panose="020B0604020202020204" pitchFamily="34" charset="0"/>
                        </a:rPr>
                        <a:t>21.1</a:t>
                      </a:r>
                    </a:p>
                  </a:txBody>
                  <a:tcPr/>
                </a:tc>
                <a:tc>
                  <a:txBody>
                    <a:bodyPr/>
                    <a:lstStyle/>
                    <a:p>
                      <a:pPr algn="ctr"/>
                      <a:r>
                        <a:rPr lang="en-GB" sz="1200" dirty="0">
                          <a:latin typeface="+mn-lt"/>
                          <a:cs typeface="Arial" panose="020B0604020202020204" pitchFamily="34" charset="0"/>
                        </a:rPr>
                        <a:t>19.7</a:t>
                      </a:r>
                    </a:p>
                  </a:txBody>
                  <a:tcPr/>
                </a:tc>
                <a:tc>
                  <a:txBody>
                    <a:bodyPr/>
                    <a:lstStyle/>
                    <a:p>
                      <a:pPr algn="ctr"/>
                      <a:r>
                        <a:rPr lang="en-GB" sz="1200" dirty="0">
                          <a:latin typeface="+mn-lt"/>
                          <a:cs typeface="Arial" panose="020B0604020202020204" pitchFamily="34" charset="0"/>
                        </a:rPr>
                        <a:t>(1.3)</a:t>
                      </a:r>
                    </a:p>
                  </a:txBody>
                  <a:tcPr/>
                </a:tc>
                <a:tc>
                  <a:txBody>
                    <a:bodyPr/>
                    <a:lstStyle/>
                    <a:p>
                      <a:pPr algn="ctr"/>
                      <a:r>
                        <a:rPr lang="en-GB" sz="1200" dirty="0">
                          <a:latin typeface="+mn-lt"/>
                          <a:cs typeface="Arial" panose="020B0604020202020204" pitchFamily="34" charset="0"/>
                        </a:rPr>
                        <a:t>(6.6%)</a:t>
                      </a:r>
                    </a:p>
                  </a:txBody>
                  <a:tcPr/>
                </a:tc>
                <a:extLst>
                  <a:ext uri="{0D108BD9-81ED-4DB2-BD59-A6C34878D82A}">
                    <a16:rowId xmlns:a16="http://schemas.microsoft.com/office/drawing/2014/main" val="1650974400"/>
                  </a:ext>
                </a:extLst>
              </a:tr>
            </a:tbl>
          </a:graphicData>
        </a:graphic>
      </p:graphicFrame>
      <p:sp>
        <p:nvSpPr>
          <p:cNvPr id="8" name="Title 1">
            <a:extLst>
              <a:ext uri="{FF2B5EF4-FFF2-40B4-BE49-F238E27FC236}">
                <a16:creationId xmlns:a16="http://schemas.microsoft.com/office/drawing/2014/main" id="{C0E4F285-92D0-82D3-49A4-D1F7C3D29EB0}"/>
              </a:ext>
            </a:extLst>
          </p:cNvPr>
          <p:cNvSpPr txBox="1">
            <a:spLocks/>
          </p:cNvSpPr>
          <p:nvPr/>
        </p:nvSpPr>
        <p:spPr>
          <a:xfrm>
            <a:off x="232110" y="6266287"/>
            <a:ext cx="10005120" cy="400110"/>
          </a:xfrm>
          <a:prstGeom prst="rect">
            <a:avLst/>
          </a:prstGeom>
        </p:spPr>
        <p:txBody>
          <a:bodyPr wrap="square" lIns="0" tIns="0" rIns="0" bIns="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914446">
              <a:defRPr/>
            </a:pPr>
            <a:r>
              <a:rPr lang="en-GB" altLang="en-US" sz="2600">
                <a:solidFill>
                  <a:schemeClr val="bg1"/>
                </a:solidFill>
                <a:latin typeface="Arial" panose="020B0604020202020204" pitchFamily="34" charset="0"/>
                <a:ea typeface="Times New Roman" panose="02020603050405020304" pitchFamily="18" charset="0"/>
              </a:rPr>
              <a:t>High Needs Block </a:t>
            </a:r>
            <a:endParaRPr lang="en-GB" sz="2600" b="1" kern="0">
              <a:solidFill>
                <a:schemeClr val="bg1"/>
              </a:solidFill>
              <a:latin typeface="Libre Franklin Light" panose="020B0604020202020204" charset="0"/>
              <a:ea typeface="+mj-ea"/>
              <a:cs typeface="Libre Franklin Light" panose="020B0604020202020204" charset="0"/>
            </a:endParaRPr>
          </a:p>
        </p:txBody>
      </p:sp>
      <p:graphicFrame>
        <p:nvGraphicFramePr>
          <p:cNvPr id="4" name="Chart 3">
            <a:extLst>
              <a:ext uri="{FF2B5EF4-FFF2-40B4-BE49-F238E27FC236}">
                <a16:creationId xmlns:a16="http://schemas.microsoft.com/office/drawing/2014/main" id="{92D705AB-5EE4-69F7-2B16-AA4DE8A82592}"/>
              </a:ext>
            </a:extLst>
          </p:cNvPr>
          <p:cNvGraphicFramePr>
            <a:graphicFrameLocks/>
          </p:cNvGraphicFramePr>
          <p:nvPr>
            <p:extLst>
              <p:ext uri="{D42A27DB-BD31-4B8C-83A1-F6EECF244321}">
                <p14:modId xmlns:p14="http://schemas.microsoft.com/office/powerpoint/2010/main" val="1838340760"/>
              </p:ext>
            </p:extLst>
          </p:nvPr>
        </p:nvGraphicFramePr>
        <p:xfrm>
          <a:off x="7052936" y="932659"/>
          <a:ext cx="3195950" cy="2880333"/>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5">
            <a:extLst>
              <a:ext uri="{FF2B5EF4-FFF2-40B4-BE49-F238E27FC236}">
                <a16:creationId xmlns:a16="http://schemas.microsoft.com/office/drawing/2014/main" id="{106DAEEE-6500-148F-F481-5BBE53F98E3D}"/>
              </a:ext>
            </a:extLst>
          </p:cNvPr>
          <p:cNvSpPr/>
          <p:nvPr/>
        </p:nvSpPr>
        <p:spPr>
          <a:xfrm>
            <a:off x="0" y="0"/>
            <a:ext cx="12192000" cy="645809"/>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 name="TextBox 8">
            <a:extLst>
              <a:ext uri="{FF2B5EF4-FFF2-40B4-BE49-F238E27FC236}">
                <a16:creationId xmlns:a16="http://schemas.microsoft.com/office/drawing/2014/main" id="{EFC3B1FA-6B78-53FB-AF38-48AD52866A6F}"/>
              </a:ext>
            </a:extLst>
          </p:cNvPr>
          <p:cNvSpPr txBox="1"/>
          <p:nvPr/>
        </p:nvSpPr>
        <p:spPr>
          <a:xfrm>
            <a:off x="176728" y="151359"/>
            <a:ext cx="11470893" cy="461665"/>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ptos" panose="02110004020202020204"/>
                <a:ea typeface="+mn-ea"/>
                <a:cs typeface="+mn-cs"/>
              </a:rPr>
              <a:t>HNB Key Financials Update : 2025-26 </a:t>
            </a:r>
          </a:p>
        </p:txBody>
      </p:sp>
    </p:spTree>
    <p:extLst>
      <p:ext uri="{BB962C8B-B14F-4D97-AF65-F5344CB8AC3E}">
        <p14:creationId xmlns:p14="http://schemas.microsoft.com/office/powerpoint/2010/main" val="72100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E4786-DA02-498B-E627-DBFE94532937}"/>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3EFE5D41-C9DA-95B2-C595-22E4091CEA36}"/>
              </a:ext>
            </a:extLst>
          </p:cNvPr>
          <p:cNvSpPr/>
          <p:nvPr/>
        </p:nvSpPr>
        <p:spPr>
          <a:xfrm>
            <a:off x="0" y="0"/>
            <a:ext cx="12192000" cy="645809"/>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TextBox 2">
            <a:extLst>
              <a:ext uri="{FF2B5EF4-FFF2-40B4-BE49-F238E27FC236}">
                <a16:creationId xmlns:a16="http://schemas.microsoft.com/office/drawing/2014/main" id="{622994E1-A419-7B47-30BA-A5E5CDE11F7F}"/>
              </a:ext>
            </a:extLst>
          </p:cNvPr>
          <p:cNvSpPr txBox="1"/>
          <p:nvPr/>
        </p:nvSpPr>
        <p:spPr>
          <a:xfrm>
            <a:off x="176728" y="151359"/>
            <a:ext cx="11470893" cy="461665"/>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Aptos" panose="02110004020202020204"/>
              </a:rPr>
              <a:t>EHC Plans and Growth Rate:</a:t>
            </a:r>
            <a:endParaRPr kumimoji="0" lang="en-GB" sz="2400" b="1"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2" name="Picture 1">
            <a:extLst>
              <a:ext uri="{FF2B5EF4-FFF2-40B4-BE49-F238E27FC236}">
                <a16:creationId xmlns:a16="http://schemas.microsoft.com/office/drawing/2014/main" id="{C3B30307-3C86-68F1-328F-7C2B40FCF620}"/>
              </a:ext>
            </a:extLst>
          </p:cNvPr>
          <p:cNvPicPr>
            <a:picLocks noChangeAspect="1"/>
          </p:cNvPicPr>
          <p:nvPr/>
        </p:nvPicPr>
        <p:blipFill>
          <a:blip r:embed="rId3"/>
          <a:stretch>
            <a:fillRect/>
          </a:stretch>
        </p:blipFill>
        <p:spPr>
          <a:xfrm>
            <a:off x="339703" y="838195"/>
            <a:ext cx="4006445" cy="2408129"/>
          </a:xfrm>
          <a:prstGeom prst="rect">
            <a:avLst/>
          </a:prstGeom>
        </p:spPr>
      </p:pic>
      <p:sp>
        <p:nvSpPr>
          <p:cNvPr id="7" name="TextBox 6">
            <a:extLst>
              <a:ext uri="{FF2B5EF4-FFF2-40B4-BE49-F238E27FC236}">
                <a16:creationId xmlns:a16="http://schemas.microsoft.com/office/drawing/2014/main" id="{FD2B0FDA-BF1A-8B3A-F4A3-9F565EDE87C2}"/>
              </a:ext>
            </a:extLst>
          </p:cNvPr>
          <p:cNvSpPr txBox="1"/>
          <p:nvPr/>
        </p:nvSpPr>
        <p:spPr>
          <a:xfrm>
            <a:off x="8939019" y="4219433"/>
            <a:ext cx="3128933" cy="2277547"/>
          </a:xfrm>
          <a:prstGeom prst="rect">
            <a:avLst/>
          </a:prstGeom>
          <a:noFill/>
        </p:spPr>
        <p:txBody>
          <a:bodyPr wrap="square" rtlCol="0">
            <a:spAutoFit/>
          </a:bodyPr>
          <a:lstStyle/>
          <a:p>
            <a:pPr>
              <a:spcAft>
                <a:spcPts val="600"/>
              </a:spcAft>
            </a:pPr>
            <a:r>
              <a:rPr lang="en-GB" sz="1200"/>
              <a:t>Wokingham’s annual growth rate of EHC plans is slightly above national average but has declined by 2.4% compared to the previous year. </a:t>
            </a:r>
          </a:p>
          <a:p>
            <a:pPr>
              <a:spcAft>
                <a:spcPts val="600"/>
              </a:spcAft>
            </a:pPr>
            <a:r>
              <a:rPr lang="en-GB" sz="1200"/>
              <a:t>All local authorities, with the exception of Windsor &amp; Maidenhead (W&amp;M), experienced a spike in growth in 2024, followed by a decrease in 2025. </a:t>
            </a:r>
          </a:p>
          <a:p>
            <a:pPr>
              <a:spcAft>
                <a:spcPts val="600"/>
              </a:spcAft>
            </a:pPr>
            <a:r>
              <a:rPr lang="en-GB" sz="1200"/>
              <a:t>Notably, W&amp;M has shown a steady increase in growth since 2022, surpassing the national rate by 2025.</a:t>
            </a:r>
          </a:p>
        </p:txBody>
      </p:sp>
      <p:sp>
        <p:nvSpPr>
          <p:cNvPr id="17" name="TextBox 16">
            <a:extLst>
              <a:ext uri="{FF2B5EF4-FFF2-40B4-BE49-F238E27FC236}">
                <a16:creationId xmlns:a16="http://schemas.microsoft.com/office/drawing/2014/main" id="{21311F86-1343-2B52-0404-BE3FD1281C8D}"/>
              </a:ext>
            </a:extLst>
          </p:cNvPr>
          <p:cNvSpPr txBox="1"/>
          <p:nvPr/>
        </p:nvSpPr>
        <p:spPr>
          <a:xfrm>
            <a:off x="8939020" y="991944"/>
            <a:ext cx="3128933" cy="2908489"/>
          </a:xfrm>
          <a:prstGeom prst="rect">
            <a:avLst/>
          </a:prstGeom>
          <a:noFill/>
        </p:spPr>
        <p:txBody>
          <a:bodyPr wrap="square" rtlCol="0">
            <a:spAutoFit/>
          </a:bodyPr>
          <a:lstStyle/>
          <a:p>
            <a:pPr>
              <a:spcAft>
                <a:spcPts val="600"/>
              </a:spcAft>
            </a:pPr>
            <a:r>
              <a:rPr lang="en-GB" sz="1200"/>
              <a:t>Wokingham’s EHCP rate per 10,000 population remained below the national average until 2022 and is now broadly in line. </a:t>
            </a:r>
          </a:p>
          <a:p>
            <a:pPr>
              <a:spcAft>
                <a:spcPts val="600"/>
              </a:spcAft>
            </a:pPr>
            <a:r>
              <a:rPr lang="en-GB" sz="1200"/>
              <a:t>In 2019 and 2020, geographically close statistical neighbours recorded higher EHCP rates than Wokingham. </a:t>
            </a:r>
          </a:p>
          <a:p>
            <a:pPr>
              <a:spcAft>
                <a:spcPts val="600"/>
              </a:spcAft>
            </a:pPr>
            <a:r>
              <a:rPr lang="en-GB" sz="1200"/>
              <a:t>From 2022 onwards, Bracknell Forest has consistently maintained a higher rate than Wokingham. West Berkshire's rate has been slightly lower. </a:t>
            </a:r>
          </a:p>
          <a:p>
            <a:pPr>
              <a:spcAft>
                <a:spcPts val="600"/>
              </a:spcAft>
            </a:pPr>
            <a:r>
              <a:rPr lang="en-GB" sz="1200"/>
              <a:t>Windsor &amp; Maidenhead has consistently reported significantly lower growth rates than other neighbouring authorities and the national average until 2025.</a:t>
            </a:r>
          </a:p>
        </p:txBody>
      </p:sp>
      <p:pic>
        <p:nvPicPr>
          <p:cNvPr id="21" name="Picture 20">
            <a:extLst>
              <a:ext uri="{FF2B5EF4-FFF2-40B4-BE49-F238E27FC236}">
                <a16:creationId xmlns:a16="http://schemas.microsoft.com/office/drawing/2014/main" id="{A83F88AE-5ED6-63CF-D8F6-00EE8E76CD65}"/>
              </a:ext>
            </a:extLst>
          </p:cNvPr>
          <p:cNvPicPr>
            <a:picLocks noChangeAspect="1"/>
          </p:cNvPicPr>
          <p:nvPr/>
        </p:nvPicPr>
        <p:blipFill>
          <a:blip r:embed="rId4"/>
          <a:stretch>
            <a:fillRect/>
          </a:stretch>
        </p:blipFill>
        <p:spPr>
          <a:xfrm>
            <a:off x="4560619" y="838195"/>
            <a:ext cx="4163929" cy="2603218"/>
          </a:xfrm>
          <a:prstGeom prst="rect">
            <a:avLst/>
          </a:prstGeom>
        </p:spPr>
      </p:pic>
      <p:pic>
        <p:nvPicPr>
          <p:cNvPr id="22" name="Picture 21">
            <a:extLst>
              <a:ext uri="{FF2B5EF4-FFF2-40B4-BE49-F238E27FC236}">
                <a16:creationId xmlns:a16="http://schemas.microsoft.com/office/drawing/2014/main" id="{248885AD-7FEB-F5BC-9403-B583D5F09B8B}"/>
              </a:ext>
            </a:extLst>
          </p:cNvPr>
          <p:cNvPicPr>
            <a:picLocks noChangeAspect="1"/>
          </p:cNvPicPr>
          <p:nvPr/>
        </p:nvPicPr>
        <p:blipFill>
          <a:blip r:embed="rId5"/>
          <a:stretch>
            <a:fillRect/>
          </a:stretch>
        </p:blipFill>
        <p:spPr>
          <a:xfrm>
            <a:off x="4593688" y="3706431"/>
            <a:ext cx="4130860" cy="2482911"/>
          </a:xfrm>
          <a:prstGeom prst="rect">
            <a:avLst/>
          </a:prstGeom>
        </p:spPr>
      </p:pic>
      <p:pic>
        <p:nvPicPr>
          <p:cNvPr id="23" name="Picture 22">
            <a:extLst>
              <a:ext uri="{FF2B5EF4-FFF2-40B4-BE49-F238E27FC236}">
                <a16:creationId xmlns:a16="http://schemas.microsoft.com/office/drawing/2014/main" id="{BA473773-AD5A-D4C3-C482-62037B713232}"/>
              </a:ext>
            </a:extLst>
          </p:cNvPr>
          <p:cNvPicPr>
            <a:picLocks noChangeAspect="1"/>
          </p:cNvPicPr>
          <p:nvPr/>
        </p:nvPicPr>
        <p:blipFill>
          <a:blip r:embed="rId6"/>
          <a:stretch>
            <a:fillRect/>
          </a:stretch>
        </p:blipFill>
        <p:spPr>
          <a:xfrm>
            <a:off x="339703" y="3706431"/>
            <a:ext cx="4112662" cy="2482911"/>
          </a:xfrm>
          <a:prstGeom prst="rect">
            <a:avLst/>
          </a:prstGeom>
        </p:spPr>
      </p:pic>
    </p:spTree>
    <p:extLst>
      <p:ext uri="{BB962C8B-B14F-4D97-AF65-F5344CB8AC3E}">
        <p14:creationId xmlns:p14="http://schemas.microsoft.com/office/powerpoint/2010/main" val="32284602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42726-4933-50C6-3428-017058AA25A2}"/>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9C4A1B6B-4AB1-4220-0A16-DF2B2AB3A19D}"/>
              </a:ext>
            </a:extLst>
          </p:cNvPr>
          <p:cNvSpPr/>
          <p:nvPr/>
        </p:nvSpPr>
        <p:spPr>
          <a:xfrm>
            <a:off x="0" y="0"/>
            <a:ext cx="12192000" cy="645809"/>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TextBox 2">
            <a:extLst>
              <a:ext uri="{FF2B5EF4-FFF2-40B4-BE49-F238E27FC236}">
                <a16:creationId xmlns:a16="http://schemas.microsoft.com/office/drawing/2014/main" id="{46FE9BF1-B68A-2C53-BF54-5D3FDB4A4BBC}"/>
              </a:ext>
            </a:extLst>
          </p:cNvPr>
          <p:cNvSpPr txBox="1"/>
          <p:nvPr/>
        </p:nvSpPr>
        <p:spPr>
          <a:xfrm>
            <a:off x="116958" y="92071"/>
            <a:ext cx="11470893" cy="461665"/>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GB" sz="2400" b="1">
                <a:solidFill>
                  <a:prstClr val="white"/>
                </a:solidFill>
                <a:latin typeface="Aptos" panose="02110004020202020204"/>
              </a:rPr>
              <a:t>Independent &amp; Non-maintained Placements as at SEN2 2025</a:t>
            </a:r>
            <a:endParaRPr kumimoji="0" lang="en-GB" sz="2400" b="1"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6" name="Picture 5">
            <a:extLst>
              <a:ext uri="{FF2B5EF4-FFF2-40B4-BE49-F238E27FC236}">
                <a16:creationId xmlns:a16="http://schemas.microsoft.com/office/drawing/2014/main" id="{A5D90844-8D55-1DF3-E676-B6B6FE3C6C2C}"/>
              </a:ext>
            </a:extLst>
          </p:cNvPr>
          <p:cNvPicPr>
            <a:picLocks noChangeAspect="1"/>
          </p:cNvPicPr>
          <p:nvPr/>
        </p:nvPicPr>
        <p:blipFill>
          <a:blip r:embed="rId3"/>
          <a:stretch>
            <a:fillRect/>
          </a:stretch>
        </p:blipFill>
        <p:spPr>
          <a:xfrm>
            <a:off x="5099164" y="3680544"/>
            <a:ext cx="4584589" cy="2755631"/>
          </a:xfrm>
          <a:prstGeom prst="rect">
            <a:avLst/>
          </a:prstGeom>
        </p:spPr>
      </p:pic>
      <p:pic>
        <p:nvPicPr>
          <p:cNvPr id="7" name="Picture 6">
            <a:extLst>
              <a:ext uri="{FF2B5EF4-FFF2-40B4-BE49-F238E27FC236}">
                <a16:creationId xmlns:a16="http://schemas.microsoft.com/office/drawing/2014/main" id="{6EDEDEF7-6F13-8F0A-AB0D-8E53FCF18538}"/>
              </a:ext>
            </a:extLst>
          </p:cNvPr>
          <p:cNvPicPr>
            <a:picLocks noChangeAspect="1"/>
          </p:cNvPicPr>
          <p:nvPr/>
        </p:nvPicPr>
        <p:blipFill>
          <a:blip r:embed="rId4"/>
          <a:stretch>
            <a:fillRect/>
          </a:stretch>
        </p:blipFill>
        <p:spPr>
          <a:xfrm>
            <a:off x="5099164" y="818199"/>
            <a:ext cx="4584589" cy="2755631"/>
          </a:xfrm>
          <a:prstGeom prst="rect">
            <a:avLst/>
          </a:prstGeom>
        </p:spPr>
      </p:pic>
      <p:pic>
        <p:nvPicPr>
          <p:cNvPr id="8" name="Picture 7">
            <a:extLst>
              <a:ext uri="{FF2B5EF4-FFF2-40B4-BE49-F238E27FC236}">
                <a16:creationId xmlns:a16="http://schemas.microsoft.com/office/drawing/2014/main" id="{92F5B8CC-3829-BE97-1800-7AE4D2B28C79}"/>
              </a:ext>
            </a:extLst>
          </p:cNvPr>
          <p:cNvPicPr>
            <a:picLocks noChangeAspect="1"/>
          </p:cNvPicPr>
          <p:nvPr/>
        </p:nvPicPr>
        <p:blipFill>
          <a:blip r:embed="rId5"/>
          <a:stretch>
            <a:fillRect/>
          </a:stretch>
        </p:blipFill>
        <p:spPr>
          <a:xfrm>
            <a:off x="218481" y="818200"/>
            <a:ext cx="4608947" cy="2770272"/>
          </a:xfrm>
          <a:prstGeom prst="rect">
            <a:avLst/>
          </a:prstGeom>
        </p:spPr>
      </p:pic>
      <p:pic>
        <p:nvPicPr>
          <p:cNvPr id="10" name="Picture 9">
            <a:extLst>
              <a:ext uri="{FF2B5EF4-FFF2-40B4-BE49-F238E27FC236}">
                <a16:creationId xmlns:a16="http://schemas.microsoft.com/office/drawing/2014/main" id="{51ABF9C3-ECA7-7444-8DBE-56B109D34A91}"/>
              </a:ext>
            </a:extLst>
          </p:cNvPr>
          <p:cNvPicPr>
            <a:picLocks noChangeAspect="1"/>
          </p:cNvPicPr>
          <p:nvPr/>
        </p:nvPicPr>
        <p:blipFill>
          <a:blip r:embed="rId6"/>
          <a:stretch>
            <a:fillRect/>
          </a:stretch>
        </p:blipFill>
        <p:spPr>
          <a:xfrm>
            <a:off x="218481" y="3680545"/>
            <a:ext cx="4584589" cy="2755631"/>
          </a:xfrm>
          <a:prstGeom prst="rect">
            <a:avLst/>
          </a:prstGeom>
        </p:spPr>
      </p:pic>
      <p:sp>
        <p:nvSpPr>
          <p:cNvPr id="2" name="TextBox 1">
            <a:extLst>
              <a:ext uri="{FF2B5EF4-FFF2-40B4-BE49-F238E27FC236}">
                <a16:creationId xmlns:a16="http://schemas.microsoft.com/office/drawing/2014/main" id="{7BEDDD22-1527-2B3E-4D37-FF85144EC602}"/>
              </a:ext>
            </a:extLst>
          </p:cNvPr>
          <p:cNvSpPr txBox="1"/>
          <p:nvPr/>
        </p:nvSpPr>
        <p:spPr>
          <a:xfrm>
            <a:off x="9942954" y="910816"/>
            <a:ext cx="2030565" cy="2862322"/>
          </a:xfrm>
          <a:prstGeom prst="rect">
            <a:avLst/>
          </a:prstGeom>
          <a:noFill/>
        </p:spPr>
        <p:txBody>
          <a:bodyPr wrap="square" rtlCol="0">
            <a:spAutoFit/>
          </a:bodyPr>
          <a:lstStyle/>
          <a:p>
            <a:r>
              <a:rPr lang="en-GB" sz="1200" dirty="0"/>
              <a:t>Proportion of INMSS placements by Wokingham is higher than national &amp; South East region</a:t>
            </a:r>
            <a:r>
              <a:rPr lang="en-GB" sz="1200"/>
              <a:t> and has grown for the past 3 years, BUT is broadly comparable with regional stat neighbours</a:t>
            </a:r>
            <a:r>
              <a:rPr lang="en-GB" sz="1200" dirty="0"/>
              <a:t>. </a:t>
            </a:r>
          </a:p>
          <a:p>
            <a:endParaRPr lang="en-GB" sz="1200" dirty="0"/>
          </a:p>
          <a:p>
            <a:r>
              <a:rPr lang="en-GB" sz="1200" dirty="0"/>
              <a:t>Wokingham and Bracknell have </a:t>
            </a:r>
            <a:r>
              <a:rPr lang="en-GB" sz="1200"/>
              <a:t>a </a:t>
            </a:r>
            <a:r>
              <a:rPr lang="en-GB" sz="1200" dirty="0"/>
              <a:t>similar proportion of INMSS placements, with West Berkshire (8.8%) being the lowest of all four.</a:t>
            </a:r>
          </a:p>
          <a:p>
            <a:endParaRPr lang="en-GB" sz="1200" dirty="0"/>
          </a:p>
        </p:txBody>
      </p:sp>
    </p:spTree>
    <p:extLst>
      <p:ext uri="{BB962C8B-B14F-4D97-AF65-F5344CB8AC3E}">
        <p14:creationId xmlns:p14="http://schemas.microsoft.com/office/powerpoint/2010/main" val="18246429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0CB5C-B505-FA96-0626-5E17632012DF}"/>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CBF600A0-2FF0-B945-48B2-93A505574D37}"/>
              </a:ext>
            </a:extLst>
          </p:cNvPr>
          <p:cNvSpPr/>
          <p:nvPr/>
        </p:nvSpPr>
        <p:spPr>
          <a:xfrm>
            <a:off x="0" y="0"/>
            <a:ext cx="12192000" cy="645809"/>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TextBox 2">
            <a:extLst>
              <a:ext uri="{FF2B5EF4-FFF2-40B4-BE49-F238E27FC236}">
                <a16:creationId xmlns:a16="http://schemas.microsoft.com/office/drawing/2014/main" id="{3C41C389-BB98-1E89-1E15-03598704DCE7}"/>
              </a:ext>
            </a:extLst>
          </p:cNvPr>
          <p:cNvSpPr txBox="1"/>
          <p:nvPr/>
        </p:nvSpPr>
        <p:spPr>
          <a:xfrm>
            <a:off x="255181" y="92071"/>
            <a:ext cx="11470893" cy="461665"/>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GB" sz="2400" b="1">
                <a:solidFill>
                  <a:prstClr val="white"/>
                </a:solidFill>
                <a:latin typeface="Aptos" panose="02110004020202020204"/>
              </a:rPr>
              <a:t>Projection of EHCPs at end of 2025:</a:t>
            </a:r>
            <a:endParaRPr kumimoji="0" lang="en-GB" sz="2400" b="1"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extBox 1">
            <a:extLst>
              <a:ext uri="{FF2B5EF4-FFF2-40B4-BE49-F238E27FC236}">
                <a16:creationId xmlns:a16="http://schemas.microsoft.com/office/drawing/2014/main" id="{6AEE40F5-D533-AEBF-78A6-5E0C6DB33DFC}"/>
              </a:ext>
            </a:extLst>
          </p:cNvPr>
          <p:cNvSpPr txBox="1"/>
          <p:nvPr/>
        </p:nvSpPr>
        <p:spPr>
          <a:xfrm>
            <a:off x="255181" y="5116821"/>
            <a:ext cx="10994067" cy="1477328"/>
          </a:xfrm>
          <a:prstGeom prst="rect">
            <a:avLst/>
          </a:prstGeom>
          <a:noFill/>
        </p:spPr>
        <p:txBody>
          <a:bodyPr wrap="square" rtlCol="0">
            <a:spAutoFit/>
          </a:bodyPr>
          <a:lstStyle/>
          <a:p>
            <a:r>
              <a:rPr lang="en-GB"/>
              <a:t>  </a:t>
            </a:r>
            <a:r>
              <a:rPr lang="en-GB" dirty="0"/>
              <a:t>Between January and July 2025, 36 plans were ceased.</a:t>
            </a:r>
            <a:r>
              <a:rPr lang="en-GB"/>
              <a:t> </a:t>
            </a:r>
          </a:p>
          <a:p>
            <a:r>
              <a:rPr lang="en-GB"/>
              <a:t> </a:t>
            </a:r>
            <a:r>
              <a:rPr lang="en-GB" dirty="0"/>
              <a:t> </a:t>
            </a:r>
            <a:r>
              <a:rPr lang="en-GB"/>
              <a:t>If the cessation rate increases (as planned) by January 2026 the projected number of active EHCPs by the end   </a:t>
            </a:r>
          </a:p>
          <a:p>
            <a:r>
              <a:rPr lang="en-GB"/>
              <a:t>  of the calendar year will be 2,426 with an annual growth of 8%, a significant improvement on the 13.2% seen    </a:t>
            </a:r>
          </a:p>
          <a:p>
            <a:r>
              <a:rPr lang="en-GB"/>
              <a:t>  last year.</a:t>
            </a:r>
          </a:p>
          <a:p>
            <a:endParaRPr lang="en-GB" dirty="0"/>
          </a:p>
        </p:txBody>
      </p:sp>
      <p:sp>
        <p:nvSpPr>
          <p:cNvPr id="6" name="TextBox 1">
            <a:extLst>
              <a:ext uri="{FF2B5EF4-FFF2-40B4-BE49-F238E27FC236}">
                <a16:creationId xmlns:a16="http://schemas.microsoft.com/office/drawing/2014/main" id="{BB6AEBC4-2222-1454-0158-F7C679D43B73}"/>
              </a:ext>
            </a:extLst>
          </p:cNvPr>
          <p:cNvSpPr txBox="1"/>
          <p:nvPr/>
        </p:nvSpPr>
        <p:spPr>
          <a:xfrm>
            <a:off x="335878" y="887965"/>
            <a:ext cx="11309498" cy="124545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800" kern="1200"/>
              <a:t>From January to July 2025, 151 EHC plans were issued, with a growth rate of 7% in 6 months.</a:t>
            </a:r>
          </a:p>
          <a:p>
            <a:r>
              <a:rPr lang="en-GB" sz="1800" kern="1200"/>
              <a:t>In the last two years, average of 70% plans were issued in the first 6 months of the year. If a similar growth trajectory is sustained through the remainder of this year (August to December 2025), the total number of EHC plans is projected to reach 2454 by the end of December 2025.</a:t>
            </a:r>
          </a:p>
        </p:txBody>
      </p:sp>
      <p:pic>
        <p:nvPicPr>
          <p:cNvPr id="10" name="Picture 9">
            <a:extLst>
              <a:ext uri="{FF2B5EF4-FFF2-40B4-BE49-F238E27FC236}">
                <a16:creationId xmlns:a16="http://schemas.microsoft.com/office/drawing/2014/main" id="{5E7DA695-C060-B01F-77EA-2208A5FBBF99}"/>
              </a:ext>
            </a:extLst>
          </p:cNvPr>
          <p:cNvPicPr>
            <a:picLocks noChangeAspect="1"/>
          </p:cNvPicPr>
          <p:nvPr/>
        </p:nvPicPr>
        <p:blipFill>
          <a:blip r:embed="rId3"/>
          <a:stretch>
            <a:fillRect/>
          </a:stretch>
        </p:blipFill>
        <p:spPr>
          <a:xfrm>
            <a:off x="430711" y="2133423"/>
            <a:ext cx="6035563" cy="2755631"/>
          </a:xfrm>
          <a:prstGeom prst="rect">
            <a:avLst/>
          </a:prstGeom>
        </p:spPr>
      </p:pic>
    </p:spTree>
    <p:extLst>
      <p:ext uri="{BB962C8B-B14F-4D97-AF65-F5344CB8AC3E}">
        <p14:creationId xmlns:p14="http://schemas.microsoft.com/office/powerpoint/2010/main" val="30383532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c2d118b-4b14-4725-9975-2b231ef2ed32" xsi:nil="true"/>
    <lcf76f155ced4ddcb4097134ff3c332f xmlns="fd1cf6e2-5505-4cbd-8587-019aaa4360f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A712541B8D8A445855D579DCD10E17E" ma:contentTypeVersion="12" ma:contentTypeDescription="Create a new document." ma:contentTypeScope="" ma:versionID="86f1df5482388045bd6962968e20123f">
  <xsd:schema xmlns:xsd="http://www.w3.org/2001/XMLSchema" xmlns:xs="http://www.w3.org/2001/XMLSchema" xmlns:p="http://schemas.microsoft.com/office/2006/metadata/properties" xmlns:ns2="fd1cf6e2-5505-4cbd-8587-019aaa4360f2" xmlns:ns3="6c2d118b-4b14-4725-9975-2b231ef2ed32" targetNamespace="http://schemas.microsoft.com/office/2006/metadata/properties" ma:root="true" ma:fieldsID="acf45f005b7733a980aef9f1e70eeec1" ns2:_="" ns3:_="">
    <xsd:import namespace="fd1cf6e2-5505-4cbd-8587-019aaa4360f2"/>
    <xsd:import namespace="6c2d118b-4b14-4725-9975-2b231ef2ed3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1cf6e2-5505-4cbd-8587-019aaa4360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3f4c14d-ad24-42e9-89ea-41944c85aae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2d118b-4b14-4725-9975-2b231ef2ed3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6ce76ea-d845-4ed9-913d-3363ce58f426}" ma:internalName="TaxCatchAll" ma:showField="CatchAllData" ma:web="6c2d118b-4b14-4725-9975-2b231ef2ed3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E08382-FC9A-46F7-A928-F617007C4889}">
  <ds:schemaRefs>
    <ds:schemaRef ds:uri="http://purl.org/dc/dcmitype/"/>
    <ds:schemaRef ds:uri="6c2d118b-4b14-4725-9975-2b231ef2ed32"/>
    <ds:schemaRef ds:uri="http://schemas.openxmlformats.org/package/2006/metadata/core-properties"/>
    <ds:schemaRef ds:uri="http://purl.org/dc/elements/1.1/"/>
    <ds:schemaRef ds:uri="http://schemas.microsoft.com/office/2006/metadata/properties"/>
    <ds:schemaRef ds:uri="http://schemas.microsoft.com/office/2006/documentManagement/types"/>
    <ds:schemaRef ds:uri="http://purl.org/dc/terms/"/>
    <ds:schemaRef ds:uri="http://www.w3.org/XML/1998/namespace"/>
    <ds:schemaRef ds:uri="http://schemas.microsoft.com/office/infopath/2007/PartnerControls"/>
    <ds:schemaRef ds:uri="fd1cf6e2-5505-4cbd-8587-019aaa4360f2"/>
  </ds:schemaRefs>
</ds:datastoreItem>
</file>

<file path=customXml/itemProps2.xml><?xml version="1.0" encoding="utf-8"?>
<ds:datastoreItem xmlns:ds="http://schemas.openxmlformats.org/officeDocument/2006/customXml" ds:itemID="{111A1988-1532-495D-B466-906ACFBE1E5A}">
  <ds:schemaRefs>
    <ds:schemaRef ds:uri="6c2d118b-4b14-4725-9975-2b231ef2ed32"/>
    <ds:schemaRef ds:uri="fd1cf6e2-5505-4cbd-8587-019aaa4360f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A2DD849-6DB3-40F6-9E09-D4253093B0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708</TotalTime>
  <Words>852</Words>
  <Application>Microsoft Office PowerPoint</Application>
  <PresentationFormat>Widescreen</PresentationFormat>
  <Paragraphs>164</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Arial</vt:lpstr>
      <vt:lpstr>Calibri</vt:lpstr>
      <vt:lpstr>Calibri Light</vt:lpstr>
      <vt:lpstr>Libre Franklin Light</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Darren Williamson</dc:creator>
  <cp:lastModifiedBy>Kenneth Chan</cp:lastModifiedBy>
  <cp:revision>4</cp:revision>
  <dcterms:created xsi:type="dcterms:W3CDTF">2024-05-13T14:07:22Z</dcterms:created>
  <dcterms:modified xsi:type="dcterms:W3CDTF">2025-09-23T08:47:48Z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b28a9a6-133a-4796-ad7d-6b90f7583680_Enabled">
    <vt:lpwstr>true</vt:lpwstr>
  </property>
  <property fmtid="{D5CDD505-2E9C-101B-9397-08002B2CF9AE}" pid="3" name="MSIP_Label_2b28a9a6-133a-4796-ad7d-6b90f7583680_SetDate">
    <vt:lpwstr>2024-05-13T16:51:52Z</vt:lpwstr>
  </property>
  <property fmtid="{D5CDD505-2E9C-101B-9397-08002B2CF9AE}" pid="4" name="MSIP_Label_2b28a9a6-133a-4796-ad7d-6b90f7583680_Method">
    <vt:lpwstr>Standard</vt:lpwstr>
  </property>
  <property fmtid="{D5CDD505-2E9C-101B-9397-08002B2CF9AE}" pid="5" name="MSIP_Label_2b28a9a6-133a-4796-ad7d-6b90f7583680_Name">
    <vt:lpwstr>Private</vt:lpwstr>
  </property>
  <property fmtid="{D5CDD505-2E9C-101B-9397-08002B2CF9AE}" pid="6" name="MSIP_Label_2b28a9a6-133a-4796-ad7d-6b90f7583680_SiteId">
    <vt:lpwstr>996ee15c-0b3e-4a6f-8e65-120a9a51821a</vt:lpwstr>
  </property>
  <property fmtid="{D5CDD505-2E9C-101B-9397-08002B2CF9AE}" pid="7" name="MSIP_Label_2b28a9a6-133a-4796-ad7d-6b90f7583680_ActionId">
    <vt:lpwstr>768eef2c-6559-430c-a6cc-bc1dc27e6cfc</vt:lpwstr>
  </property>
  <property fmtid="{D5CDD505-2E9C-101B-9397-08002B2CF9AE}" pid="8" name="MSIP_Label_2b28a9a6-133a-4796-ad7d-6b90f7583680_ContentBits">
    <vt:lpwstr>2</vt:lpwstr>
  </property>
  <property fmtid="{D5CDD505-2E9C-101B-9397-08002B2CF9AE}" pid="9" name="ClassificationContentMarkingFooterLocations">
    <vt:lpwstr>Office Theme:8\1_Office Theme:7</vt:lpwstr>
  </property>
  <property fmtid="{D5CDD505-2E9C-101B-9397-08002B2CF9AE}" pid="10" name="ClassificationContentMarkingFooterText">
    <vt:lpwstr>Private: Information that contains a small amount of sensitive data which is essential to communicate with an individual but doesn’t require to be sent via secure methods.</vt:lpwstr>
  </property>
  <property fmtid="{D5CDD505-2E9C-101B-9397-08002B2CF9AE}" pid="11" name="ContentTypeId">
    <vt:lpwstr>0x0101009A712541B8D8A445855D579DCD10E17E</vt:lpwstr>
  </property>
  <property fmtid="{D5CDD505-2E9C-101B-9397-08002B2CF9AE}" pid="12" name="Order">
    <vt:r8>30572800</vt:r8>
  </property>
  <property fmtid="{D5CDD505-2E9C-101B-9397-08002B2CF9AE}" pid="13" name="MediaServiceImageTags">
    <vt:lpwstr/>
  </property>
</Properties>
</file>