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65" r:id="rId5"/>
    <p:sldId id="261" r:id="rId6"/>
    <p:sldId id="258" r:id="rId7"/>
    <p:sldId id="260" r:id="rId8"/>
    <p:sldId id="263" r:id="rId9"/>
  </p:sldIdLst>
  <p:sldSz cx="12192000" cy="6858000"/>
  <p:notesSz cx="6858000" cy="9144000"/>
  <p:defaultTex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4F54E0E-95BE-B982-3C20-89D25D029BE6}" v="606" dt="2026-04-29T15:48:32.24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48" d="100"/>
          <a:sy n="48" d="100"/>
        </p:scale>
        <p:origin x="1268" y="2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microsoft.com/office/2015/10/relationships/revisionInfo" Target="revisionInfo.xml"/></Relationships>
</file>

<file path=ppt/diagrams/_rels/data1.xml.rels><?xml version="1.0" encoding="UTF-8" standalone="yes"?>
<Relationships xmlns="http://schemas.openxmlformats.org/package/2006/relationships"><Relationship Id="rId1" Type="http://schemas.openxmlformats.org/officeDocument/2006/relationships/hyperlink" Target="mailto:ChildrensCommissioningTeam@wokingham.gov.uk" TargetMode="External"/></Relationships>
</file>

<file path=ppt/diagrams/_rels/drawing1.xml.rels><?xml version="1.0" encoding="UTF-8" standalone="yes"?>
<Relationships xmlns="http://schemas.openxmlformats.org/package/2006/relationships"><Relationship Id="rId1" Type="http://schemas.openxmlformats.org/officeDocument/2006/relationships/hyperlink" Target="mailto:ChildrensCommissioningTeam@wokingham.gov.uk" TargetMode="Externa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B358B2E-A578-4FE2-9F53-F503258B387B}"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en-GB"/>
        </a:p>
      </dgm:t>
    </dgm:pt>
    <dgm:pt modelId="{A09D8161-5AC4-488A-8A87-0D783D797D8F}">
      <dgm:prSet phldrT="[Text]" phldr="0" custT="1"/>
      <dgm:spPr/>
      <dgm:t>
        <a:bodyPr/>
        <a:lstStyle/>
        <a:p>
          <a:pPr rtl="0"/>
          <a:r>
            <a:rPr lang="en-GB" sz="1050">
              <a:latin typeface="Aptos Display" panose="020F0302020204030204"/>
            </a:rPr>
            <a:t>11th May 2026</a:t>
          </a:r>
          <a:endParaRPr lang="en-GB" sz="1050"/>
        </a:p>
      </dgm:t>
    </dgm:pt>
    <dgm:pt modelId="{E6A1DEB2-5801-4307-A75D-EDDD42E669D7}" type="parTrans" cxnId="{23EE34C6-1375-41C7-872E-5B4D18238AB2}">
      <dgm:prSet/>
      <dgm:spPr/>
      <dgm:t>
        <a:bodyPr/>
        <a:lstStyle/>
        <a:p>
          <a:endParaRPr lang="en-GB"/>
        </a:p>
      </dgm:t>
    </dgm:pt>
    <dgm:pt modelId="{73FF9B77-55C6-4BE7-8E74-8864E3872715}" type="sibTrans" cxnId="{23EE34C6-1375-41C7-872E-5B4D18238AB2}">
      <dgm:prSet/>
      <dgm:spPr/>
      <dgm:t>
        <a:bodyPr/>
        <a:lstStyle/>
        <a:p>
          <a:endParaRPr lang="en-GB"/>
        </a:p>
      </dgm:t>
    </dgm:pt>
    <dgm:pt modelId="{8429BDB1-3009-45D4-8831-E2905C4B61E9}">
      <dgm:prSet phldrT="[Text]" phldr="0" custT="1"/>
      <dgm:spPr/>
      <dgm:t>
        <a:bodyPr/>
        <a:lstStyle/>
        <a:p>
          <a:pPr rtl="0"/>
          <a:r>
            <a:rPr lang="en-GB" sz="1050">
              <a:latin typeface="Aptos Display" panose="020F0302020204030204"/>
            </a:rPr>
            <a:t>19th May 2026</a:t>
          </a:r>
          <a:endParaRPr lang="en-GB" sz="1050"/>
        </a:p>
      </dgm:t>
    </dgm:pt>
    <dgm:pt modelId="{2C68D5AB-A6DC-4C38-8385-42834F6C6AC3}" type="parTrans" cxnId="{EB573CD2-C7F6-411A-80EF-235AC81843E8}">
      <dgm:prSet/>
      <dgm:spPr/>
      <dgm:t>
        <a:bodyPr/>
        <a:lstStyle/>
        <a:p>
          <a:endParaRPr lang="en-GB"/>
        </a:p>
      </dgm:t>
    </dgm:pt>
    <dgm:pt modelId="{7E0AB96D-EC16-4D16-B2B8-ED54439E7B63}" type="sibTrans" cxnId="{EB573CD2-C7F6-411A-80EF-235AC81843E8}">
      <dgm:prSet/>
      <dgm:spPr/>
      <dgm:t>
        <a:bodyPr/>
        <a:lstStyle/>
        <a:p>
          <a:endParaRPr lang="en-GB"/>
        </a:p>
      </dgm:t>
    </dgm:pt>
    <dgm:pt modelId="{F56A7DBD-B341-43B6-8578-5E668DD5C50A}">
      <dgm:prSet phldrT="[Text]" phldr="0" custT="1"/>
      <dgm:spPr/>
      <dgm:t>
        <a:bodyPr/>
        <a:lstStyle/>
        <a:p>
          <a:pPr rtl="0"/>
          <a:r>
            <a:rPr lang="en-GB" sz="1050">
              <a:latin typeface="Aptos Display" panose="020F0302020204030204"/>
            </a:rPr>
            <a:t>15th June 2026</a:t>
          </a:r>
          <a:endParaRPr lang="en-GB" sz="1050"/>
        </a:p>
      </dgm:t>
    </dgm:pt>
    <dgm:pt modelId="{0FCA5141-DE7A-4F81-90FA-F77FC4B64203}" type="parTrans" cxnId="{BDE52060-77F4-43C6-9CE2-C84B01DD1619}">
      <dgm:prSet/>
      <dgm:spPr/>
      <dgm:t>
        <a:bodyPr/>
        <a:lstStyle/>
        <a:p>
          <a:endParaRPr lang="en-GB"/>
        </a:p>
      </dgm:t>
    </dgm:pt>
    <dgm:pt modelId="{1A7F16FD-B21C-4D53-BFF9-064BCB9452FE}" type="sibTrans" cxnId="{BDE52060-77F4-43C6-9CE2-C84B01DD1619}">
      <dgm:prSet/>
      <dgm:spPr/>
      <dgm:t>
        <a:bodyPr/>
        <a:lstStyle/>
        <a:p>
          <a:endParaRPr lang="en-GB"/>
        </a:p>
      </dgm:t>
    </dgm:pt>
    <dgm:pt modelId="{E6A76C74-A922-4247-B7D7-7FCB18204486}">
      <dgm:prSet phldrT="[Text]" phldr="0"/>
      <dgm:spPr/>
      <dgm:t>
        <a:bodyPr/>
        <a:lstStyle/>
        <a:p>
          <a:pPr rtl="0"/>
          <a:r>
            <a:rPr lang="en-GB">
              <a:latin typeface="Aptos Display" panose="020F0302020204030204"/>
            </a:rPr>
            <a:t>Full application to be submitted</a:t>
          </a:r>
          <a:endParaRPr lang="en-GB"/>
        </a:p>
      </dgm:t>
    </dgm:pt>
    <dgm:pt modelId="{D2C936E0-78CF-4CA3-BAB7-396342A57F8F}" type="parTrans" cxnId="{EB34F9E9-759A-4C28-82FA-85250747E63E}">
      <dgm:prSet/>
      <dgm:spPr/>
      <dgm:t>
        <a:bodyPr/>
        <a:lstStyle/>
        <a:p>
          <a:endParaRPr lang="en-GB"/>
        </a:p>
      </dgm:t>
    </dgm:pt>
    <dgm:pt modelId="{DBE3CBB5-7B0C-4852-8F57-DCD2BCD63E6F}" type="sibTrans" cxnId="{EB34F9E9-759A-4C28-82FA-85250747E63E}">
      <dgm:prSet/>
      <dgm:spPr/>
      <dgm:t>
        <a:bodyPr/>
        <a:lstStyle/>
        <a:p>
          <a:endParaRPr lang="en-GB"/>
        </a:p>
      </dgm:t>
    </dgm:pt>
    <dgm:pt modelId="{986E2B9D-E5DC-4474-B70D-9CE149E61904}">
      <dgm:prSet phldr="0"/>
      <dgm:spPr/>
      <dgm:t>
        <a:bodyPr/>
        <a:lstStyle/>
        <a:p>
          <a:pPr algn="l" rtl="0"/>
          <a:r>
            <a:rPr lang="en-GB">
              <a:solidFill>
                <a:srgbClr val="444444"/>
              </a:solidFill>
              <a:latin typeface="Calibri"/>
              <a:ea typeface="Calibri"/>
              <a:cs typeface="Calibri"/>
            </a:rPr>
            <a:t>EOI to be submitted </a:t>
          </a:r>
          <a:endParaRPr lang="en-GB">
            <a:latin typeface="Calibri"/>
            <a:ea typeface="Calibri"/>
            <a:cs typeface="Calibri"/>
          </a:endParaRPr>
        </a:p>
      </dgm:t>
    </dgm:pt>
    <dgm:pt modelId="{234A9502-83FF-4F07-88D5-3298DDC98B94}" type="parTrans" cxnId="{D2E5CBDB-337B-4FE5-BCE4-34B67CA48C72}">
      <dgm:prSet/>
      <dgm:spPr/>
    </dgm:pt>
    <dgm:pt modelId="{13743320-C04F-496F-97D5-231663F136C7}" type="sibTrans" cxnId="{D2E5CBDB-337B-4FE5-BCE4-34B67CA48C72}">
      <dgm:prSet/>
      <dgm:spPr/>
    </dgm:pt>
    <dgm:pt modelId="{8C4C6A43-8516-4365-97B9-13886208EF2C}">
      <dgm:prSet phldr="0"/>
      <dgm:spPr/>
      <dgm:t>
        <a:bodyPr/>
        <a:lstStyle/>
        <a:p>
          <a:pPr rtl="0"/>
          <a:r>
            <a:rPr lang="en-GB" dirty="0">
              <a:latin typeface="Calibri"/>
              <a:ea typeface="Calibri"/>
              <a:cs typeface="Calibri"/>
              <a:hlinkClick xmlns:r="http://schemas.openxmlformats.org/officeDocument/2006/relationships" r:id="rId1"/>
            </a:rPr>
            <a:t>ChildrensCommissioningTeam@wokingham.gov.uk</a:t>
          </a:r>
          <a:endParaRPr lang="en-GB" dirty="0"/>
        </a:p>
      </dgm:t>
    </dgm:pt>
    <dgm:pt modelId="{339B3F1C-34AC-4178-BD33-7A57BAFD37A2}" type="parTrans" cxnId="{67CF6BFF-F3BB-44CF-A46F-076567EA4DBB}">
      <dgm:prSet/>
      <dgm:spPr/>
    </dgm:pt>
    <dgm:pt modelId="{12E9BBCE-16AC-452B-94DC-C87FD713F6CB}" type="sibTrans" cxnId="{67CF6BFF-F3BB-44CF-A46F-076567EA4DBB}">
      <dgm:prSet/>
      <dgm:spPr/>
    </dgm:pt>
    <dgm:pt modelId="{DE57CB57-5BE8-4642-BA48-A92F90656758}">
      <dgm:prSet phldr="0" custT="1"/>
      <dgm:spPr/>
      <dgm:t>
        <a:bodyPr/>
        <a:lstStyle/>
        <a:p>
          <a:pPr rtl="0"/>
          <a:r>
            <a:rPr lang="en-GB" sz="1000">
              <a:latin typeface="Aptos Display" panose="020F0302020204030204"/>
            </a:rPr>
            <a:t>16th-23rd June 2026</a:t>
          </a:r>
        </a:p>
      </dgm:t>
    </dgm:pt>
    <dgm:pt modelId="{9B3C2F51-AE44-4875-B40B-3655C1E5D2C3}" type="parTrans" cxnId="{BAA8E96E-ECBE-4FB5-ADC0-4A6B4EC2E8EB}">
      <dgm:prSet/>
      <dgm:spPr/>
    </dgm:pt>
    <dgm:pt modelId="{0922872C-BBA2-42C0-850C-39C405A9970F}" type="sibTrans" cxnId="{BAA8E96E-ECBE-4FB5-ADC0-4A6B4EC2E8EB}">
      <dgm:prSet/>
      <dgm:spPr/>
    </dgm:pt>
    <dgm:pt modelId="{28833618-F63A-4955-A06E-6908030174C0}">
      <dgm:prSet phldr="0" custT="1"/>
      <dgm:spPr/>
      <dgm:t>
        <a:bodyPr/>
        <a:lstStyle/>
        <a:p>
          <a:pPr rtl="0"/>
          <a:r>
            <a:rPr lang="en-GB" sz="1000">
              <a:latin typeface="Aptos Display" panose="020F0302020204030204"/>
            </a:rPr>
            <a:t>Applicants present their bids to the SENDAP group</a:t>
          </a:r>
          <a:endParaRPr lang="en-GB" sz="1000" dirty="0">
            <a:latin typeface="Aptos Display" panose="020F0302020204030204"/>
          </a:endParaRPr>
        </a:p>
      </dgm:t>
    </dgm:pt>
    <dgm:pt modelId="{921EC794-6FE2-4868-8516-A60EBFDFD50E}" type="parTrans" cxnId="{35C0D920-A2E3-4C39-ADDB-31F66EC86238}">
      <dgm:prSet/>
      <dgm:spPr/>
    </dgm:pt>
    <dgm:pt modelId="{CF5EADE6-1168-4ACB-811F-32519A4B4FA6}" type="sibTrans" cxnId="{35C0D920-A2E3-4C39-ADDB-31F66EC86238}">
      <dgm:prSet/>
      <dgm:spPr/>
    </dgm:pt>
    <dgm:pt modelId="{C4F436FC-2412-41B5-9AAB-9766B37F2752}">
      <dgm:prSet phldr="0"/>
      <dgm:spPr/>
      <dgm:t>
        <a:bodyPr/>
        <a:lstStyle/>
        <a:p>
          <a:pPr rtl="0"/>
          <a:r>
            <a:rPr lang="en-GB" sz="1000" dirty="0">
              <a:latin typeface="Aptos Display" panose="020F0302020204030204"/>
            </a:rPr>
            <a:t>Scores and feedback collated by Strategy, Transformation and </a:t>
          </a:r>
          <a:r>
            <a:rPr lang="en-GB" sz="1000">
              <a:latin typeface="Aptos Display" panose="020F0302020204030204"/>
            </a:rPr>
            <a:t>Commissioning</a:t>
          </a:r>
          <a:r>
            <a:rPr lang="en-GB" sz="1000" dirty="0">
              <a:latin typeface="Aptos Display" panose="020F0302020204030204"/>
            </a:rPr>
            <a:t> team</a:t>
          </a:r>
        </a:p>
      </dgm:t>
    </dgm:pt>
    <dgm:pt modelId="{18D2AC19-5F1A-4EBA-B25B-95DFCE73F089}" type="parTrans" cxnId="{E603BF45-8DD8-41C2-86E3-55DE3F774B91}">
      <dgm:prSet/>
      <dgm:spPr/>
    </dgm:pt>
    <dgm:pt modelId="{59BED63C-3D35-4C09-985F-CFE0928E4A67}" type="sibTrans" cxnId="{E603BF45-8DD8-41C2-86E3-55DE3F774B91}">
      <dgm:prSet/>
      <dgm:spPr/>
    </dgm:pt>
    <dgm:pt modelId="{8C8D46C3-58DC-4E69-8B5E-DEE9C0CEB8B4}">
      <dgm:prSet phldr="0" custT="1"/>
      <dgm:spPr/>
      <dgm:t>
        <a:bodyPr/>
        <a:lstStyle/>
        <a:p>
          <a:pPr rtl="0"/>
          <a:r>
            <a:rPr lang="en-GB" sz="1050">
              <a:latin typeface="Aptos Display" panose="020F0302020204030204"/>
            </a:rPr>
            <a:t>9th July 2026</a:t>
          </a:r>
        </a:p>
      </dgm:t>
    </dgm:pt>
    <dgm:pt modelId="{06C3FF0E-5958-46C9-9B1B-59E4044F82EE}" type="parTrans" cxnId="{28C3D6B9-64FF-43CA-BC86-B109406CCCEE}">
      <dgm:prSet/>
      <dgm:spPr/>
    </dgm:pt>
    <dgm:pt modelId="{2A82EAD3-65B8-4F09-8205-BF01F6B57471}" type="sibTrans" cxnId="{28C3D6B9-64FF-43CA-BC86-B109406CCCEE}">
      <dgm:prSet/>
      <dgm:spPr/>
    </dgm:pt>
    <dgm:pt modelId="{D3DA285F-A1A1-4597-A5D4-9FF63BFBAC1F}">
      <dgm:prSet phldr="0" custT="1"/>
      <dgm:spPr/>
      <dgm:t>
        <a:bodyPr/>
        <a:lstStyle/>
        <a:p>
          <a:pPr rtl="0"/>
          <a:r>
            <a:rPr lang="en-GB" sz="1400" dirty="0">
              <a:latin typeface="Aptos Display" panose="020F0302020204030204"/>
            </a:rPr>
            <a:t>Recommendations and funding approval is sought at EBC Commissioning and Insights Board</a:t>
          </a:r>
        </a:p>
      </dgm:t>
    </dgm:pt>
    <dgm:pt modelId="{9598CF5B-B701-46BF-AB1C-CCDCB42FC249}" type="parTrans" cxnId="{F6BA5252-876A-49F2-9B6E-660F3C0DB313}">
      <dgm:prSet/>
      <dgm:spPr/>
    </dgm:pt>
    <dgm:pt modelId="{2DF04C33-8D3F-4D66-950C-3AA979AF5847}" type="sibTrans" cxnId="{F6BA5252-876A-49F2-9B6E-660F3C0DB313}">
      <dgm:prSet/>
      <dgm:spPr/>
    </dgm:pt>
    <dgm:pt modelId="{AF4D0113-04B1-42DC-A0DC-F0404735D9F2}">
      <dgm:prSet phldr="0"/>
      <dgm:spPr/>
      <dgm:t>
        <a:bodyPr/>
        <a:lstStyle/>
        <a:p>
          <a:pPr rtl="0"/>
          <a:r>
            <a:rPr lang="en-GB">
              <a:latin typeface="Aptos Display" panose="020F0302020204030204"/>
            </a:rPr>
            <a:t>All EOIs to be shared at SENDAP working group</a:t>
          </a:r>
        </a:p>
      </dgm:t>
    </dgm:pt>
    <dgm:pt modelId="{6FD774F1-DFE1-4F7D-A9B3-8AACE7F0887B}" type="parTrans" cxnId="{B6A7A662-17C5-404F-95A5-4C89DBC4717E}">
      <dgm:prSet/>
      <dgm:spPr/>
    </dgm:pt>
    <dgm:pt modelId="{308CECF9-16AB-4351-8963-C6C41B4DA33A}" type="sibTrans" cxnId="{B6A7A662-17C5-404F-95A5-4C89DBC4717E}">
      <dgm:prSet/>
      <dgm:spPr/>
    </dgm:pt>
    <dgm:pt modelId="{0841506D-34F6-4382-B013-8F2DDD2CC7BA}">
      <dgm:prSet phldr="0"/>
      <dgm:spPr/>
      <dgm:t>
        <a:bodyPr/>
        <a:lstStyle/>
        <a:p>
          <a:pPr rtl="0"/>
          <a:r>
            <a:rPr lang="en-GB" dirty="0">
              <a:latin typeface="Aptos Display" panose="020F0302020204030204"/>
            </a:rPr>
            <a:t>Those who have expressed an interest to attend this meeting</a:t>
          </a:r>
          <a:endParaRPr lang="en-GB" dirty="0"/>
        </a:p>
      </dgm:t>
    </dgm:pt>
    <dgm:pt modelId="{DF17361C-9BFC-4D3D-AF20-FC3DCC6399DC}" type="parTrans" cxnId="{EB40ACD9-8171-4BD3-BFC7-2E8F6BB2EE4B}">
      <dgm:prSet/>
      <dgm:spPr/>
    </dgm:pt>
    <dgm:pt modelId="{42CC8FF9-4198-4474-9DD5-6556D5F0899D}" type="sibTrans" cxnId="{EB40ACD9-8171-4BD3-BFC7-2E8F6BB2EE4B}">
      <dgm:prSet/>
      <dgm:spPr/>
    </dgm:pt>
    <dgm:pt modelId="{992FDBE0-FB5D-41C6-BEFF-103D00C821A2}">
      <dgm:prSet phldr="0"/>
      <dgm:spPr/>
      <dgm:t>
        <a:bodyPr/>
        <a:lstStyle/>
        <a:p>
          <a:pPr rtl="0"/>
          <a:r>
            <a:rPr lang="en-GB" dirty="0">
              <a:latin typeface="Aptos Display" panose="020F0302020204030204"/>
            </a:rPr>
            <a:t>Send to </a:t>
          </a:r>
          <a:r>
            <a:rPr lang="en-GB" dirty="0">
              <a:latin typeface="Aptos Display" panose="020F0302020204030204"/>
              <a:hlinkClick xmlns:r="http://schemas.openxmlformats.org/officeDocument/2006/relationships" r:id="rId1"/>
            </a:rPr>
            <a:t>ChildrensCommissioningTeam@wokingham.gov.uk</a:t>
          </a:r>
          <a:r>
            <a:rPr lang="en-GB" dirty="0">
              <a:latin typeface="Aptos Display" panose="020F0302020204030204"/>
            </a:rPr>
            <a:t> </a:t>
          </a:r>
        </a:p>
      </dgm:t>
    </dgm:pt>
    <dgm:pt modelId="{62258486-F440-4591-BDE1-55473F3ABD7C}" type="parTrans" cxnId="{252DC8FA-39B2-4A8E-96E4-A64D736D12B0}">
      <dgm:prSet/>
      <dgm:spPr/>
    </dgm:pt>
    <dgm:pt modelId="{EF7366A8-1419-4AE9-8D60-3480F2B68940}" type="sibTrans" cxnId="{252DC8FA-39B2-4A8E-96E4-A64D736D12B0}">
      <dgm:prSet/>
      <dgm:spPr/>
    </dgm:pt>
    <dgm:pt modelId="{A64EF69D-D1C7-4C7D-9814-4E57F0E07245}">
      <dgm:prSet phldr="0"/>
      <dgm:spPr/>
      <dgm:t>
        <a:bodyPr/>
        <a:lstStyle/>
        <a:p>
          <a:pPr rtl="0"/>
          <a:r>
            <a:rPr lang="en-GB" sz="1400" dirty="0">
              <a:latin typeface="Aptos Display" panose="020F0302020204030204"/>
            </a:rPr>
            <a:t>Applications will be circulated to members of the SENDAP working group</a:t>
          </a:r>
        </a:p>
      </dgm:t>
    </dgm:pt>
    <dgm:pt modelId="{6BD9C496-12AC-47AB-867C-2B7530365158}" type="parTrans" cxnId="{AE969006-20BD-4CE7-8D3E-F785E3BD80E7}">
      <dgm:prSet/>
      <dgm:spPr/>
    </dgm:pt>
    <dgm:pt modelId="{D231F80D-922C-4116-BD76-A2C42600BF20}" type="sibTrans" cxnId="{AE969006-20BD-4CE7-8D3E-F785E3BD80E7}">
      <dgm:prSet/>
      <dgm:spPr/>
    </dgm:pt>
    <dgm:pt modelId="{31BA488A-052D-487E-84F2-06B35C6BBD39}">
      <dgm:prSet phldr="0" custT="1"/>
      <dgm:spPr/>
      <dgm:t>
        <a:bodyPr/>
        <a:lstStyle/>
        <a:p>
          <a:pPr rtl="0"/>
          <a:r>
            <a:rPr lang="en-GB" sz="1050" dirty="0">
              <a:latin typeface="Aptos Display" panose="020F0302020204030204"/>
            </a:rPr>
            <a:t>30th June 2026</a:t>
          </a:r>
        </a:p>
      </dgm:t>
    </dgm:pt>
    <dgm:pt modelId="{4683BD73-3EEB-49F7-88E7-478B6CDDDC74}" type="parTrans" cxnId="{EA50A040-EFA0-405B-ABDA-3E261BE1AC29}">
      <dgm:prSet/>
      <dgm:spPr/>
    </dgm:pt>
    <dgm:pt modelId="{3FD787EF-176D-4155-8C8F-A7E4ADF43A90}" type="sibTrans" cxnId="{EA50A040-EFA0-405B-ABDA-3E261BE1AC29}">
      <dgm:prSet/>
      <dgm:spPr/>
    </dgm:pt>
    <dgm:pt modelId="{6B9E5E4E-3D74-474D-96BE-0EC0C5224EA0}">
      <dgm:prSet phldr="0" custT="1"/>
      <dgm:spPr/>
      <dgm:t>
        <a:bodyPr/>
        <a:lstStyle/>
        <a:p>
          <a:pPr rtl="0"/>
          <a:r>
            <a:rPr lang="en-GB" sz="1050">
              <a:latin typeface="Aptos Display" panose="020F0302020204030204"/>
            </a:rPr>
            <a:t>23rd July 2026</a:t>
          </a:r>
          <a:endParaRPr lang="en-GB" sz="1050" dirty="0">
            <a:latin typeface="Aptos Display" panose="020F0302020204030204"/>
          </a:endParaRPr>
        </a:p>
      </dgm:t>
    </dgm:pt>
    <dgm:pt modelId="{0F0F1BE3-6DE3-4121-8130-83019D5580B7}" type="parTrans" cxnId="{953B71C5-6618-4322-9513-A2AB2F677B00}">
      <dgm:prSet/>
      <dgm:spPr/>
    </dgm:pt>
    <dgm:pt modelId="{03339D15-E8BB-4A90-A6C7-C226526372FE}" type="sibTrans" cxnId="{953B71C5-6618-4322-9513-A2AB2F677B00}">
      <dgm:prSet/>
      <dgm:spPr/>
    </dgm:pt>
    <dgm:pt modelId="{28C408B5-DF6F-42C0-ABC0-3C1DA607D7BB}">
      <dgm:prSet phldr="0" custT="1"/>
      <dgm:spPr/>
      <dgm:t>
        <a:bodyPr/>
        <a:lstStyle/>
        <a:p>
          <a:r>
            <a:rPr lang="en-GB" sz="1400">
              <a:latin typeface="Aptos Display" panose="020F0302020204030204"/>
            </a:rPr>
            <a:t>Outcome</a:t>
          </a:r>
          <a:r>
            <a:rPr lang="en-GB" sz="1400" dirty="0">
              <a:latin typeface="Aptos Display" panose="020F0302020204030204"/>
            </a:rPr>
            <a:t> decision shared with applicants and SENDAP group at the earliest opportunity.</a:t>
          </a:r>
          <a:endParaRPr lang="en-GB" sz="1400" dirty="0"/>
        </a:p>
      </dgm:t>
    </dgm:pt>
    <dgm:pt modelId="{8DAE76FE-54CB-4849-888C-055CF3C67085}" type="parTrans" cxnId="{F881A579-631E-4C8A-978A-10E3A8B64534}">
      <dgm:prSet/>
      <dgm:spPr/>
    </dgm:pt>
    <dgm:pt modelId="{8E8F133B-D012-449D-BF99-538139F2D3D3}" type="sibTrans" cxnId="{F881A579-631E-4C8A-978A-10E3A8B64534}">
      <dgm:prSet/>
      <dgm:spPr/>
    </dgm:pt>
    <dgm:pt modelId="{1FD627F7-F6E8-4B7B-B269-504F7C5C37F8}">
      <dgm:prSet phldr="0" custT="1"/>
      <dgm:spPr/>
      <dgm:t>
        <a:bodyPr/>
        <a:lstStyle/>
        <a:p>
          <a:pPr rtl="0"/>
          <a:r>
            <a:rPr lang="en-GB" sz="1400" dirty="0">
              <a:latin typeface="Aptos Display" panose="020F0302020204030204"/>
            </a:rPr>
            <a:t>Decisions ratified at WBC Sufficiency Board</a:t>
          </a:r>
        </a:p>
      </dgm:t>
    </dgm:pt>
    <dgm:pt modelId="{42D10086-CC77-41B5-901E-193897505D38}" type="parTrans" cxnId="{35A632B6-B485-4891-890F-909293EAE9BA}">
      <dgm:prSet/>
      <dgm:spPr/>
    </dgm:pt>
    <dgm:pt modelId="{25C7A034-65B1-4DD5-A2DC-756809F9358F}" type="sibTrans" cxnId="{35A632B6-B485-4891-890F-909293EAE9BA}">
      <dgm:prSet/>
      <dgm:spPr/>
    </dgm:pt>
    <dgm:pt modelId="{4DA0B19A-94D9-4BBA-85FC-61D95F2459C8}">
      <dgm:prSet phldr="0"/>
      <dgm:spPr/>
      <dgm:t>
        <a:bodyPr/>
        <a:lstStyle/>
        <a:p>
          <a:pPr rtl="0"/>
          <a:endParaRPr lang="en-GB" sz="2200" dirty="0">
            <a:latin typeface="Aptos Display" panose="020F0302020204030204"/>
          </a:endParaRPr>
        </a:p>
      </dgm:t>
    </dgm:pt>
    <dgm:pt modelId="{CD57CACF-633F-4E10-9D79-10112ECD1353}" type="parTrans" cxnId="{5FFFB429-3D8D-49F5-BAD0-3B44539108CF}">
      <dgm:prSet/>
      <dgm:spPr/>
    </dgm:pt>
    <dgm:pt modelId="{6454ED28-E82A-4E39-AECB-A161075A4DCD}" type="sibTrans" cxnId="{5FFFB429-3D8D-49F5-BAD0-3B44539108CF}">
      <dgm:prSet/>
      <dgm:spPr/>
    </dgm:pt>
    <dgm:pt modelId="{5B18F821-39B1-47D5-A475-2F50114E559A}" type="pres">
      <dgm:prSet presAssocID="{6B358B2E-A578-4FE2-9F53-F503258B387B}" presName="linearFlow" presStyleCnt="0">
        <dgm:presLayoutVars>
          <dgm:dir/>
          <dgm:animLvl val="lvl"/>
          <dgm:resizeHandles val="exact"/>
        </dgm:presLayoutVars>
      </dgm:prSet>
      <dgm:spPr/>
    </dgm:pt>
    <dgm:pt modelId="{EE35515F-C1EA-4887-BED8-52BE3E3010C7}" type="pres">
      <dgm:prSet presAssocID="{A09D8161-5AC4-488A-8A87-0D783D797D8F}" presName="composite" presStyleCnt="0"/>
      <dgm:spPr/>
    </dgm:pt>
    <dgm:pt modelId="{2975F65F-C14C-4BB4-B92D-862F0C091554}" type="pres">
      <dgm:prSet presAssocID="{A09D8161-5AC4-488A-8A87-0D783D797D8F}" presName="parentText" presStyleLbl="alignNode1" presStyleIdx="0" presStyleCnt="8">
        <dgm:presLayoutVars>
          <dgm:chMax val="1"/>
          <dgm:bulletEnabled val="1"/>
        </dgm:presLayoutVars>
      </dgm:prSet>
      <dgm:spPr/>
    </dgm:pt>
    <dgm:pt modelId="{79170DA1-5FAC-45DA-8F6F-184CAF758C90}" type="pres">
      <dgm:prSet presAssocID="{A09D8161-5AC4-488A-8A87-0D783D797D8F}" presName="descendantText" presStyleLbl="alignAcc1" presStyleIdx="0" presStyleCnt="8">
        <dgm:presLayoutVars>
          <dgm:bulletEnabled val="1"/>
        </dgm:presLayoutVars>
      </dgm:prSet>
      <dgm:spPr/>
    </dgm:pt>
    <dgm:pt modelId="{4E92C7CE-70A9-461F-841A-B81976EA4D9F}" type="pres">
      <dgm:prSet presAssocID="{73FF9B77-55C6-4BE7-8E74-8864E3872715}" presName="sp" presStyleCnt="0"/>
      <dgm:spPr/>
    </dgm:pt>
    <dgm:pt modelId="{45F4969F-607C-47CC-AE96-029B4CEDC1C9}" type="pres">
      <dgm:prSet presAssocID="{8429BDB1-3009-45D4-8831-E2905C4B61E9}" presName="composite" presStyleCnt="0"/>
      <dgm:spPr/>
    </dgm:pt>
    <dgm:pt modelId="{BBF08A0A-6EFE-434F-876B-6C56C2D64742}" type="pres">
      <dgm:prSet presAssocID="{8429BDB1-3009-45D4-8831-E2905C4B61E9}" presName="parentText" presStyleLbl="alignNode1" presStyleIdx="1" presStyleCnt="8">
        <dgm:presLayoutVars>
          <dgm:chMax val="1"/>
          <dgm:bulletEnabled val="1"/>
        </dgm:presLayoutVars>
      </dgm:prSet>
      <dgm:spPr/>
    </dgm:pt>
    <dgm:pt modelId="{04BDBA67-26F2-4744-8641-D37ABF1A563E}" type="pres">
      <dgm:prSet presAssocID="{8429BDB1-3009-45D4-8831-E2905C4B61E9}" presName="descendantText" presStyleLbl="alignAcc1" presStyleIdx="1" presStyleCnt="8">
        <dgm:presLayoutVars>
          <dgm:bulletEnabled val="1"/>
        </dgm:presLayoutVars>
      </dgm:prSet>
      <dgm:spPr/>
    </dgm:pt>
    <dgm:pt modelId="{DD4017EA-6F23-4D9C-A890-A6FBEA8761B4}" type="pres">
      <dgm:prSet presAssocID="{7E0AB96D-EC16-4D16-B2B8-ED54439E7B63}" presName="sp" presStyleCnt="0"/>
      <dgm:spPr/>
    </dgm:pt>
    <dgm:pt modelId="{AA46305C-1C86-44BB-8332-287C4B1D6A14}" type="pres">
      <dgm:prSet presAssocID="{F56A7DBD-B341-43B6-8578-5E668DD5C50A}" presName="composite" presStyleCnt="0"/>
      <dgm:spPr/>
    </dgm:pt>
    <dgm:pt modelId="{B87BF9FF-4110-4E1A-8CA5-3328E35C9918}" type="pres">
      <dgm:prSet presAssocID="{F56A7DBD-B341-43B6-8578-5E668DD5C50A}" presName="parentText" presStyleLbl="alignNode1" presStyleIdx="2" presStyleCnt="8">
        <dgm:presLayoutVars>
          <dgm:chMax val="1"/>
          <dgm:bulletEnabled val="1"/>
        </dgm:presLayoutVars>
      </dgm:prSet>
      <dgm:spPr/>
    </dgm:pt>
    <dgm:pt modelId="{66218F30-D990-476D-9C01-FE3C40C86FB4}" type="pres">
      <dgm:prSet presAssocID="{F56A7DBD-B341-43B6-8578-5E668DD5C50A}" presName="descendantText" presStyleLbl="alignAcc1" presStyleIdx="2" presStyleCnt="8">
        <dgm:presLayoutVars>
          <dgm:bulletEnabled val="1"/>
        </dgm:presLayoutVars>
      </dgm:prSet>
      <dgm:spPr/>
    </dgm:pt>
    <dgm:pt modelId="{DCA2DC2A-DCC7-4CE8-B2C6-0AD5C347563A}" type="pres">
      <dgm:prSet presAssocID="{1A7F16FD-B21C-4D53-BFF9-064BCB9452FE}" presName="sp" presStyleCnt="0"/>
      <dgm:spPr/>
    </dgm:pt>
    <dgm:pt modelId="{DE57187D-6AC2-4E5E-A417-EF4CC733FC02}" type="pres">
      <dgm:prSet presAssocID="{DE57CB57-5BE8-4642-BA48-A92F90656758}" presName="composite" presStyleCnt="0"/>
      <dgm:spPr/>
    </dgm:pt>
    <dgm:pt modelId="{28ACF4ED-A522-40DC-BDEF-ED578C26020B}" type="pres">
      <dgm:prSet presAssocID="{DE57CB57-5BE8-4642-BA48-A92F90656758}" presName="parentText" presStyleLbl="alignNode1" presStyleIdx="3" presStyleCnt="8">
        <dgm:presLayoutVars>
          <dgm:chMax val="1"/>
          <dgm:bulletEnabled val="1"/>
        </dgm:presLayoutVars>
      </dgm:prSet>
      <dgm:spPr/>
    </dgm:pt>
    <dgm:pt modelId="{F4A3B6D5-E512-4E62-85CA-B9FC06C6EA80}" type="pres">
      <dgm:prSet presAssocID="{DE57CB57-5BE8-4642-BA48-A92F90656758}" presName="descendantText" presStyleLbl="alignAcc1" presStyleIdx="3" presStyleCnt="8">
        <dgm:presLayoutVars>
          <dgm:bulletEnabled val="1"/>
        </dgm:presLayoutVars>
      </dgm:prSet>
      <dgm:spPr/>
    </dgm:pt>
    <dgm:pt modelId="{B24EC531-ED87-4716-8749-9E9153831C6D}" type="pres">
      <dgm:prSet presAssocID="{0922872C-BBA2-42C0-850C-39C405A9970F}" presName="sp" presStyleCnt="0"/>
      <dgm:spPr/>
    </dgm:pt>
    <dgm:pt modelId="{FF6E52CD-5008-4D3A-8E9C-B6817E674C8E}" type="pres">
      <dgm:prSet presAssocID="{31BA488A-052D-487E-84F2-06B35C6BBD39}" presName="composite" presStyleCnt="0"/>
      <dgm:spPr/>
    </dgm:pt>
    <dgm:pt modelId="{9C5C7BC2-9CF2-444D-B75F-E0D2E4563BEB}" type="pres">
      <dgm:prSet presAssocID="{31BA488A-052D-487E-84F2-06B35C6BBD39}" presName="parentText" presStyleLbl="alignNode1" presStyleIdx="4" presStyleCnt="8">
        <dgm:presLayoutVars>
          <dgm:chMax val="1"/>
          <dgm:bulletEnabled val="1"/>
        </dgm:presLayoutVars>
      </dgm:prSet>
      <dgm:spPr/>
    </dgm:pt>
    <dgm:pt modelId="{0F2299C1-55CD-46CA-9012-7B560FAD7E64}" type="pres">
      <dgm:prSet presAssocID="{31BA488A-052D-487E-84F2-06B35C6BBD39}" presName="descendantText" presStyleLbl="alignAcc1" presStyleIdx="4" presStyleCnt="8">
        <dgm:presLayoutVars>
          <dgm:bulletEnabled val="1"/>
        </dgm:presLayoutVars>
      </dgm:prSet>
      <dgm:spPr/>
    </dgm:pt>
    <dgm:pt modelId="{11F9FF37-E2A3-4B6A-9995-77BE5F241803}" type="pres">
      <dgm:prSet presAssocID="{3FD787EF-176D-4155-8C8F-A7E4ADF43A90}" presName="sp" presStyleCnt="0"/>
      <dgm:spPr/>
    </dgm:pt>
    <dgm:pt modelId="{80D83793-B588-4C8A-97E9-5F7E359E95F2}" type="pres">
      <dgm:prSet presAssocID="{8C8D46C3-58DC-4E69-8B5E-DEE9C0CEB8B4}" presName="composite" presStyleCnt="0"/>
      <dgm:spPr/>
    </dgm:pt>
    <dgm:pt modelId="{F8E4FBC6-41D4-4819-B449-5FD554C0B4E1}" type="pres">
      <dgm:prSet presAssocID="{8C8D46C3-58DC-4E69-8B5E-DEE9C0CEB8B4}" presName="parentText" presStyleLbl="alignNode1" presStyleIdx="5" presStyleCnt="8">
        <dgm:presLayoutVars>
          <dgm:chMax val="1"/>
          <dgm:bulletEnabled val="1"/>
        </dgm:presLayoutVars>
      </dgm:prSet>
      <dgm:spPr/>
    </dgm:pt>
    <dgm:pt modelId="{F2A5C02E-F65B-4099-9753-E4A1DBE87C2C}" type="pres">
      <dgm:prSet presAssocID="{8C8D46C3-58DC-4E69-8B5E-DEE9C0CEB8B4}" presName="descendantText" presStyleLbl="alignAcc1" presStyleIdx="5" presStyleCnt="8">
        <dgm:presLayoutVars>
          <dgm:bulletEnabled val="1"/>
        </dgm:presLayoutVars>
      </dgm:prSet>
      <dgm:spPr/>
    </dgm:pt>
    <dgm:pt modelId="{8DD11716-8F7C-4F73-8449-2B7F95744194}" type="pres">
      <dgm:prSet presAssocID="{2A82EAD3-65B8-4F09-8205-BF01F6B57471}" presName="sp" presStyleCnt="0"/>
      <dgm:spPr/>
    </dgm:pt>
    <dgm:pt modelId="{C95D4626-F656-4BC2-9491-4D79AA3E1767}" type="pres">
      <dgm:prSet presAssocID="{6B9E5E4E-3D74-474D-96BE-0EC0C5224EA0}" presName="composite" presStyleCnt="0"/>
      <dgm:spPr/>
    </dgm:pt>
    <dgm:pt modelId="{B5912074-49DA-4C35-82D1-F3189735DC50}" type="pres">
      <dgm:prSet presAssocID="{6B9E5E4E-3D74-474D-96BE-0EC0C5224EA0}" presName="parentText" presStyleLbl="alignNode1" presStyleIdx="6" presStyleCnt="8">
        <dgm:presLayoutVars>
          <dgm:chMax val="1"/>
          <dgm:bulletEnabled val="1"/>
        </dgm:presLayoutVars>
      </dgm:prSet>
      <dgm:spPr/>
    </dgm:pt>
    <dgm:pt modelId="{1835F57A-1210-4462-A80A-7409C45CE1BC}" type="pres">
      <dgm:prSet presAssocID="{6B9E5E4E-3D74-474D-96BE-0EC0C5224EA0}" presName="descendantText" presStyleLbl="alignAcc1" presStyleIdx="6" presStyleCnt="8">
        <dgm:presLayoutVars>
          <dgm:bulletEnabled val="1"/>
        </dgm:presLayoutVars>
      </dgm:prSet>
      <dgm:spPr/>
    </dgm:pt>
    <dgm:pt modelId="{5D7E3538-4A20-4429-BD35-8D53794505F0}" type="pres">
      <dgm:prSet presAssocID="{03339D15-E8BB-4A90-A6C7-C226526372FE}" presName="sp" presStyleCnt="0"/>
      <dgm:spPr/>
    </dgm:pt>
    <dgm:pt modelId="{D8F9975D-F99E-4F04-98EF-4683051D629F}" type="pres">
      <dgm:prSet presAssocID="{4DA0B19A-94D9-4BBA-85FC-61D95F2459C8}" presName="composite" presStyleCnt="0"/>
      <dgm:spPr/>
    </dgm:pt>
    <dgm:pt modelId="{2D0C971B-E315-410A-AF41-FABE8406C32D}" type="pres">
      <dgm:prSet presAssocID="{4DA0B19A-94D9-4BBA-85FC-61D95F2459C8}" presName="parentText" presStyleLbl="alignNode1" presStyleIdx="7" presStyleCnt="8">
        <dgm:presLayoutVars>
          <dgm:chMax val="1"/>
          <dgm:bulletEnabled val="1"/>
        </dgm:presLayoutVars>
      </dgm:prSet>
      <dgm:spPr/>
    </dgm:pt>
    <dgm:pt modelId="{63C9F815-6CBE-4EF5-A149-0F6701FC3F99}" type="pres">
      <dgm:prSet presAssocID="{4DA0B19A-94D9-4BBA-85FC-61D95F2459C8}" presName="descendantText" presStyleLbl="alignAcc1" presStyleIdx="7" presStyleCnt="8">
        <dgm:presLayoutVars>
          <dgm:bulletEnabled val="1"/>
        </dgm:presLayoutVars>
      </dgm:prSet>
      <dgm:spPr/>
    </dgm:pt>
  </dgm:ptLst>
  <dgm:cxnLst>
    <dgm:cxn modelId="{AE969006-20BD-4CE7-8D3E-F785E3BD80E7}" srcId="{DE57CB57-5BE8-4642-BA48-A92F90656758}" destId="{A64EF69D-D1C7-4C7D-9814-4E57F0E07245}" srcOrd="0" destOrd="0" parTransId="{6BD9C496-12AC-47AB-867C-2B7530365158}" sibTransId="{D231F80D-922C-4116-BD76-A2C42600BF20}"/>
    <dgm:cxn modelId="{036E4F17-DACF-41AB-ADA7-4698B17D61E8}" type="presOf" srcId="{F56A7DBD-B341-43B6-8578-5E668DD5C50A}" destId="{B87BF9FF-4110-4E1A-8CA5-3328E35C9918}" srcOrd="0" destOrd="0" presId="urn:microsoft.com/office/officeart/2005/8/layout/chevron2"/>
    <dgm:cxn modelId="{FB0E0E18-2D7E-44A8-B020-1A82BAE5972D}" type="presOf" srcId="{C4F436FC-2412-41B5-9AAB-9766B37F2752}" destId="{0F2299C1-55CD-46CA-9012-7B560FAD7E64}" srcOrd="0" destOrd="1" presId="urn:microsoft.com/office/officeart/2005/8/layout/chevron2"/>
    <dgm:cxn modelId="{35C0D920-A2E3-4C39-ADDB-31F66EC86238}" srcId="{31BA488A-052D-487E-84F2-06B35C6BBD39}" destId="{28833618-F63A-4955-A06E-6908030174C0}" srcOrd="0" destOrd="0" parTransId="{921EC794-6FE2-4868-8516-A60EBFDFD50E}" sibTransId="{CF5EADE6-1168-4ACB-811F-32519A4B4FA6}"/>
    <dgm:cxn modelId="{5FFFB429-3D8D-49F5-BAD0-3B44539108CF}" srcId="{6B358B2E-A578-4FE2-9F53-F503258B387B}" destId="{4DA0B19A-94D9-4BBA-85FC-61D95F2459C8}" srcOrd="7" destOrd="0" parTransId="{CD57CACF-633F-4E10-9D79-10112ECD1353}" sibTransId="{6454ED28-E82A-4E39-AECB-A161075A4DCD}"/>
    <dgm:cxn modelId="{47131C2D-5CF4-4414-A732-46EE5ADC8DED}" type="presOf" srcId="{992FDBE0-FB5D-41C6-BEFF-103D00C821A2}" destId="{66218F30-D990-476D-9C01-FE3C40C86FB4}" srcOrd="0" destOrd="1" presId="urn:microsoft.com/office/officeart/2005/8/layout/chevron2"/>
    <dgm:cxn modelId="{D7B9AD2F-FC0B-4451-AB90-66420E75B0A9}" type="presOf" srcId="{31BA488A-052D-487E-84F2-06B35C6BBD39}" destId="{9C5C7BC2-9CF2-444D-B75F-E0D2E4563BEB}" srcOrd="0" destOrd="0" presId="urn:microsoft.com/office/officeart/2005/8/layout/chevron2"/>
    <dgm:cxn modelId="{580C3433-0B37-49C7-92C2-865C42A1CCCF}" type="presOf" srcId="{28833618-F63A-4955-A06E-6908030174C0}" destId="{0F2299C1-55CD-46CA-9012-7B560FAD7E64}" srcOrd="0" destOrd="0" presId="urn:microsoft.com/office/officeart/2005/8/layout/chevron2"/>
    <dgm:cxn modelId="{36FFF533-F708-4E26-B77F-E2E0C4D1B3FA}" type="presOf" srcId="{6B358B2E-A578-4FE2-9F53-F503258B387B}" destId="{5B18F821-39B1-47D5-A475-2F50114E559A}" srcOrd="0" destOrd="0" presId="urn:microsoft.com/office/officeart/2005/8/layout/chevron2"/>
    <dgm:cxn modelId="{DDF9A337-132E-44C5-A503-A5F61B2428AE}" type="presOf" srcId="{0841506D-34F6-4382-B013-8F2DDD2CC7BA}" destId="{04BDBA67-26F2-4744-8641-D37ABF1A563E}" srcOrd="0" destOrd="1" presId="urn:microsoft.com/office/officeart/2005/8/layout/chevron2"/>
    <dgm:cxn modelId="{EA50A040-EFA0-405B-ABDA-3E261BE1AC29}" srcId="{6B358B2E-A578-4FE2-9F53-F503258B387B}" destId="{31BA488A-052D-487E-84F2-06B35C6BBD39}" srcOrd="4" destOrd="0" parTransId="{4683BD73-3EEB-49F7-88E7-478B6CDDDC74}" sibTransId="{3FD787EF-176D-4155-8C8F-A7E4ADF43A90}"/>
    <dgm:cxn modelId="{BDE52060-77F4-43C6-9CE2-C84B01DD1619}" srcId="{6B358B2E-A578-4FE2-9F53-F503258B387B}" destId="{F56A7DBD-B341-43B6-8578-5E668DD5C50A}" srcOrd="2" destOrd="0" parTransId="{0FCA5141-DE7A-4F81-90FA-F77FC4B64203}" sibTransId="{1A7F16FD-B21C-4D53-BFF9-064BCB9452FE}"/>
    <dgm:cxn modelId="{BC17C241-DCF5-4A41-868A-556653356587}" type="presOf" srcId="{8C8D46C3-58DC-4E69-8B5E-DEE9C0CEB8B4}" destId="{F8E4FBC6-41D4-4819-B449-5FD554C0B4E1}" srcOrd="0" destOrd="0" presId="urn:microsoft.com/office/officeart/2005/8/layout/chevron2"/>
    <dgm:cxn modelId="{B6A7A662-17C5-404F-95A5-4C89DBC4717E}" srcId="{8429BDB1-3009-45D4-8831-E2905C4B61E9}" destId="{AF4D0113-04B1-42DC-A0DC-F0404735D9F2}" srcOrd="0" destOrd="0" parTransId="{6FD774F1-DFE1-4F7D-A9B3-8AACE7F0887B}" sibTransId="{308CECF9-16AB-4351-8963-C6C41B4DA33A}"/>
    <dgm:cxn modelId="{C360AE42-C45D-4186-B4B2-D19E8102AEF0}" type="presOf" srcId="{986E2B9D-E5DC-4474-B70D-9CE149E61904}" destId="{79170DA1-5FAC-45DA-8F6F-184CAF758C90}" srcOrd="0" destOrd="0" presId="urn:microsoft.com/office/officeart/2005/8/layout/chevron2"/>
    <dgm:cxn modelId="{14212945-FEF9-4104-AB22-8D0317D98E73}" type="presOf" srcId="{28C408B5-DF6F-42C0-ABC0-3C1DA607D7BB}" destId="{63C9F815-6CBE-4EF5-A149-0F6701FC3F99}" srcOrd="0" destOrd="0" presId="urn:microsoft.com/office/officeart/2005/8/layout/chevron2"/>
    <dgm:cxn modelId="{E603BF45-8DD8-41C2-86E3-55DE3F774B91}" srcId="{31BA488A-052D-487E-84F2-06B35C6BBD39}" destId="{C4F436FC-2412-41B5-9AAB-9766B37F2752}" srcOrd="1" destOrd="0" parTransId="{18D2AC19-5F1A-4EBA-B25B-95DFCE73F089}" sibTransId="{59BED63C-3D35-4C09-985F-CFE0928E4A67}"/>
    <dgm:cxn modelId="{8C481B4A-D3F1-47E1-AA17-FD3635616AFD}" type="presOf" srcId="{AF4D0113-04B1-42DC-A0DC-F0404735D9F2}" destId="{04BDBA67-26F2-4744-8641-D37ABF1A563E}" srcOrd="0" destOrd="0" presId="urn:microsoft.com/office/officeart/2005/8/layout/chevron2"/>
    <dgm:cxn modelId="{BAA8E96E-ECBE-4FB5-ADC0-4A6B4EC2E8EB}" srcId="{6B358B2E-A578-4FE2-9F53-F503258B387B}" destId="{DE57CB57-5BE8-4642-BA48-A92F90656758}" srcOrd="3" destOrd="0" parTransId="{9B3C2F51-AE44-4875-B40B-3655C1E5D2C3}" sibTransId="{0922872C-BBA2-42C0-850C-39C405A9970F}"/>
    <dgm:cxn modelId="{F6BA5252-876A-49F2-9B6E-660F3C0DB313}" srcId="{8C8D46C3-58DC-4E69-8B5E-DEE9C0CEB8B4}" destId="{D3DA285F-A1A1-4597-A5D4-9FF63BFBAC1F}" srcOrd="0" destOrd="0" parTransId="{9598CF5B-B701-46BF-AB1C-CCDCB42FC249}" sibTransId="{2DF04C33-8D3F-4D66-950C-3AA979AF5847}"/>
    <dgm:cxn modelId="{77863978-B3FD-4455-AB6E-5686D7E2E81D}" type="presOf" srcId="{1FD627F7-F6E8-4B7B-B269-504F7C5C37F8}" destId="{1835F57A-1210-4462-A80A-7409C45CE1BC}" srcOrd="0" destOrd="0" presId="urn:microsoft.com/office/officeart/2005/8/layout/chevron2"/>
    <dgm:cxn modelId="{F881A579-631E-4C8A-978A-10E3A8B64534}" srcId="{4DA0B19A-94D9-4BBA-85FC-61D95F2459C8}" destId="{28C408B5-DF6F-42C0-ABC0-3C1DA607D7BB}" srcOrd="0" destOrd="0" parTransId="{8DAE76FE-54CB-4849-888C-055CF3C67085}" sibTransId="{8E8F133B-D012-449D-BF99-538139F2D3D3}"/>
    <dgm:cxn modelId="{314622A3-0D2C-44F4-BE36-AD1FFC76108D}" type="presOf" srcId="{E6A76C74-A922-4247-B7D7-7FCB18204486}" destId="{66218F30-D990-476D-9C01-FE3C40C86FB4}" srcOrd="0" destOrd="0" presId="urn:microsoft.com/office/officeart/2005/8/layout/chevron2"/>
    <dgm:cxn modelId="{C87369A7-100E-458A-A9A6-44C583FEFB85}" type="presOf" srcId="{8429BDB1-3009-45D4-8831-E2905C4B61E9}" destId="{BBF08A0A-6EFE-434F-876B-6C56C2D64742}" srcOrd="0" destOrd="0" presId="urn:microsoft.com/office/officeart/2005/8/layout/chevron2"/>
    <dgm:cxn modelId="{87D0D6AF-169A-4C11-9467-0C953FB9676D}" type="presOf" srcId="{4DA0B19A-94D9-4BBA-85FC-61D95F2459C8}" destId="{2D0C971B-E315-410A-AF41-FABE8406C32D}" srcOrd="0" destOrd="0" presId="urn:microsoft.com/office/officeart/2005/8/layout/chevron2"/>
    <dgm:cxn modelId="{1C78B2B0-1562-4BF2-9B32-DDBD614B1135}" type="presOf" srcId="{DE57CB57-5BE8-4642-BA48-A92F90656758}" destId="{28ACF4ED-A522-40DC-BDEF-ED578C26020B}" srcOrd="0" destOrd="0" presId="urn:microsoft.com/office/officeart/2005/8/layout/chevron2"/>
    <dgm:cxn modelId="{35A632B6-B485-4891-890F-909293EAE9BA}" srcId="{6B9E5E4E-3D74-474D-96BE-0EC0C5224EA0}" destId="{1FD627F7-F6E8-4B7B-B269-504F7C5C37F8}" srcOrd="0" destOrd="0" parTransId="{42D10086-CC77-41B5-901E-193897505D38}" sibTransId="{25C7A034-65B1-4DD5-A2DC-756809F9358F}"/>
    <dgm:cxn modelId="{28C3D6B9-64FF-43CA-BC86-B109406CCCEE}" srcId="{6B358B2E-A578-4FE2-9F53-F503258B387B}" destId="{8C8D46C3-58DC-4E69-8B5E-DEE9C0CEB8B4}" srcOrd="5" destOrd="0" parTransId="{06C3FF0E-5958-46C9-9B1B-59E4044F82EE}" sibTransId="{2A82EAD3-65B8-4F09-8205-BF01F6B57471}"/>
    <dgm:cxn modelId="{C14902BA-C510-4933-B8AA-ADC0075D3CF8}" type="presOf" srcId="{A09D8161-5AC4-488A-8A87-0D783D797D8F}" destId="{2975F65F-C14C-4BB4-B92D-862F0C091554}" srcOrd="0" destOrd="0" presId="urn:microsoft.com/office/officeart/2005/8/layout/chevron2"/>
    <dgm:cxn modelId="{953B71C5-6618-4322-9513-A2AB2F677B00}" srcId="{6B358B2E-A578-4FE2-9F53-F503258B387B}" destId="{6B9E5E4E-3D74-474D-96BE-0EC0C5224EA0}" srcOrd="6" destOrd="0" parTransId="{0F0F1BE3-6DE3-4121-8130-83019D5580B7}" sibTransId="{03339D15-E8BB-4A90-A6C7-C226526372FE}"/>
    <dgm:cxn modelId="{23EE34C6-1375-41C7-872E-5B4D18238AB2}" srcId="{6B358B2E-A578-4FE2-9F53-F503258B387B}" destId="{A09D8161-5AC4-488A-8A87-0D783D797D8F}" srcOrd="0" destOrd="0" parTransId="{E6A1DEB2-5801-4307-A75D-EDDD42E669D7}" sibTransId="{73FF9B77-55C6-4BE7-8E74-8864E3872715}"/>
    <dgm:cxn modelId="{D7F510CB-1B95-45A6-8FFE-A67337DDA890}" type="presOf" srcId="{6B9E5E4E-3D74-474D-96BE-0EC0C5224EA0}" destId="{B5912074-49DA-4C35-82D1-F3189735DC50}" srcOrd="0" destOrd="0" presId="urn:microsoft.com/office/officeart/2005/8/layout/chevron2"/>
    <dgm:cxn modelId="{EB573CD2-C7F6-411A-80EF-235AC81843E8}" srcId="{6B358B2E-A578-4FE2-9F53-F503258B387B}" destId="{8429BDB1-3009-45D4-8831-E2905C4B61E9}" srcOrd="1" destOrd="0" parTransId="{2C68D5AB-A6DC-4C38-8385-42834F6C6AC3}" sibTransId="{7E0AB96D-EC16-4D16-B2B8-ED54439E7B63}"/>
    <dgm:cxn modelId="{FFF55BD8-3535-4CC6-97CD-1AAAB5AA6BBD}" type="presOf" srcId="{A64EF69D-D1C7-4C7D-9814-4E57F0E07245}" destId="{F4A3B6D5-E512-4E62-85CA-B9FC06C6EA80}" srcOrd="0" destOrd="0" presId="urn:microsoft.com/office/officeart/2005/8/layout/chevron2"/>
    <dgm:cxn modelId="{EB40ACD9-8171-4BD3-BFC7-2E8F6BB2EE4B}" srcId="{8429BDB1-3009-45D4-8831-E2905C4B61E9}" destId="{0841506D-34F6-4382-B013-8F2DDD2CC7BA}" srcOrd="1" destOrd="0" parTransId="{DF17361C-9BFC-4D3D-AF20-FC3DCC6399DC}" sibTransId="{42CC8FF9-4198-4474-9DD5-6556D5F0899D}"/>
    <dgm:cxn modelId="{D2E5CBDB-337B-4FE5-BCE4-34B67CA48C72}" srcId="{A09D8161-5AC4-488A-8A87-0D783D797D8F}" destId="{986E2B9D-E5DC-4474-B70D-9CE149E61904}" srcOrd="0" destOrd="0" parTransId="{234A9502-83FF-4F07-88D5-3298DDC98B94}" sibTransId="{13743320-C04F-496F-97D5-231663F136C7}"/>
    <dgm:cxn modelId="{ABE258E4-2D80-42F2-8F00-2F7AD439ECDA}" type="presOf" srcId="{D3DA285F-A1A1-4597-A5D4-9FF63BFBAC1F}" destId="{F2A5C02E-F65B-4099-9753-E4A1DBE87C2C}" srcOrd="0" destOrd="0" presId="urn:microsoft.com/office/officeart/2005/8/layout/chevron2"/>
    <dgm:cxn modelId="{EB34F9E9-759A-4C28-82FA-85250747E63E}" srcId="{F56A7DBD-B341-43B6-8578-5E668DD5C50A}" destId="{E6A76C74-A922-4247-B7D7-7FCB18204486}" srcOrd="0" destOrd="0" parTransId="{D2C936E0-78CF-4CA3-BAB7-396342A57F8F}" sibTransId="{DBE3CBB5-7B0C-4852-8F57-DCD2BCD63E6F}"/>
    <dgm:cxn modelId="{26C501EF-77C4-46EE-AFD3-8880237E9A54}" type="presOf" srcId="{8C4C6A43-8516-4365-97B9-13886208EF2C}" destId="{79170DA1-5FAC-45DA-8F6F-184CAF758C90}" srcOrd="0" destOrd="1" presId="urn:microsoft.com/office/officeart/2005/8/layout/chevron2"/>
    <dgm:cxn modelId="{252DC8FA-39B2-4A8E-96E4-A64D736D12B0}" srcId="{F56A7DBD-B341-43B6-8578-5E668DD5C50A}" destId="{992FDBE0-FB5D-41C6-BEFF-103D00C821A2}" srcOrd="1" destOrd="0" parTransId="{62258486-F440-4591-BDE1-55473F3ABD7C}" sibTransId="{EF7366A8-1419-4AE9-8D60-3480F2B68940}"/>
    <dgm:cxn modelId="{67CF6BFF-F3BB-44CF-A46F-076567EA4DBB}" srcId="{A09D8161-5AC4-488A-8A87-0D783D797D8F}" destId="{8C4C6A43-8516-4365-97B9-13886208EF2C}" srcOrd="1" destOrd="0" parTransId="{339B3F1C-34AC-4178-BD33-7A57BAFD37A2}" sibTransId="{12E9BBCE-16AC-452B-94DC-C87FD713F6CB}"/>
    <dgm:cxn modelId="{1D38F4DA-3FC9-40B9-9DDB-58C65AA59B38}" type="presParOf" srcId="{5B18F821-39B1-47D5-A475-2F50114E559A}" destId="{EE35515F-C1EA-4887-BED8-52BE3E3010C7}" srcOrd="0" destOrd="0" presId="urn:microsoft.com/office/officeart/2005/8/layout/chevron2"/>
    <dgm:cxn modelId="{2CB81F93-5AB3-4EB0-AD99-01F3F5A939CA}" type="presParOf" srcId="{EE35515F-C1EA-4887-BED8-52BE3E3010C7}" destId="{2975F65F-C14C-4BB4-B92D-862F0C091554}" srcOrd="0" destOrd="0" presId="urn:microsoft.com/office/officeart/2005/8/layout/chevron2"/>
    <dgm:cxn modelId="{D05AFCFC-1CF3-4256-9701-EBACA8A61345}" type="presParOf" srcId="{EE35515F-C1EA-4887-BED8-52BE3E3010C7}" destId="{79170DA1-5FAC-45DA-8F6F-184CAF758C90}" srcOrd="1" destOrd="0" presId="urn:microsoft.com/office/officeart/2005/8/layout/chevron2"/>
    <dgm:cxn modelId="{C7B42212-47E8-4404-A78F-77329E2DFB87}" type="presParOf" srcId="{5B18F821-39B1-47D5-A475-2F50114E559A}" destId="{4E92C7CE-70A9-461F-841A-B81976EA4D9F}" srcOrd="1" destOrd="0" presId="urn:microsoft.com/office/officeart/2005/8/layout/chevron2"/>
    <dgm:cxn modelId="{3E81755E-1806-4B7C-B4C9-DA93F1ECC8A7}" type="presParOf" srcId="{5B18F821-39B1-47D5-A475-2F50114E559A}" destId="{45F4969F-607C-47CC-AE96-029B4CEDC1C9}" srcOrd="2" destOrd="0" presId="urn:microsoft.com/office/officeart/2005/8/layout/chevron2"/>
    <dgm:cxn modelId="{06E514EF-0660-4F57-83E1-85DBBEBB7F42}" type="presParOf" srcId="{45F4969F-607C-47CC-AE96-029B4CEDC1C9}" destId="{BBF08A0A-6EFE-434F-876B-6C56C2D64742}" srcOrd="0" destOrd="0" presId="urn:microsoft.com/office/officeart/2005/8/layout/chevron2"/>
    <dgm:cxn modelId="{F1525779-EDCD-4D28-AEA4-0C342EF0A026}" type="presParOf" srcId="{45F4969F-607C-47CC-AE96-029B4CEDC1C9}" destId="{04BDBA67-26F2-4744-8641-D37ABF1A563E}" srcOrd="1" destOrd="0" presId="urn:microsoft.com/office/officeart/2005/8/layout/chevron2"/>
    <dgm:cxn modelId="{1DEFF2A2-7536-4B9B-B18B-04AC3D77A73E}" type="presParOf" srcId="{5B18F821-39B1-47D5-A475-2F50114E559A}" destId="{DD4017EA-6F23-4D9C-A890-A6FBEA8761B4}" srcOrd="3" destOrd="0" presId="urn:microsoft.com/office/officeart/2005/8/layout/chevron2"/>
    <dgm:cxn modelId="{06A535FF-74EA-4590-A5C1-BBB0453C96CF}" type="presParOf" srcId="{5B18F821-39B1-47D5-A475-2F50114E559A}" destId="{AA46305C-1C86-44BB-8332-287C4B1D6A14}" srcOrd="4" destOrd="0" presId="urn:microsoft.com/office/officeart/2005/8/layout/chevron2"/>
    <dgm:cxn modelId="{8DA916D3-D6CA-4942-86C7-44E0C4FB1D8D}" type="presParOf" srcId="{AA46305C-1C86-44BB-8332-287C4B1D6A14}" destId="{B87BF9FF-4110-4E1A-8CA5-3328E35C9918}" srcOrd="0" destOrd="0" presId="urn:microsoft.com/office/officeart/2005/8/layout/chevron2"/>
    <dgm:cxn modelId="{C984C494-F78A-4BD6-8160-503625CEA2C0}" type="presParOf" srcId="{AA46305C-1C86-44BB-8332-287C4B1D6A14}" destId="{66218F30-D990-476D-9C01-FE3C40C86FB4}" srcOrd="1" destOrd="0" presId="urn:microsoft.com/office/officeart/2005/8/layout/chevron2"/>
    <dgm:cxn modelId="{99B41547-4679-4687-8A2B-010DD92A902E}" type="presParOf" srcId="{5B18F821-39B1-47D5-A475-2F50114E559A}" destId="{DCA2DC2A-DCC7-4CE8-B2C6-0AD5C347563A}" srcOrd="5" destOrd="0" presId="urn:microsoft.com/office/officeart/2005/8/layout/chevron2"/>
    <dgm:cxn modelId="{11237543-50EA-433F-B135-E06B45D4AB74}" type="presParOf" srcId="{5B18F821-39B1-47D5-A475-2F50114E559A}" destId="{DE57187D-6AC2-4E5E-A417-EF4CC733FC02}" srcOrd="6" destOrd="0" presId="urn:microsoft.com/office/officeart/2005/8/layout/chevron2"/>
    <dgm:cxn modelId="{7077B054-E3F4-4020-AB21-465F2356BADB}" type="presParOf" srcId="{DE57187D-6AC2-4E5E-A417-EF4CC733FC02}" destId="{28ACF4ED-A522-40DC-BDEF-ED578C26020B}" srcOrd="0" destOrd="0" presId="urn:microsoft.com/office/officeart/2005/8/layout/chevron2"/>
    <dgm:cxn modelId="{8DC95E49-D431-4C10-B745-407C3D508DB4}" type="presParOf" srcId="{DE57187D-6AC2-4E5E-A417-EF4CC733FC02}" destId="{F4A3B6D5-E512-4E62-85CA-B9FC06C6EA80}" srcOrd="1" destOrd="0" presId="urn:microsoft.com/office/officeart/2005/8/layout/chevron2"/>
    <dgm:cxn modelId="{B692225B-3111-471B-9A7F-2702A05D73F2}" type="presParOf" srcId="{5B18F821-39B1-47D5-A475-2F50114E559A}" destId="{B24EC531-ED87-4716-8749-9E9153831C6D}" srcOrd="7" destOrd="0" presId="urn:microsoft.com/office/officeart/2005/8/layout/chevron2"/>
    <dgm:cxn modelId="{AB326924-D22D-4040-B94B-5D70D7D19911}" type="presParOf" srcId="{5B18F821-39B1-47D5-A475-2F50114E559A}" destId="{FF6E52CD-5008-4D3A-8E9C-B6817E674C8E}" srcOrd="8" destOrd="0" presId="urn:microsoft.com/office/officeart/2005/8/layout/chevron2"/>
    <dgm:cxn modelId="{C95D8084-EA3F-4DB5-870C-60722D8EA2B0}" type="presParOf" srcId="{FF6E52CD-5008-4D3A-8E9C-B6817E674C8E}" destId="{9C5C7BC2-9CF2-444D-B75F-E0D2E4563BEB}" srcOrd="0" destOrd="0" presId="urn:microsoft.com/office/officeart/2005/8/layout/chevron2"/>
    <dgm:cxn modelId="{7B070A1F-10B0-49A4-8DAC-1254A5AB78AF}" type="presParOf" srcId="{FF6E52CD-5008-4D3A-8E9C-B6817E674C8E}" destId="{0F2299C1-55CD-46CA-9012-7B560FAD7E64}" srcOrd="1" destOrd="0" presId="urn:microsoft.com/office/officeart/2005/8/layout/chevron2"/>
    <dgm:cxn modelId="{38D6379A-9E00-450F-B6A1-FD4556487386}" type="presParOf" srcId="{5B18F821-39B1-47D5-A475-2F50114E559A}" destId="{11F9FF37-E2A3-4B6A-9995-77BE5F241803}" srcOrd="9" destOrd="0" presId="urn:microsoft.com/office/officeart/2005/8/layout/chevron2"/>
    <dgm:cxn modelId="{98497E07-8DC4-4ED4-A58C-9DF0C055A9D1}" type="presParOf" srcId="{5B18F821-39B1-47D5-A475-2F50114E559A}" destId="{80D83793-B588-4C8A-97E9-5F7E359E95F2}" srcOrd="10" destOrd="0" presId="urn:microsoft.com/office/officeart/2005/8/layout/chevron2"/>
    <dgm:cxn modelId="{A312E3A7-CE4B-44D2-9CA2-5CE4BBA337F1}" type="presParOf" srcId="{80D83793-B588-4C8A-97E9-5F7E359E95F2}" destId="{F8E4FBC6-41D4-4819-B449-5FD554C0B4E1}" srcOrd="0" destOrd="0" presId="urn:microsoft.com/office/officeart/2005/8/layout/chevron2"/>
    <dgm:cxn modelId="{6438C385-5DF1-4A85-B67F-CC79E864476F}" type="presParOf" srcId="{80D83793-B588-4C8A-97E9-5F7E359E95F2}" destId="{F2A5C02E-F65B-4099-9753-E4A1DBE87C2C}" srcOrd="1" destOrd="0" presId="urn:microsoft.com/office/officeart/2005/8/layout/chevron2"/>
    <dgm:cxn modelId="{DE6EDAE9-E8AA-463B-B9C1-C056785D9626}" type="presParOf" srcId="{5B18F821-39B1-47D5-A475-2F50114E559A}" destId="{8DD11716-8F7C-4F73-8449-2B7F95744194}" srcOrd="11" destOrd="0" presId="urn:microsoft.com/office/officeart/2005/8/layout/chevron2"/>
    <dgm:cxn modelId="{1B08CA21-BB15-47E3-BA16-D5155DAEF432}" type="presParOf" srcId="{5B18F821-39B1-47D5-A475-2F50114E559A}" destId="{C95D4626-F656-4BC2-9491-4D79AA3E1767}" srcOrd="12" destOrd="0" presId="urn:microsoft.com/office/officeart/2005/8/layout/chevron2"/>
    <dgm:cxn modelId="{B28816B7-62FB-4016-A9B4-BAB12272FFBE}" type="presParOf" srcId="{C95D4626-F656-4BC2-9491-4D79AA3E1767}" destId="{B5912074-49DA-4C35-82D1-F3189735DC50}" srcOrd="0" destOrd="0" presId="urn:microsoft.com/office/officeart/2005/8/layout/chevron2"/>
    <dgm:cxn modelId="{53F8C16F-F75F-4A24-9F0F-18D5E8C7A5DE}" type="presParOf" srcId="{C95D4626-F656-4BC2-9491-4D79AA3E1767}" destId="{1835F57A-1210-4462-A80A-7409C45CE1BC}" srcOrd="1" destOrd="0" presId="urn:microsoft.com/office/officeart/2005/8/layout/chevron2"/>
    <dgm:cxn modelId="{11A48142-77BF-40D5-B908-FE49F44BC48F}" type="presParOf" srcId="{5B18F821-39B1-47D5-A475-2F50114E559A}" destId="{5D7E3538-4A20-4429-BD35-8D53794505F0}" srcOrd="13" destOrd="0" presId="urn:microsoft.com/office/officeart/2005/8/layout/chevron2"/>
    <dgm:cxn modelId="{6B760292-D83F-42D1-BDE0-E46F4E4532A8}" type="presParOf" srcId="{5B18F821-39B1-47D5-A475-2F50114E559A}" destId="{D8F9975D-F99E-4F04-98EF-4683051D629F}" srcOrd="14" destOrd="0" presId="urn:microsoft.com/office/officeart/2005/8/layout/chevron2"/>
    <dgm:cxn modelId="{ABE496E6-FA86-409F-ADF8-6897568230AE}" type="presParOf" srcId="{D8F9975D-F99E-4F04-98EF-4683051D629F}" destId="{2D0C971B-E315-410A-AF41-FABE8406C32D}" srcOrd="0" destOrd="0" presId="urn:microsoft.com/office/officeart/2005/8/layout/chevron2"/>
    <dgm:cxn modelId="{42B1552D-4F13-4D5B-98AE-59E07D87980C}" type="presParOf" srcId="{D8F9975D-F99E-4F04-98EF-4683051D629F}" destId="{63C9F815-6CBE-4EF5-A149-0F6701FC3F99}"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75F65F-C14C-4BB4-B92D-862F0C091554}">
      <dsp:nvSpPr>
        <dsp:cNvPr id="0" name=""/>
        <dsp:cNvSpPr/>
      </dsp:nvSpPr>
      <dsp:spPr>
        <a:xfrm rot="5400000">
          <a:off x="-114669" y="120497"/>
          <a:ext cx="764462" cy="535123"/>
        </a:xfrm>
        <a:prstGeom prst="chevron">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66725" rtl="0">
            <a:lnSpc>
              <a:spcPct val="90000"/>
            </a:lnSpc>
            <a:spcBef>
              <a:spcPct val="0"/>
            </a:spcBef>
            <a:spcAft>
              <a:spcPct val="35000"/>
            </a:spcAft>
            <a:buNone/>
          </a:pPr>
          <a:r>
            <a:rPr lang="en-GB" sz="1050" kern="1200">
              <a:latin typeface="Aptos Display" panose="020F0302020204030204"/>
            </a:rPr>
            <a:t>11th May 2026</a:t>
          </a:r>
          <a:endParaRPr lang="en-GB" sz="1050" kern="1200"/>
        </a:p>
      </dsp:txBody>
      <dsp:txXfrm rot="-5400000">
        <a:off x="1" y="273390"/>
        <a:ext cx="535123" cy="229339"/>
      </dsp:txXfrm>
    </dsp:sp>
    <dsp:sp modelId="{79170DA1-5FAC-45DA-8F6F-184CAF758C90}">
      <dsp:nvSpPr>
        <dsp:cNvPr id="0" name=""/>
        <dsp:cNvSpPr/>
      </dsp:nvSpPr>
      <dsp:spPr>
        <a:xfrm rot="5400000">
          <a:off x="5616050" y="-5075098"/>
          <a:ext cx="497162" cy="10659015"/>
        </a:xfrm>
        <a:prstGeom prst="round2Same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rtl="0">
            <a:lnSpc>
              <a:spcPct val="90000"/>
            </a:lnSpc>
            <a:spcBef>
              <a:spcPct val="0"/>
            </a:spcBef>
            <a:spcAft>
              <a:spcPct val="15000"/>
            </a:spcAft>
            <a:buChar char="•"/>
          </a:pPr>
          <a:r>
            <a:rPr lang="en-GB" sz="1400" kern="1200">
              <a:solidFill>
                <a:srgbClr val="444444"/>
              </a:solidFill>
              <a:latin typeface="Calibri"/>
              <a:ea typeface="Calibri"/>
              <a:cs typeface="Calibri"/>
            </a:rPr>
            <a:t>EOI to be submitted </a:t>
          </a:r>
          <a:endParaRPr lang="en-GB" sz="1400" kern="1200">
            <a:latin typeface="Calibri"/>
            <a:ea typeface="Calibri"/>
            <a:cs typeface="Calibri"/>
          </a:endParaRPr>
        </a:p>
        <a:p>
          <a:pPr marL="114300" lvl="1" indent="-114300" algn="l" defTabSz="622300" rtl="0">
            <a:lnSpc>
              <a:spcPct val="90000"/>
            </a:lnSpc>
            <a:spcBef>
              <a:spcPct val="0"/>
            </a:spcBef>
            <a:spcAft>
              <a:spcPct val="15000"/>
            </a:spcAft>
            <a:buChar char="•"/>
          </a:pPr>
          <a:r>
            <a:rPr lang="en-GB" sz="1400" kern="1200" dirty="0">
              <a:latin typeface="Calibri"/>
              <a:ea typeface="Calibri"/>
              <a:cs typeface="Calibri"/>
              <a:hlinkClick xmlns:r="http://schemas.openxmlformats.org/officeDocument/2006/relationships" r:id="rId1"/>
            </a:rPr>
            <a:t>ChildrensCommissioningTeam@wokingham.gov.uk</a:t>
          </a:r>
          <a:endParaRPr lang="en-GB" sz="1400" kern="1200" dirty="0"/>
        </a:p>
      </dsp:txBody>
      <dsp:txXfrm rot="-5400000">
        <a:off x="535124" y="30097"/>
        <a:ext cx="10634746" cy="448624"/>
      </dsp:txXfrm>
    </dsp:sp>
    <dsp:sp modelId="{BBF08A0A-6EFE-434F-876B-6C56C2D64742}">
      <dsp:nvSpPr>
        <dsp:cNvPr id="0" name=""/>
        <dsp:cNvSpPr/>
      </dsp:nvSpPr>
      <dsp:spPr>
        <a:xfrm rot="5400000">
          <a:off x="-114669" y="812055"/>
          <a:ext cx="764462" cy="535123"/>
        </a:xfrm>
        <a:prstGeom prst="chevron">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66725" rtl="0">
            <a:lnSpc>
              <a:spcPct val="90000"/>
            </a:lnSpc>
            <a:spcBef>
              <a:spcPct val="0"/>
            </a:spcBef>
            <a:spcAft>
              <a:spcPct val="35000"/>
            </a:spcAft>
            <a:buNone/>
          </a:pPr>
          <a:r>
            <a:rPr lang="en-GB" sz="1050" kern="1200">
              <a:latin typeface="Aptos Display" panose="020F0302020204030204"/>
            </a:rPr>
            <a:t>19th May 2026</a:t>
          </a:r>
          <a:endParaRPr lang="en-GB" sz="1050" kern="1200"/>
        </a:p>
      </dsp:txBody>
      <dsp:txXfrm rot="-5400000">
        <a:off x="1" y="964948"/>
        <a:ext cx="535123" cy="229339"/>
      </dsp:txXfrm>
    </dsp:sp>
    <dsp:sp modelId="{04BDBA67-26F2-4744-8641-D37ABF1A563E}">
      <dsp:nvSpPr>
        <dsp:cNvPr id="0" name=""/>
        <dsp:cNvSpPr/>
      </dsp:nvSpPr>
      <dsp:spPr>
        <a:xfrm rot="5400000">
          <a:off x="5616181" y="-4383670"/>
          <a:ext cx="496900" cy="10659015"/>
        </a:xfrm>
        <a:prstGeom prst="round2Same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rtl="0">
            <a:lnSpc>
              <a:spcPct val="90000"/>
            </a:lnSpc>
            <a:spcBef>
              <a:spcPct val="0"/>
            </a:spcBef>
            <a:spcAft>
              <a:spcPct val="15000"/>
            </a:spcAft>
            <a:buChar char="•"/>
          </a:pPr>
          <a:r>
            <a:rPr lang="en-GB" sz="1400" kern="1200">
              <a:latin typeface="Aptos Display" panose="020F0302020204030204"/>
            </a:rPr>
            <a:t>All EOIs to be shared at SENDAP working group</a:t>
          </a:r>
        </a:p>
        <a:p>
          <a:pPr marL="114300" lvl="1" indent="-114300" algn="l" defTabSz="622300" rtl="0">
            <a:lnSpc>
              <a:spcPct val="90000"/>
            </a:lnSpc>
            <a:spcBef>
              <a:spcPct val="0"/>
            </a:spcBef>
            <a:spcAft>
              <a:spcPct val="15000"/>
            </a:spcAft>
            <a:buChar char="•"/>
          </a:pPr>
          <a:r>
            <a:rPr lang="en-GB" sz="1400" kern="1200" dirty="0">
              <a:latin typeface="Aptos Display" panose="020F0302020204030204"/>
            </a:rPr>
            <a:t>Those who have expressed an interest to attend this meeting</a:t>
          </a:r>
          <a:endParaRPr lang="en-GB" sz="1400" kern="1200" dirty="0"/>
        </a:p>
      </dsp:txBody>
      <dsp:txXfrm rot="-5400000">
        <a:off x="535124" y="721644"/>
        <a:ext cx="10634758" cy="448386"/>
      </dsp:txXfrm>
    </dsp:sp>
    <dsp:sp modelId="{B87BF9FF-4110-4E1A-8CA5-3328E35C9918}">
      <dsp:nvSpPr>
        <dsp:cNvPr id="0" name=""/>
        <dsp:cNvSpPr/>
      </dsp:nvSpPr>
      <dsp:spPr>
        <a:xfrm rot="5400000">
          <a:off x="-114669" y="1503613"/>
          <a:ext cx="764462" cy="535123"/>
        </a:xfrm>
        <a:prstGeom prst="chevron">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66725" rtl="0">
            <a:lnSpc>
              <a:spcPct val="90000"/>
            </a:lnSpc>
            <a:spcBef>
              <a:spcPct val="0"/>
            </a:spcBef>
            <a:spcAft>
              <a:spcPct val="35000"/>
            </a:spcAft>
            <a:buNone/>
          </a:pPr>
          <a:r>
            <a:rPr lang="en-GB" sz="1050" kern="1200">
              <a:latin typeface="Aptos Display" panose="020F0302020204030204"/>
            </a:rPr>
            <a:t>15th June 2026</a:t>
          </a:r>
          <a:endParaRPr lang="en-GB" sz="1050" kern="1200"/>
        </a:p>
      </dsp:txBody>
      <dsp:txXfrm rot="-5400000">
        <a:off x="1" y="1656506"/>
        <a:ext cx="535123" cy="229339"/>
      </dsp:txXfrm>
    </dsp:sp>
    <dsp:sp modelId="{66218F30-D990-476D-9C01-FE3C40C86FB4}">
      <dsp:nvSpPr>
        <dsp:cNvPr id="0" name=""/>
        <dsp:cNvSpPr/>
      </dsp:nvSpPr>
      <dsp:spPr>
        <a:xfrm rot="5400000">
          <a:off x="5616181" y="-3692112"/>
          <a:ext cx="496900" cy="10659015"/>
        </a:xfrm>
        <a:prstGeom prst="round2Same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rtl="0">
            <a:lnSpc>
              <a:spcPct val="90000"/>
            </a:lnSpc>
            <a:spcBef>
              <a:spcPct val="0"/>
            </a:spcBef>
            <a:spcAft>
              <a:spcPct val="15000"/>
            </a:spcAft>
            <a:buChar char="•"/>
          </a:pPr>
          <a:r>
            <a:rPr lang="en-GB" sz="1400" kern="1200">
              <a:latin typeface="Aptos Display" panose="020F0302020204030204"/>
            </a:rPr>
            <a:t>Full application to be submitted</a:t>
          </a:r>
          <a:endParaRPr lang="en-GB" sz="1400" kern="1200"/>
        </a:p>
        <a:p>
          <a:pPr marL="114300" lvl="1" indent="-114300" algn="l" defTabSz="622300" rtl="0">
            <a:lnSpc>
              <a:spcPct val="90000"/>
            </a:lnSpc>
            <a:spcBef>
              <a:spcPct val="0"/>
            </a:spcBef>
            <a:spcAft>
              <a:spcPct val="15000"/>
            </a:spcAft>
            <a:buChar char="•"/>
          </a:pPr>
          <a:r>
            <a:rPr lang="en-GB" sz="1400" kern="1200" dirty="0">
              <a:latin typeface="Aptos Display" panose="020F0302020204030204"/>
            </a:rPr>
            <a:t>Send to </a:t>
          </a:r>
          <a:r>
            <a:rPr lang="en-GB" sz="1400" kern="1200" dirty="0">
              <a:latin typeface="Aptos Display" panose="020F0302020204030204"/>
              <a:hlinkClick xmlns:r="http://schemas.openxmlformats.org/officeDocument/2006/relationships" r:id="rId1"/>
            </a:rPr>
            <a:t>ChildrensCommissioningTeam@wokingham.gov.uk</a:t>
          </a:r>
          <a:r>
            <a:rPr lang="en-GB" sz="1400" kern="1200" dirty="0">
              <a:latin typeface="Aptos Display" panose="020F0302020204030204"/>
            </a:rPr>
            <a:t> </a:t>
          </a:r>
        </a:p>
      </dsp:txBody>
      <dsp:txXfrm rot="-5400000">
        <a:off x="535124" y="1413202"/>
        <a:ext cx="10634758" cy="448386"/>
      </dsp:txXfrm>
    </dsp:sp>
    <dsp:sp modelId="{28ACF4ED-A522-40DC-BDEF-ED578C26020B}">
      <dsp:nvSpPr>
        <dsp:cNvPr id="0" name=""/>
        <dsp:cNvSpPr/>
      </dsp:nvSpPr>
      <dsp:spPr>
        <a:xfrm rot="5400000">
          <a:off x="-114669" y="2195171"/>
          <a:ext cx="764462" cy="535123"/>
        </a:xfrm>
        <a:prstGeom prst="chevron">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rtl="0">
            <a:lnSpc>
              <a:spcPct val="90000"/>
            </a:lnSpc>
            <a:spcBef>
              <a:spcPct val="0"/>
            </a:spcBef>
            <a:spcAft>
              <a:spcPct val="35000"/>
            </a:spcAft>
            <a:buNone/>
          </a:pPr>
          <a:r>
            <a:rPr lang="en-GB" sz="1000" kern="1200">
              <a:latin typeface="Aptos Display" panose="020F0302020204030204"/>
            </a:rPr>
            <a:t>16th-23rd June 2026</a:t>
          </a:r>
        </a:p>
      </dsp:txBody>
      <dsp:txXfrm rot="-5400000">
        <a:off x="1" y="2348064"/>
        <a:ext cx="535123" cy="229339"/>
      </dsp:txXfrm>
    </dsp:sp>
    <dsp:sp modelId="{F4A3B6D5-E512-4E62-85CA-B9FC06C6EA80}">
      <dsp:nvSpPr>
        <dsp:cNvPr id="0" name=""/>
        <dsp:cNvSpPr/>
      </dsp:nvSpPr>
      <dsp:spPr>
        <a:xfrm rot="5400000">
          <a:off x="5616181" y="-3000554"/>
          <a:ext cx="496900" cy="10659015"/>
        </a:xfrm>
        <a:prstGeom prst="round2Same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rtl="0">
            <a:lnSpc>
              <a:spcPct val="90000"/>
            </a:lnSpc>
            <a:spcBef>
              <a:spcPct val="0"/>
            </a:spcBef>
            <a:spcAft>
              <a:spcPct val="15000"/>
            </a:spcAft>
            <a:buChar char="•"/>
          </a:pPr>
          <a:r>
            <a:rPr lang="en-GB" sz="1400" kern="1200" dirty="0">
              <a:latin typeface="Aptos Display" panose="020F0302020204030204"/>
            </a:rPr>
            <a:t>Applications will be circulated to members of the SENDAP working group</a:t>
          </a:r>
        </a:p>
      </dsp:txBody>
      <dsp:txXfrm rot="-5400000">
        <a:off x="535124" y="2104760"/>
        <a:ext cx="10634758" cy="448386"/>
      </dsp:txXfrm>
    </dsp:sp>
    <dsp:sp modelId="{9C5C7BC2-9CF2-444D-B75F-E0D2E4563BEB}">
      <dsp:nvSpPr>
        <dsp:cNvPr id="0" name=""/>
        <dsp:cNvSpPr/>
      </dsp:nvSpPr>
      <dsp:spPr>
        <a:xfrm rot="5400000">
          <a:off x="-114669" y="2886730"/>
          <a:ext cx="764462" cy="535123"/>
        </a:xfrm>
        <a:prstGeom prst="chevron">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66725" rtl="0">
            <a:lnSpc>
              <a:spcPct val="90000"/>
            </a:lnSpc>
            <a:spcBef>
              <a:spcPct val="0"/>
            </a:spcBef>
            <a:spcAft>
              <a:spcPct val="35000"/>
            </a:spcAft>
            <a:buNone/>
          </a:pPr>
          <a:r>
            <a:rPr lang="en-GB" sz="1050" kern="1200" dirty="0">
              <a:latin typeface="Aptos Display" panose="020F0302020204030204"/>
            </a:rPr>
            <a:t>30th June 2026</a:t>
          </a:r>
        </a:p>
      </dsp:txBody>
      <dsp:txXfrm rot="-5400000">
        <a:off x="1" y="3039623"/>
        <a:ext cx="535123" cy="229339"/>
      </dsp:txXfrm>
    </dsp:sp>
    <dsp:sp modelId="{0F2299C1-55CD-46CA-9012-7B560FAD7E64}">
      <dsp:nvSpPr>
        <dsp:cNvPr id="0" name=""/>
        <dsp:cNvSpPr/>
      </dsp:nvSpPr>
      <dsp:spPr>
        <a:xfrm rot="5400000">
          <a:off x="5616181" y="-2308996"/>
          <a:ext cx="496900" cy="10659015"/>
        </a:xfrm>
        <a:prstGeom prst="round2Same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1120" tIns="6350" rIns="6350" bIns="6350" numCol="1" spcCol="1270" anchor="ctr" anchorCtr="0">
          <a:noAutofit/>
        </a:bodyPr>
        <a:lstStyle/>
        <a:p>
          <a:pPr marL="57150" lvl="1" indent="-57150" algn="l" defTabSz="444500" rtl="0">
            <a:lnSpc>
              <a:spcPct val="90000"/>
            </a:lnSpc>
            <a:spcBef>
              <a:spcPct val="0"/>
            </a:spcBef>
            <a:spcAft>
              <a:spcPct val="15000"/>
            </a:spcAft>
            <a:buChar char="•"/>
          </a:pPr>
          <a:r>
            <a:rPr lang="en-GB" sz="1000" kern="1200">
              <a:latin typeface="Aptos Display" panose="020F0302020204030204"/>
            </a:rPr>
            <a:t>Applicants present their bids to the SENDAP group</a:t>
          </a:r>
          <a:endParaRPr lang="en-GB" sz="1000" kern="1200" dirty="0">
            <a:latin typeface="Aptos Display" panose="020F0302020204030204"/>
          </a:endParaRPr>
        </a:p>
        <a:p>
          <a:pPr marL="57150" lvl="1" indent="-57150" algn="l" defTabSz="444500" rtl="0">
            <a:lnSpc>
              <a:spcPct val="90000"/>
            </a:lnSpc>
            <a:spcBef>
              <a:spcPct val="0"/>
            </a:spcBef>
            <a:spcAft>
              <a:spcPct val="15000"/>
            </a:spcAft>
            <a:buChar char="•"/>
          </a:pPr>
          <a:r>
            <a:rPr lang="en-GB" sz="1000" kern="1200" dirty="0">
              <a:latin typeface="Aptos Display" panose="020F0302020204030204"/>
            </a:rPr>
            <a:t>Scores and feedback collated by Strategy, Transformation and </a:t>
          </a:r>
          <a:r>
            <a:rPr lang="en-GB" sz="1000" kern="1200">
              <a:latin typeface="Aptos Display" panose="020F0302020204030204"/>
            </a:rPr>
            <a:t>Commissioning</a:t>
          </a:r>
          <a:r>
            <a:rPr lang="en-GB" sz="1000" kern="1200" dirty="0">
              <a:latin typeface="Aptos Display" panose="020F0302020204030204"/>
            </a:rPr>
            <a:t> team</a:t>
          </a:r>
        </a:p>
      </dsp:txBody>
      <dsp:txXfrm rot="-5400000">
        <a:off x="535124" y="2796318"/>
        <a:ext cx="10634758" cy="448386"/>
      </dsp:txXfrm>
    </dsp:sp>
    <dsp:sp modelId="{F8E4FBC6-41D4-4819-B449-5FD554C0B4E1}">
      <dsp:nvSpPr>
        <dsp:cNvPr id="0" name=""/>
        <dsp:cNvSpPr/>
      </dsp:nvSpPr>
      <dsp:spPr>
        <a:xfrm rot="5400000">
          <a:off x="-114669" y="3578288"/>
          <a:ext cx="764462" cy="535123"/>
        </a:xfrm>
        <a:prstGeom prst="chevron">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66725" rtl="0">
            <a:lnSpc>
              <a:spcPct val="90000"/>
            </a:lnSpc>
            <a:spcBef>
              <a:spcPct val="0"/>
            </a:spcBef>
            <a:spcAft>
              <a:spcPct val="35000"/>
            </a:spcAft>
            <a:buNone/>
          </a:pPr>
          <a:r>
            <a:rPr lang="en-GB" sz="1050" kern="1200">
              <a:latin typeface="Aptos Display" panose="020F0302020204030204"/>
            </a:rPr>
            <a:t>9th July 2026</a:t>
          </a:r>
        </a:p>
      </dsp:txBody>
      <dsp:txXfrm rot="-5400000">
        <a:off x="1" y="3731181"/>
        <a:ext cx="535123" cy="229339"/>
      </dsp:txXfrm>
    </dsp:sp>
    <dsp:sp modelId="{F2A5C02E-F65B-4099-9753-E4A1DBE87C2C}">
      <dsp:nvSpPr>
        <dsp:cNvPr id="0" name=""/>
        <dsp:cNvSpPr/>
      </dsp:nvSpPr>
      <dsp:spPr>
        <a:xfrm rot="5400000">
          <a:off x="5616181" y="-1617438"/>
          <a:ext cx="496900" cy="10659015"/>
        </a:xfrm>
        <a:prstGeom prst="round2Same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rtl="0">
            <a:lnSpc>
              <a:spcPct val="90000"/>
            </a:lnSpc>
            <a:spcBef>
              <a:spcPct val="0"/>
            </a:spcBef>
            <a:spcAft>
              <a:spcPct val="15000"/>
            </a:spcAft>
            <a:buChar char="•"/>
          </a:pPr>
          <a:r>
            <a:rPr lang="en-GB" sz="1400" kern="1200" dirty="0">
              <a:latin typeface="Aptos Display" panose="020F0302020204030204"/>
            </a:rPr>
            <a:t>Recommendations and funding approval is sought at EBC Commissioning and Insights Board</a:t>
          </a:r>
        </a:p>
      </dsp:txBody>
      <dsp:txXfrm rot="-5400000">
        <a:off x="535124" y="3487876"/>
        <a:ext cx="10634758" cy="448386"/>
      </dsp:txXfrm>
    </dsp:sp>
    <dsp:sp modelId="{B5912074-49DA-4C35-82D1-F3189735DC50}">
      <dsp:nvSpPr>
        <dsp:cNvPr id="0" name=""/>
        <dsp:cNvSpPr/>
      </dsp:nvSpPr>
      <dsp:spPr>
        <a:xfrm rot="5400000">
          <a:off x="-114669" y="4269846"/>
          <a:ext cx="764462" cy="535123"/>
        </a:xfrm>
        <a:prstGeom prst="chevron">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66725" rtl="0">
            <a:lnSpc>
              <a:spcPct val="90000"/>
            </a:lnSpc>
            <a:spcBef>
              <a:spcPct val="0"/>
            </a:spcBef>
            <a:spcAft>
              <a:spcPct val="35000"/>
            </a:spcAft>
            <a:buNone/>
          </a:pPr>
          <a:r>
            <a:rPr lang="en-GB" sz="1050" kern="1200">
              <a:latin typeface="Aptos Display" panose="020F0302020204030204"/>
            </a:rPr>
            <a:t>23rd July 2026</a:t>
          </a:r>
          <a:endParaRPr lang="en-GB" sz="1050" kern="1200" dirty="0">
            <a:latin typeface="Aptos Display" panose="020F0302020204030204"/>
          </a:endParaRPr>
        </a:p>
      </dsp:txBody>
      <dsp:txXfrm rot="-5400000">
        <a:off x="1" y="4422739"/>
        <a:ext cx="535123" cy="229339"/>
      </dsp:txXfrm>
    </dsp:sp>
    <dsp:sp modelId="{1835F57A-1210-4462-A80A-7409C45CE1BC}">
      <dsp:nvSpPr>
        <dsp:cNvPr id="0" name=""/>
        <dsp:cNvSpPr/>
      </dsp:nvSpPr>
      <dsp:spPr>
        <a:xfrm rot="5400000">
          <a:off x="5616181" y="-925880"/>
          <a:ext cx="496900" cy="10659015"/>
        </a:xfrm>
        <a:prstGeom prst="round2Same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rtl="0">
            <a:lnSpc>
              <a:spcPct val="90000"/>
            </a:lnSpc>
            <a:spcBef>
              <a:spcPct val="0"/>
            </a:spcBef>
            <a:spcAft>
              <a:spcPct val="15000"/>
            </a:spcAft>
            <a:buChar char="•"/>
          </a:pPr>
          <a:r>
            <a:rPr lang="en-GB" sz="1400" kern="1200" dirty="0">
              <a:latin typeface="Aptos Display" panose="020F0302020204030204"/>
            </a:rPr>
            <a:t>Decisions ratified at WBC Sufficiency Board</a:t>
          </a:r>
        </a:p>
      </dsp:txBody>
      <dsp:txXfrm rot="-5400000">
        <a:off x="535124" y="4179434"/>
        <a:ext cx="10634758" cy="448386"/>
      </dsp:txXfrm>
    </dsp:sp>
    <dsp:sp modelId="{2D0C971B-E315-410A-AF41-FABE8406C32D}">
      <dsp:nvSpPr>
        <dsp:cNvPr id="0" name=""/>
        <dsp:cNvSpPr/>
      </dsp:nvSpPr>
      <dsp:spPr>
        <a:xfrm rot="5400000">
          <a:off x="-114669" y="4961404"/>
          <a:ext cx="764462" cy="535123"/>
        </a:xfrm>
        <a:prstGeom prst="chevron">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rtl="0">
            <a:lnSpc>
              <a:spcPct val="90000"/>
            </a:lnSpc>
            <a:spcBef>
              <a:spcPct val="0"/>
            </a:spcBef>
            <a:spcAft>
              <a:spcPct val="35000"/>
            </a:spcAft>
            <a:buNone/>
          </a:pPr>
          <a:endParaRPr lang="en-GB" sz="1400" kern="1200" dirty="0">
            <a:latin typeface="Aptos Display" panose="020F0302020204030204"/>
          </a:endParaRPr>
        </a:p>
      </dsp:txBody>
      <dsp:txXfrm rot="-5400000">
        <a:off x="1" y="5114297"/>
        <a:ext cx="535123" cy="229339"/>
      </dsp:txXfrm>
    </dsp:sp>
    <dsp:sp modelId="{63C9F815-6CBE-4EF5-A149-0F6701FC3F99}">
      <dsp:nvSpPr>
        <dsp:cNvPr id="0" name=""/>
        <dsp:cNvSpPr/>
      </dsp:nvSpPr>
      <dsp:spPr>
        <a:xfrm rot="5400000">
          <a:off x="5616181" y="-234322"/>
          <a:ext cx="496900" cy="10659015"/>
        </a:xfrm>
        <a:prstGeom prst="round2Same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a:lnSpc>
              <a:spcPct val="90000"/>
            </a:lnSpc>
            <a:spcBef>
              <a:spcPct val="0"/>
            </a:spcBef>
            <a:spcAft>
              <a:spcPct val="15000"/>
            </a:spcAft>
            <a:buChar char="•"/>
          </a:pPr>
          <a:r>
            <a:rPr lang="en-GB" sz="1400" kern="1200">
              <a:latin typeface="Aptos Display" panose="020F0302020204030204"/>
            </a:rPr>
            <a:t>Outcome</a:t>
          </a:r>
          <a:r>
            <a:rPr lang="en-GB" sz="1400" kern="1200" dirty="0">
              <a:latin typeface="Aptos Display" panose="020F0302020204030204"/>
            </a:rPr>
            <a:t> decision shared with applicants and SENDAP group at the earliest opportunity.</a:t>
          </a:r>
          <a:endParaRPr lang="en-GB" sz="1400" kern="1200" dirty="0"/>
        </a:p>
      </dsp:txBody>
      <dsp:txXfrm rot="-5400000">
        <a:off x="535124" y="4870992"/>
        <a:ext cx="10634758" cy="448386"/>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GB" smtClean="0"/>
              <a:t>29/04/2026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10"/>
          </p:nvPr>
        </p:nvSpPr>
        <p:spPr/>
        <p:txBody>
          <a:bodyPr/>
          <a:lstStyle/>
          <a:p>
            <a:fld id="{846CE7D5-CF57-46EF-B807-FDD0502418D4}" type="datetimeFigureOut">
              <a:rPr lang="en-GB" smtClean="0"/>
              <a:t>29/04/2026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10"/>
          </p:nvPr>
        </p:nvSpPr>
        <p:spPr/>
        <p:txBody>
          <a:bodyPr/>
          <a:lstStyle/>
          <a:p>
            <a:fld id="{846CE7D5-CF57-46EF-B807-FDD0502418D4}" type="datetimeFigureOut">
              <a:rPr lang="en-GB" smtClean="0"/>
              <a:t>29/04/2026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10"/>
          </p:nvPr>
        </p:nvSpPr>
        <p:spPr/>
        <p:txBody>
          <a:bodyPr/>
          <a:lstStyle/>
          <a:p>
            <a:fld id="{846CE7D5-CF57-46EF-B807-FDD0502418D4}" type="datetimeFigureOut">
              <a:rPr lang="en-GB" smtClean="0"/>
              <a:t>29/04/2026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GB" smtClean="0"/>
              <a:t>29/04/2026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p:cNvSpPr>
            <a:spLocks noGrp="1"/>
          </p:cNvSpPr>
          <p:nvPr>
            <p:ph type="dt" sz="half" idx="10"/>
          </p:nvPr>
        </p:nvSpPr>
        <p:spPr/>
        <p:txBody>
          <a:bodyPr/>
          <a:lstStyle/>
          <a:p>
            <a:fld id="{846CE7D5-CF57-46EF-B807-FDD0502418D4}" type="datetimeFigureOut">
              <a:rPr lang="en-GB" smtClean="0"/>
              <a:t>29/04/2026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p:cNvSpPr>
            <a:spLocks noGrp="1"/>
          </p:cNvSpPr>
          <p:nvPr>
            <p:ph type="dt" sz="half" idx="10"/>
          </p:nvPr>
        </p:nvSpPr>
        <p:spPr/>
        <p:txBody>
          <a:bodyPr/>
          <a:lstStyle/>
          <a:p>
            <a:fld id="{846CE7D5-CF57-46EF-B807-FDD0502418D4}" type="datetimeFigureOut">
              <a:rPr lang="en-GB" smtClean="0"/>
              <a:t>29/04/2026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GB" smtClean="0"/>
              <a:t>29/04/2026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GB" smtClean="0"/>
              <a:t>29/04/2026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GB" smtClean="0"/>
              <a:t>29/04/2026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GB" smtClean="0"/>
              <a:t>29/04/2026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GB" smtClean="0"/>
              <a:t>29/04/2026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GB" smtClean="0"/>
              <a:t>‹#›</a:t>
            </a:fld>
            <a:endParaRPr lang="en-GB"/>
          </a:p>
        </p:txBody>
      </p:sp>
      <p:sp>
        <p:nvSpPr>
          <p:cNvPr id="8" name="TextBox 7">
            <a:extLst>
              <a:ext uri="{FF2B5EF4-FFF2-40B4-BE49-F238E27FC236}">
                <a16:creationId xmlns:a16="http://schemas.microsoft.com/office/drawing/2014/main" id="{EFF69604-3744-025C-0C28-A701DA0F186A}"/>
              </a:ext>
            </a:extLst>
          </p:cNvPr>
          <p:cNvSpPr txBox="1"/>
          <p:nvPr userDrawn="1">
            <p:extLst>
              <p:ext uri="{1162E1C5-73C7-4A58-AE30-91384D911F3F}">
                <p184:classification xmlns:p184="http://schemas.microsoft.com/office/powerpoint/2018/4/main" val="ftr"/>
              </p:ext>
            </p:extLst>
          </p:nvPr>
        </p:nvSpPr>
        <p:spPr>
          <a:xfrm>
            <a:off x="63500" y="6642100"/>
            <a:ext cx="8832850" cy="152400"/>
          </a:xfrm>
          <a:prstGeom prst="rect">
            <a:avLst/>
          </a:prstGeom>
        </p:spPr>
        <p:txBody>
          <a:bodyPr horzOverflow="overflow" lIns="0" tIns="0" rIns="0" bIns="0">
            <a:spAutoFit/>
          </a:bodyPr>
          <a:lstStyle/>
          <a:p>
            <a:pPr algn="l"/>
            <a:r>
              <a:rPr lang="en-GB" sz="1000">
                <a:solidFill>
                  <a:srgbClr val="000000">
                    <a:alpha val="50000"/>
                  </a:srgbClr>
                </a:solidFill>
                <a:latin typeface="Calibri" panose="020F0502020204030204" pitchFamily="34" charset="0"/>
                <a:cs typeface="Calibri" panose="020F0502020204030204" pitchFamily="34" charset="0"/>
              </a:rPr>
              <a:t>Private: Information that contains a small amount of sensitive data which is essential to communicate with an individual but doesn’t require to be sent via secure methods.</a:t>
            </a:r>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ChildrensCommissioningTeam@wokingham.gov.uk"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9C9B79F0-EA41-584E-E2F9-C0A0A097EEF3}"/>
              </a:ext>
            </a:extLst>
          </p:cNvPr>
          <p:cNvGraphicFramePr>
            <a:graphicFrameLocks noGrp="1"/>
          </p:cNvGraphicFramePr>
          <p:nvPr>
            <p:extLst>
              <p:ext uri="{D42A27DB-BD31-4B8C-83A1-F6EECF244321}">
                <p14:modId xmlns:p14="http://schemas.microsoft.com/office/powerpoint/2010/main" val="2576843"/>
              </p:ext>
            </p:extLst>
          </p:nvPr>
        </p:nvGraphicFramePr>
        <p:xfrm>
          <a:off x="5624" y="-5625"/>
          <a:ext cx="11951083" cy="6861542"/>
        </p:xfrm>
        <a:graphic>
          <a:graphicData uri="http://schemas.openxmlformats.org/drawingml/2006/table">
            <a:tbl>
              <a:tblPr bandRow="1">
                <a:tableStyleId>{5C22544A-7EE6-4342-B048-85BDC9FD1C3A}</a:tableStyleId>
              </a:tblPr>
              <a:tblGrid>
                <a:gridCol w="1899629">
                  <a:extLst>
                    <a:ext uri="{9D8B030D-6E8A-4147-A177-3AD203B41FA5}">
                      <a16:colId xmlns:a16="http://schemas.microsoft.com/office/drawing/2014/main" val="351335488"/>
                    </a:ext>
                  </a:extLst>
                </a:gridCol>
                <a:gridCol w="6102145">
                  <a:extLst>
                    <a:ext uri="{9D8B030D-6E8A-4147-A177-3AD203B41FA5}">
                      <a16:colId xmlns:a16="http://schemas.microsoft.com/office/drawing/2014/main" val="1385016840"/>
                    </a:ext>
                  </a:extLst>
                </a:gridCol>
                <a:gridCol w="3949309">
                  <a:extLst>
                    <a:ext uri="{9D8B030D-6E8A-4147-A177-3AD203B41FA5}">
                      <a16:colId xmlns:a16="http://schemas.microsoft.com/office/drawing/2014/main" val="3272041025"/>
                    </a:ext>
                  </a:extLst>
                </a:gridCol>
              </a:tblGrid>
              <a:tr h="341900">
                <a:tc>
                  <a:txBody>
                    <a:bodyPr/>
                    <a:lstStyle/>
                    <a:p>
                      <a:pPr algn="l" rtl="0" fontAlgn="base">
                        <a:lnSpc>
                          <a:spcPts val="1500"/>
                        </a:lnSpc>
                        <a:buNone/>
                      </a:pPr>
                      <a:r>
                        <a:rPr lang="en-GB" sz="1200" b="1" i="0">
                          <a:solidFill>
                            <a:srgbClr val="FFFFFF"/>
                          </a:solidFill>
                          <a:effectLst/>
                          <a:latin typeface="Aptos"/>
                        </a:rPr>
                        <a:t>DATE</a:t>
                      </a:r>
                      <a:r>
                        <a:rPr lang="en-GB" sz="1200" b="0" i="0" dirty="0">
                          <a:solidFill>
                            <a:srgbClr val="F5F5F5"/>
                          </a:solidFill>
                          <a:effectLst/>
                          <a:latin typeface="Aptos"/>
                        </a:rPr>
                        <a:t> </a:t>
                      </a:r>
                      <a:endParaRPr lang="en-GB" b="0" i="0" dirty="0">
                        <a:solidFill>
                          <a:srgbClr val="F5F5F5"/>
                        </a:solidFill>
                        <a:effectLst/>
                        <a:latin typeface="Aptos"/>
                      </a:endParaRP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002060"/>
                    </a:solidFill>
                  </a:tcPr>
                </a:tc>
                <a:tc>
                  <a:txBody>
                    <a:bodyPr/>
                    <a:lstStyle/>
                    <a:p>
                      <a:pPr algn="l" rtl="0" fontAlgn="base">
                        <a:lnSpc>
                          <a:spcPts val="1500"/>
                        </a:lnSpc>
                        <a:buNone/>
                      </a:pPr>
                      <a:r>
                        <a:rPr lang="en-GB" sz="1200" b="1" i="0">
                          <a:solidFill>
                            <a:srgbClr val="FFFFFF"/>
                          </a:solidFill>
                          <a:effectLst/>
                          <a:latin typeface="Aptos"/>
                        </a:rPr>
                        <a:t>ACTIVITY</a:t>
                      </a:r>
                      <a:r>
                        <a:rPr lang="en-GB" sz="1200" b="0" i="0" dirty="0">
                          <a:solidFill>
                            <a:srgbClr val="F5F5F5"/>
                          </a:solidFill>
                          <a:effectLst/>
                          <a:latin typeface="Aptos"/>
                        </a:rPr>
                        <a:t> </a:t>
                      </a:r>
                      <a:endParaRPr lang="en-GB" b="0" i="0" dirty="0">
                        <a:solidFill>
                          <a:srgbClr val="F5F5F5"/>
                        </a:solidFill>
                        <a:effectLst/>
                        <a:latin typeface="Aptos"/>
                      </a:endParaRP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002060"/>
                    </a:solidFill>
                  </a:tcPr>
                </a:tc>
                <a:tc>
                  <a:txBody>
                    <a:bodyPr/>
                    <a:lstStyle/>
                    <a:p>
                      <a:pPr algn="l" rtl="0" fontAlgn="base">
                        <a:lnSpc>
                          <a:spcPts val="1500"/>
                        </a:lnSpc>
                        <a:buNone/>
                      </a:pPr>
                      <a:r>
                        <a:rPr lang="en-GB" sz="1200" b="0" i="0">
                          <a:solidFill>
                            <a:srgbClr val="F5F5F5"/>
                          </a:solidFill>
                          <a:effectLst/>
                          <a:latin typeface="Aptos"/>
                        </a:rPr>
                        <a:t>Notes</a:t>
                      </a:r>
                      <a:endParaRPr lang="en-GB" sz="1200" b="0" i="0" dirty="0">
                        <a:solidFill>
                          <a:srgbClr val="F5F5F5"/>
                        </a:solidFill>
                        <a:effectLst/>
                        <a:latin typeface="Aptos"/>
                      </a:endParaRP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002060"/>
                    </a:solidFill>
                  </a:tcPr>
                </a:tc>
                <a:extLst>
                  <a:ext uri="{0D108BD9-81ED-4DB2-BD59-A6C34878D82A}">
                    <a16:rowId xmlns:a16="http://schemas.microsoft.com/office/drawing/2014/main" val="405586947"/>
                  </a:ext>
                </a:extLst>
              </a:tr>
              <a:tr h="1048494">
                <a:tc>
                  <a:txBody>
                    <a:bodyPr/>
                    <a:lstStyle/>
                    <a:p>
                      <a:pPr algn="l" rtl="0" fontAlgn="base">
                        <a:lnSpc>
                          <a:spcPts val="1500"/>
                        </a:lnSpc>
                        <a:buNone/>
                      </a:pPr>
                      <a:r>
                        <a:rPr lang="en-GB" sz="1400" b="0" i="0">
                          <a:effectLst/>
                          <a:latin typeface="Aptos"/>
                        </a:rPr>
                        <a:t>Monday 11</a:t>
                      </a:r>
                      <a:r>
                        <a:rPr lang="en-GB" sz="1400" b="0" i="0" baseline="30000">
                          <a:effectLst/>
                          <a:latin typeface="Aptos"/>
                        </a:rPr>
                        <a:t>th</a:t>
                      </a:r>
                      <a:r>
                        <a:rPr lang="en-GB" sz="1400" b="0" i="0">
                          <a:effectLst/>
                          <a:latin typeface="Aptos"/>
                        </a:rPr>
                        <a:t> May 2026 </a:t>
                      </a:r>
                      <a:endParaRPr lang="en-GB" sz="1400" b="0" i="0" dirty="0">
                        <a:effectLst/>
                        <a:latin typeface="Aptos"/>
                      </a:endParaRP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l" rtl="0" fontAlgn="base">
                        <a:lnSpc>
                          <a:spcPts val="1500"/>
                        </a:lnSpc>
                        <a:buNone/>
                      </a:pPr>
                      <a:r>
                        <a:rPr lang="en-GB" sz="1400" b="0" i="0">
                          <a:effectLst/>
                          <a:latin typeface="Aptos"/>
                        </a:rPr>
                        <a:t>Deadline for expressions of interest to be submitted to </a:t>
                      </a:r>
                      <a:r>
                        <a:rPr lang="en-GB" sz="1400" b="0" i="0" u="sng" strike="noStrike" dirty="0">
                          <a:solidFill>
                            <a:srgbClr val="0000FF"/>
                          </a:solidFill>
                          <a:effectLst/>
                          <a:latin typeface="Aptos"/>
                          <a:hlinkClick r:id="rId2"/>
                        </a:rPr>
                        <a:t>ChildrensCommissioningTeam@wokingham.gov.uk</a:t>
                      </a:r>
                      <a:r>
                        <a:rPr lang="en-GB" sz="1400" b="0" i="0">
                          <a:effectLst/>
                          <a:latin typeface="Aptos"/>
                        </a:rPr>
                        <a:t> (FAO: Laura Mackenzie) </a:t>
                      </a:r>
                      <a:endParaRPr lang="en-GB" sz="1400" b="0" i="0" dirty="0">
                        <a:effectLst/>
                        <a:latin typeface="Aptos"/>
                      </a:endParaRPr>
                    </a:p>
                    <a:p>
                      <a:pPr algn="l" rtl="0" fontAlgn="base">
                        <a:lnSpc>
                          <a:spcPts val="1500"/>
                        </a:lnSpc>
                        <a:buNone/>
                      </a:pPr>
                      <a:endParaRPr lang="en-GB" sz="1400" b="0" i="0" dirty="0">
                        <a:effectLst/>
                        <a:latin typeface="Aptos"/>
                      </a:endParaRP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lvl="0" algn="l">
                        <a:lnSpc>
                          <a:spcPts val="1500"/>
                        </a:lnSpc>
                        <a:buNone/>
                      </a:pPr>
                      <a:r>
                        <a:rPr lang="en-GB" sz="1400" b="0" i="1" u="none" strike="noStrike" noProof="0" dirty="0">
                          <a:solidFill>
                            <a:srgbClr val="000000"/>
                          </a:solidFill>
                          <a:effectLst/>
                          <a:latin typeface="Aptos"/>
                        </a:rPr>
                        <a:t>This doesn’t need to be the full application – include a brief overview of the provision and intended outcome, the name of the key contact leading the project and their contact details.</a:t>
                      </a: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13156728"/>
                  </a:ext>
                </a:extLst>
              </a:tr>
              <a:tr h="1048494">
                <a:tc>
                  <a:txBody>
                    <a:bodyPr/>
                    <a:lstStyle/>
                    <a:p>
                      <a:pPr algn="l" rtl="0" fontAlgn="base">
                        <a:lnSpc>
                          <a:spcPts val="1500"/>
                        </a:lnSpc>
                        <a:buNone/>
                      </a:pPr>
                      <a:r>
                        <a:rPr lang="en-GB" sz="1400" b="0" i="0">
                          <a:effectLst/>
                          <a:latin typeface="Aptos"/>
                        </a:rPr>
                        <a:t>Tuesday 19</a:t>
                      </a:r>
                      <a:r>
                        <a:rPr lang="en-GB" sz="1400" b="0" i="0" baseline="30000">
                          <a:effectLst/>
                          <a:latin typeface="Aptos"/>
                        </a:rPr>
                        <a:t>th </a:t>
                      </a:r>
                      <a:r>
                        <a:rPr lang="en-GB" sz="1400" b="0" i="0">
                          <a:effectLst/>
                          <a:latin typeface="Aptos"/>
                        </a:rPr>
                        <a:t>May 2026 </a:t>
                      </a:r>
                      <a:endParaRPr lang="en-GB" sz="1400" b="0" i="0" dirty="0">
                        <a:effectLst/>
                        <a:latin typeface="Aptos"/>
                      </a:endParaRP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l" rtl="0" fontAlgn="base">
                        <a:lnSpc>
                          <a:spcPts val="1500"/>
                        </a:lnSpc>
                        <a:buNone/>
                      </a:pPr>
                      <a:r>
                        <a:rPr lang="en-GB" sz="1400" b="1" i="0" dirty="0">
                          <a:effectLst/>
                          <a:latin typeface="Aptos"/>
                        </a:rPr>
                        <a:t>SENDAP Working Group</a:t>
                      </a:r>
                      <a:r>
                        <a:rPr lang="en-GB" sz="1400" b="0" i="0" dirty="0">
                          <a:effectLst/>
                          <a:latin typeface="Aptos"/>
                        </a:rPr>
                        <a:t> - Expressions of interest to be shared with the SENDAP group for discussion and </a:t>
                      </a:r>
                      <a:r>
                        <a:rPr lang="en-GB" sz="1400" b="0" i="0" err="1">
                          <a:effectLst/>
                          <a:latin typeface="Aptos"/>
                        </a:rPr>
                        <a:t>coo</a:t>
                      </a:r>
                      <a:r>
                        <a:rPr lang="en-GB" sz="1400" b="0" i="0">
                          <a:effectLst/>
                          <a:latin typeface="Aptos"/>
                        </a:rPr>
                        <a:t>rdination of bids to be negotiated  </a:t>
                      </a:r>
                    </a:p>
                    <a:p>
                      <a:pPr algn="l" rtl="0" fontAlgn="base">
                        <a:lnSpc>
                          <a:spcPts val="1500"/>
                        </a:lnSpc>
                        <a:buNone/>
                      </a:pPr>
                      <a:r>
                        <a:rPr lang="en-GB" sz="1400" b="0" i="0">
                          <a:effectLst/>
                          <a:latin typeface="Aptos"/>
                        </a:rPr>
                        <a:t>(i.e. </a:t>
                      </a:r>
                      <a:r>
                        <a:rPr lang="en-GB" sz="1400" b="0" i="1">
                          <a:effectLst/>
                          <a:latin typeface="Aptos"/>
                        </a:rPr>
                        <a:t>Are they complementary? Do they address the right needs?)</a:t>
                      </a:r>
                      <a:r>
                        <a:rPr lang="en-GB" sz="1400" b="0" i="0" dirty="0">
                          <a:effectLst/>
                          <a:latin typeface="Aptos"/>
                        </a:rPr>
                        <a:t> </a:t>
                      </a:r>
                    </a:p>
                    <a:p>
                      <a:pPr algn="l" rtl="0" fontAlgn="base">
                        <a:lnSpc>
                          <a:spcPts val="1500"/>
                        </a:lnSpc>
                        <a:buNone/>
                      </a:pPr>
                      <a:r>
                        <a:rPr lang="en-GB" sz="1400" b="0" i="0">
                          <a:effectLst/>
                          <a:latin typeface="Aptos"/>
                        </a:rPr>
                        <a:t>  </a:t>
                      </a: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l" rtl="0" fontAlgn="base">
                        <a:lnSpc>
                          <a:spcPts val="1500"/>
                        </a:lnSpc>
                        <a:buNone/>
                      </a:pPr>
                      <a:r>
                        <a:rPr lang="en-GB" sz="1400" b="0" i="0">
                          <a:effectLst/>
                          <a:latin typeface="Aptos"/>
                        </a:rPr>
                        <a:t>Representation from any bidding schools should be present at this meeting.  </a:t>
                      </a: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12658752"/>
                  </a:ext>
                </a:extLst>
              </a:tr>
              <a:tr h="820559">
                <a:tc>
                  <a:txBody>
                    <a:bodyPr/>
                    <a:lstStyle/>
                    <a:p>
                      <a:pPr algn="l" rtl="0" fontAlgn="base">
                        <a:lnSpc>
                          <a:spcPts val="1500"/>
                        </a:lnSpc>
                        <a:buNone/>
                      </a:pPr>
                      <a:r>
                        <a:rPr lang="en-GB" sz="1400" b="0" i="0">
                          <a:effectLst/>
                          <a:latin typeface="Aptos"/>
                        </a:rPr>
                        <a:t>Monday 15</a:t>
                      </a:r>
                      <a:r>
                        <a:rPr lang="en-GB" sz="1400" b="0" i="0" baseline="30000">
                          <a:effectLst/>
                          <a:latin typeface="Aptos"/>
                        </a:rPr>
                        <a:t>th</a:t>
                      </a:r>
                      <a:r>
                        <a:rPr lang="en-GB" sz="1400" b="0" i="0">
                          <a:effectLst/>
                          <a:latin typeface="Aptos"/>
                        </a:rPr>
                        <a:t> June 2026 </a:t>
                      </a:r>
                      <a:endParaRPr lang="en-GB" sz="1400" b="0" i="0" dirty="0">
                        <a:effectLst/>
                        <a:latin typeface="Aptos"/>
                      </a:endParaRP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l" rtl="0" fontAlgn="base">
                        <a:lnSpc>
                          <a:spcPts val="1500"/>
                        </a:lnSpc>
                        <a:buNone/>
                      </a:pPr>
                      <a:r>
                        <a:rPr lang="en-GB" sz="1400" b="0" i="0" dirty="0">
                          <a:effectLst/>
                          <a:latin typeface="Aptos"/>
                        </a:rPr>
                        <a:t>Deadline for full applications to be submitted by this date.  </a:t>
                      </a:r>
                    </a:p>
                    <a:p>
                      <a:pPr algn="l" rtl="0" fontAlgn="base">
                        <a:lnSpc>
                          <a:spcPts val="1500"/>
                        </a:lnSpc>
                        <a:buNone/>
                      </a:pPr>
                      <a:r>
                        <a:rPr lang="en-GB" sz="1400" b="0" i="0">
                          <a:effectLst/>
                          <a:latin typeface="Aptos"/>
                        </a:rPr>
                        <a:t>Please send a completed application form to </a:t>
                      </a:r>
                      <a:r>
                        <a:rPr lang="en-GB" sz="1400" b="0" i="0" u="sng" strike="noStrike" dirty="0">
                          <a:solidFill>
                            <a:srgbClr val="0000FF"/>
                          </a:solidFill>
                          <a:effectLst/>
                          <a:latin typeface="Aptos"/>
                          <a:hlinkClick r:id="rId2"/>
                        </a:rPr>
                        <a:t>ChildrensCommissioningTeam@wokingham.gov.uk</a:t>
                      </a:r>
                      <a:r>
                        <a:rPr lang="en-GB" sz="1400" b="0" i="0">
                          <a:effectLst/>
                          <a:latin typeface="Aptos"/>
                        </a:rPr>
                        <a:t> (FAO: Laura Mackenzie) </a:t>
                      </a:r>
                      <a:endParaRPr lang="en-GB" sz="1400" b="0" i="0" dirty="0">
                        <a:effectLst/>
                        <a:latin typeface="Aptos"/>
                      </a:endParaRP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l" rtl="0" fontAlgn="base">
                        <a:lnSpc>
                          <a:spcPts val="1500"/>
                        </a:lnSpc>
                        <a:buNone/>
                      </a:pPr>
                      <a:r>
                        <a:rPr lang="en-GB" sz="1400" b="0" i="0">
                          <a:effectLst/>
                          <a:latin typeface="Aptos"/>
                        </a:rPr>
                        <a:t> Applications will be accepted before this date. </a:t>
                      </a:r>
                    </a:p>
                    <a:p>
                      <a:pPr lvl="0" algn="l">
                        <a:lnSpc>
                          <a:spcPts val="1500"/>
                        </a:lnSpc>
                        <a:buNone/>
                      </a:pPr>
                      <a:r>
                        <a:rPr lang="en-GB" sz="1400" b="0" i="1" u="none" strike="noStrike" noProof="0">
                          <a:solidFill>
                            <a:srgbClr val="000000"/>
                          </a:solidFill>
                          <a:effectLst/>
                          <a:latin typeface="Aptos"/>
                        </a:rPr>
                        <a:t>Note: schemes with </a:t>
                      </a:r>
                      <a:r>
                        <a:rPr lang="en-GB" sz="1400" b="1" i="1" u="none" strike="noStrike" noProof="0">
                          <a:solidFill>
                            <a:srgbClr val="000000"/>
                          </a:solidFill>
                          <a:effectLst/>
                          <a:latin typeface="Aptos"/>
                        </a:rPr>
                        <a:t>trust/school capital contribution</a:t>
                      </a:r>
                      <a:r>
                        <a:rPr lang="en-GB" sz="1400" b="0" i="1" u="none" strike="noStrike" noProof="0">
                          <a:solidFill>
                            <a:srgbClr val="000000"/>
                          </a:solidFill>
                          <a:effectLst/>
                          <a:latin typeface="Aptos"/>
                        </a:rPr>
                        <a:t> may be prioritised if funds are oversubscribed</a:t>
                      </a:r>
                      <a:endParaRPr lang="en-GB" sz="1400"/>
                    </a:p>
                    <a:p>
                      <a:pPr algn="l" rtl="0" fontAlgn="base">
                        <a:lnSpc>
                          <a:spcPts val="1500"/>
                        </a:lnSpc>
                        <a:buNone/>
                      </a:pPr>
                      <a:endParaRPr lang="en-GB" sz="1400" b="0" i="0" dirty="0">
                        <a:effectLst/>
                        <a:latin typeface="Aptos"/>
                      </a:endParaRP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35123730"/>
                  </a:ext>
                </a:extLst>
              </a:tr>
              <a:tr h="820559">
                <a:tc>
                  <a:txBody>
                    <a:bodyPr/>
                    <a:lstStyle/>
                    <a:p>
                      <a:pPr algn="l" rtl="0" fontAlgn="base">
                        <a:lnSpc>
                          <a:spcPts val="1500"/>
                        </a:lnSpc>
                        <a:buNone/>
                      </a:pPr>
                      <a:r>
                        <a:rPr lang="en-GB" sz="1400" b="0" i="0">
                          <a:effectLst/>
                          <a:latin typeface="Aptos"/>
                        </a:rPr>
                        <a:t>Tuesday 16</a:t>
                      </a:r>
                      <a:r>
                        <a:rPr lang="en-GB" sz="1400" b="0" i="0" baseline="30000">
                          <a:effectLst/>
                          <a:latin typeface="Aptos"/>
                        </a:rPr>
                        <a:t>th</a:t>
                      </a:r>
                      <a:r>
                        <a:rPr lang="en-GB" sz="1400" b="0" i="0">
                          <a:effectLst/>
                          <a:latin typeface="Aptos"/>
                        </a:rPr>
                        <a:t> June 2026– Tuesday 23</a:t>
                      </a:r>
                      <a:r>
                        <a:rPr lang="en-GB" sz="1400" b="0" i="0" baseline="30000">
                          <a:effectLst/>
                          <a:latin typeface="Aptos"/>
                        </a:rPr>
                        <a:t>rd</a:t>
                      </a:r>
                      <a:r>
                        <a:rPr lang="en-GB" sz="1400" b="0" i="0">
                          <a:effectLst/>
                          <a:latin typeface="Aptos"/>
                        </a:rPr>
                        <a:t> June 2026 </a:t>
                      </a:r>
                      <a:endParaRPr lang="en-GB" sz="1400" b="0" i="0" dirty="0">
                        <a:effectLst/>
                        <a:latin typeface="Aptos"/>
                      </a:endParaRP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l" rtl="0" fontAlgn="base">
                        <a:lnSpc>
                          <a:spcPts val="1500"/>
                        </a:lnSpc>
                        <a:buNone/>
                      </a:pPr>
                      <a:r>
                        <a:rPr lang="en-GB" sz="1400" b="0" i="0">
                          <a:effectLst/>
                          <a:latin typeface="Aptos"/>
                        </a:rPr>
                        <a:t>Applications will be shared with members of the SENDAP working group.   </a:t>
                      </a:r>
                    </a:p>
                    <a:p>
                      <a:pPr algn="l" rtl="0" fontAlgn="base">
                        <a:lnSpc>
                          <a:spcPts val="1500"/>
                        </a:lnSpc>
                        <a:buNone/>
                      </a:pPr>
                      <a:endParaRPr lang="en-GB" sz="1400" b="0" i="0" dirty="0">
                        <a:effectLst/>
                        <a:latin typeface="Aptos"/>
                      </a:endParaRP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l" rtl="0" fontAlgn="base">
                        <a:lnSpc>
                          <a:spcPts val="1500"/>
                        </a:lnSpc>
                        <a:buNone/>
                      </a:pPr>
                      <a:r>
                        <a:rPr lang="en-GB" sz="1400" b="0" i="0">
                          <a:effectLst/>
                          <a:latin typeface="Aptos"/>
                        </a:rPr>
                        <a:t>Should any clarifications be needed, they will be circulated to the applicant. </a:t>
                      </a:r>
                    </a:p>
                    <a:p>
                      <a:pPr algn="l" rtl="0" fontAlgn="base">
                        <a:lnSpc>
                          <a:spcPts val="1500"/>
                        </a:lnSpc>
                        <a:buNone/>
                      </a:pPr>
                      <a:endParaRPr lang="en-GB" sz="1400" b="0" i="0" dirty="0">
                        <a:effectLst/>
                        <a:latin typeface="Aptos"/>
                      </a:endParaRP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12889187"/>
                  </a:ext>
                </a:extLst>
              </a:tr>
              <a:tr h="1048494">
                <a:tc>
                  <a:txBody>
                    <a:bodyPr/>
                    <a:lstStyle/>
                    <a:p>
                      <a:pPr algn="l" rtl="0" fontAlgn="base">
                        <a:lnSpc>
                          <a:spcPts val="1500"/>
                        </a:lnSpc>
                        <a:buNone/>
                      </a:pPr>
                      <a:r>
                        <a:rPr lang="en-GB" sz="1400" b="0" i="0">
                          <a:effectLst/>
                          <a:latin typeface="Aptos"/>
                        </a:rPr>
                        <a:t>Tuesday 30</a:t>
                      </a:r>
                      <a:r>
                        <a:rPr lang="en-GB" sz="1400" b="0" i="0" baseline="30000">
                          <a:effectLst/>
                          <a:latin typeface="Aptos"/>
                        </a:rPr>
                        <a:t>th</a:t>
                      </a:r>
                      <a:r>
                        <a:rPr lang="en-GB" sz="1400" b="0" i="0">
                          <a:effectLst/>
                          <a:latin typeface="Aptos"/>
                        </a:rPr>
                        <a:t> June 2026 </a:t>
                      </a:r>
                      <a:endParaRPr lang="en-GB" sz="1400" b="0" i="0" dirty="0">
                        <a:effectLst/>
                        <a:latin typeface="Aptos"/>
                      </a:endParaRP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l" rtl="0" fontAlgn="base">
                        <a:lnSpc>
                          <a:spcPts val="1500"/>
                        </a:lnSpc>
                        <a:buNone/>
                      </a:pPr>
                      <a:r>
                        <a:rPr lang="en-GB" sz="1400" b="0" i="0">
                          <a:effectLst/>
                          <a:latin typeface="Aptos"/>
                        </a:rPr>
                        <a:t>All applications will be discussed at the SENDAP working group. </a:t>
                      </a:r>
                    </a:p>
                    <a:p>
                      <a:pPr algn="l" rtl="0" fontAlgn="base">
                        <a:lnSpc>
                          <a:spcPts val="1500"/>
                        </a:lnSpc>
                        <a:buNone/>
                      </a:pPr>
                      <a:endParaRPr lang="en-GB" sz="1400" b="0" i="0" dirty="0">
                        <a:effectLst/>
                        <a:latin typeface="Aptos"/>
                      </a:endParaRPr>
                    </a:p>
                    <a:p>
                      <a:pPr algn="l" rtl="0" fontAlgn="base">
                        <a:lnSpc>
                          <a:spcPts val="1500"/>
                        </a:lnSpc>
                        <a:buNone/>
                      </a:pPr>
                      <a:r>
                        <a:rPr lang="en-GB" sz="1400" b="0" i="0">
                          <a:effectLst/>
                          <a:latin typeface="Aptos"/>
                        </a:rPr>
                        <a:t>SENDAP to reach a decision as to which applications to recommend for approval. </a:t>
                      </a:r>
                    </a:p>
                    <a:p>
                      <a:pPr algn="l" rtl="0" fontAlgn="base">
                        <a:lnSpc>
                          <a:spcPts val="1500"/>
                        </a:lnSpc>
                        <a:buNone/>
                      </a:pPr>
                      <a:endParaRPr lang="en-GB" sz="1400" b="0" i="0" dirty="0">
                        <a:effectLst/>
                        <a:latin typeface="Aptos"/>
                      </a:endParaRP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l" rtl="0" fontAlgn="base">
                        <a:lnSpc>
                          <a:spcPts val="1500"/>
                        </a:lnSpc>
                        <a:buNone/>
                      </a:pPr>
                      <a:r>
                        <a:rPr lang="en-GB" sz="1400" b="0" i="0" dirty="0">
                          <a:effectLst/>
                          <a:latin typeface="Aptos"/>
                        </a:rPr>
                        <a:t>Applicants will present a summary of their application and answer any further questions.   </a:t>
                      </a:r>
                      <a:r>
                        <a:rPr lang="en-GB" sz="1400" b="0" i="0">
                          <a:effectLst/>
                          <a:latin typeface="Aptos"/>
                        </a:rPr>
                        <a:t>Applicants will not be present for other applications.</a:t>
                      </a:r>
                      <a:endParaRPr lang="en-GB" sz="1400" b="0" i="0" dirty="0">
                        <a:effectLst/>
                        <a:latin typeface="Aptos"/>
                      </a:endParaRP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70D55F"/>
                      </a:solidFill>
                      <a:prstDash val="solid"/>
                      <a:round/>
                      <a:headEnd type="none" w="med" len="med"/>
                      <a:tailEnd type="none" w="med" len="med"/>
                    </a:lnB>
                    <a:noFill/>
                  </a:tcPr>
                </a:tc>
                <a:extLst>
                  <a:ext uri="{0D108BD9-81ED-4DB2-BD59-A6C34878D82A}">
                    <a16:rowId xmlns:a16="http://schemas.microsoft.com/office/drawing/2014/main" val="561223597"/>
                  </a:ext>
                </a:extLst>
              </a:tr>
              <a:tr h="820559">
                <a:tc>
                  <a:txBody>
                    <a:bodyPr/>
                    <a:lstStyle/>
                    <a:p>
                      <a:pPr lvl="0" algn="l">
                        <a:lnSpc>
                          <a:spcPts val="1500"/>
                        </a:lnSpc>
                        <a:buNone/>
                      </a:pPr>
                      <a:r>
                        <a:rPr lang="en-GB" sz="1400" b="0" i="0" u="none" strike="noStrike" noProof="0">
                          <a:solidFill>
                            <a:srgbClr val="000000"/>
                          </a:solidFill>
                          <a:effectLst/>
                          <a:latin typeface="Aptos"/>
                        </a:rPr>
                        <a:t>9</a:t>
                      </a:r>
                      <a:r>
                        <a:rPr lang="en-GB" sz="900" b="0" i="0" u="none" strike="noStrike" baseline="30000" noProof="0">
                          <a:solidFill>
                            <a:srgbClr val="000000"/>
                          </a:solidFill>
                          <a:effectLst/>
                          <a:latin typeface="Aptos"/>
                        </a:rPr>
                        <a:t>th</a:t>
                      </a:r>
                      <a:r>
                        <a:rPr lang="en-GB" sz="1400" b="0" i="0" u="none" strike="noStrike" noProof="0">
                          <a:solidFill>
                            <a:srgbClr val="000000"/>
                          </a:solidFill>
                          <a:effectLst/>
                          <a:latin typeface="Aptos"/>
                        </a:rPr>
                        <a:t> July 2026 </a:t>
                      </a:r>
                      <a:endParaRPr lang="en-US"/>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lvl="0" algn="l">
                        <a:lnSpc>
                          <a:spcPts val="1500"/>
                        </a:lnSpc>
                        <a:buNone/>
                      </a:pPr>
                      <a:r>
                        <a:rPr lang="en-GB" sz="1400" b="1" i="0" u="none" strike="noStrike" noProof="0">
                          <a:solidFill>
                            <a:srgbClr val="000000"/>
                          </a:solidFill>
                          <a:effectLst/>
                          <a:latin typeface="Aptos"/>
                        </a:rPr>
                        <a:t>WBC’s Commissioning and Insights Board</a:t>
                      </a:r>
                      <a:r>
                        <a:rPr lang="en-GB" sz="1400" b="0" i="0" u="none" strike="noStrike" noProof="0">
                          <a:solidFill>
                            <a:srgbClr val="000000"/>
                          </a:solidFill>
                          <a:effectLst/>
                          <a:latin typeface="Aptos"/>
                        </a:rPr>
                        <a:t> - Finalise decision &amp; approve funding release. </a:t>
                      </a:r>
                      <a:endParaRPr lang="en-GB" sz="1400" b="0" i="0">
                        <a:effectLst/>
                        <a:latin typeface="Aptos"/>
                      </a:endParaRPr>
                    </a:p>
                    <a:p>
                      <a:pPr algn="l" rtl="0" fontAlgn="base">
                        <a:lnSpc>
                          <a:spcPts val="1500"/>
                        </a:lnSpc>
                        <a:buNone/>
                      </a:pPr>
                      <a:endParaRPr lang="en-GB" sz="1400" b="0" i="0" dirty="0">
                        <a:effectLst/>
                        <a:latin typeface="Aptos"/>
                      </a:endParaRPr>
                    </a:p>
                  </a:txBody>
                  <a:tcPr>
                    <a:lnL w="9525" cap="flat" cmpd="sng" algn="ctr">
                      <a:solidFill>
                        <a:srgbClr val="000000"/>
                      </a:solidFill>
                      <a:prstDash val="solid"/>
                      <a:round/>
                      <a:headEnd type="none" w="med" len="med"/>
                      <a:tailEnd type="none" w="med" len="med"/>
                    </a:lnL>
                    <a:lnR w="9525" cap="flat" cmpd="sng" algn="ctr">
                      <a:solidFill>
                        <a:srgbClr val="70D55F"/>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rowSpan="2">
                  <a:txBody>
                    <a:bodyPr/>
                    <a:lstStyle/>
                    <a:p>
                      <a:pPr algn="l" rtl="0" fontAlgn="base">
                        <a:lnSpc>
                          <a:spcPts val="1500"/>
                        </a:lnSpc>
                        <a:buNone/>
                      </a:pPr>
                      <a:r>
                        <a:rPr lang="en-GB" sz="1400" b="0" i="0">
                          <a:effectLst/>
                          <a:latin typeface="Aptos"/>
                        </a:rPr>
                        <a:t>Confirmation of whether a bid was successful will be received via email by 24</a:t>
                      </a:r>
                      <a:r>
                        <a:rPr lang="en-GB" sz="1400" b="0" i="0" baseline="30000">
                          <a:effectLst/>
                          <a:latin typeface="Aptos"/>
                        </a:rPr>
                        <a:t>th</a:t>
                      </a:r>
                      <a:r>
                        <a:rPr lang="en-GB" sz="1400" b="0" i="0">
                          <a:effectLst/>
                          <a:latin typeface="Aptos"/>
                        </a:rPr>
                        <a:t> July 2026 </a:t>
                      </a:r>
                      <a:endParaRPr lang="en-GB" sz="1400" b="0" i="0" dirty="0">
                        <a:effectLst/>
                        <a:latin typeface="Aptos"/>
                      </a:endParaRPr>
                    </a:p>
                    <a:p>
                      <a:pPr algn="l" rtl="0" fontAlgn="base">
                        <a:lnSpc>
                          <a:spcPts val="1500"/>
                        </a:lnSpc>
                        <a:buNone/>
                      </a:pPr>
                      <a:r>
                        <a:rPr lang="en-GB" sz="1400" b="0" i="0">
                          <a:effectLst/>
                          <a:latin typeface="Aptos"/>
                        </a:rPr>
                        <a:t>  </a:t>
                      </a:r>
                    </a:p>
                  </a:txBody>
                  <a:tcPr>
                    <a:lnL w="9525" cap="flat" cmpd="sng" algn="ctr">
                      <a:solidFill>
                        <a:srgbClr val="70D55F"/>
                      </a:solidFill>
                      <a:prstDash val="solid"/>
                      <a:round/>
                      <a:headEnd type="none" w="med" len="med"/>
                      <a:tailEnd type="none" w="med" len="med"/>
                    </a:lnL>
                    <a:lnR w="9525" cap="flat" cmpd="sng" algn="ctr">
                      <a:solidFill>
                        <a:srgbClr val="70D55F"/>
                      </a:solidFill>
                      <a:prstDash val="solid"/>
                      <a:round/>
                      <a:headEnd type="none" w="med" len="med"/>
                      <a:tailEnd type="none" w="med" len="med"/>
                    </a:lnR>
                    <a:lnT w="9525" cap="flat" cmpd="sng" algn="ctr">
                      <a:solidFill>
                        <a:srgbClr val="70D55F"/>
                      </a:solidFill>
                      <a:prstDash val="solid"/>
                      <a:round/>
                      <a:headEnd type="none" w="med" len="med"/>
                      <a:tailEnd type="none" w="med" len="med"/>
                    </a:lnT>
                    <a:lnB w="28575" cap="flat" cmpd="sng" algn="ctr">
                      <a:solidFill>
                        <a:srgbClr val="70D55F"/>
                      </a:solidFill>
                      <a:prstDash val="solid"/>
                      <a:round/>
                      <a:headEnd type="none" w="med" len="med"/>
                      <a:tailEnd type="none" w="med" len="med"/>
                    </a:lnB>
                    <a:noFill/>
                  </a:tcPr>
                </a:tc>
                <a:extLst>
                  <a:ext uri="{0D108BD9-81ED-4DB2-BD59-A6C34878D82A}">
                    <a16:rowId xmlns:a16="http://schemas.microsoft.com/office/drawing/2014/main" val="732150542"/>
                  </a:ext>
                </a:extLst>
              </a:tr>
              <a:tr h="592627">
                <a:tc>
                  <a:txBody>
                    <a:bodyPr/>
                    <a:lstStyle/>
                    <a:p>
                      <a:pPr algn="l" rtl="0" fontAlgn="base">
                        <a:lnSpc>
                          <a:spcPts val="1500"/>
                        </a:lnSpc>
                        <a:buNone/>
                      </a:pPr>
                      <a:endParaRPr lang="en-GB" sz="1400" b="0" i="0" dirty="0">
                        <a:effectLst/>
                        <a:latin typeface="Aptos"/>
                      </a:endParaRPr>
                    </a:p>
                    <a:p>
                      <a:pPr lvl="0" algn="l">
                        <a:lnSpc>
                          <a:spcPts val="1500"/>
                        </a:lnSpc>
                        <a:buNone/>
                      </a:pPr>
                      <a:r>
                        <a:rPr lang="en-GB" sz="1400" b="0" i="0" u="none" strike="noStrike" noProof="0">
                          <a:solidFill>
                            <a:srgbClr val="000000"/>
                          </a:solidFill>
                          <a:effectLst/>
                          <a:latin typeface="Aptos"/>
                        </a:rPr>
                        <a:t>23</a:t>
                      </a:r>
                      <a:r>
                        <a:rPr lang="en-GB" sz="900" b="0" i="0" u="none" strike="noStrike" baseline="30000" noProof="0">
                          <a:solidFill>
                            <a:srgbClr val="000000"/>
                          </a:solidFill>
                          <a:effectLst/>
                          <a:latin typeface="Aptos"/>
                        </a:rPr>
                        <a:t>rd</a:t>
                      </a:r>
                      <a:r>
                        <a:rPr lang="en-GB" sz="1400" b="0" i="0" u="none" strike="noStrike" noProof="0">
                          <a:solidFill>
                            <a:srgbClr val="000000"/>
                          </a:solidFill>
                          <a:effectLst/>
                          <a:latin typeface="Aptos"/>
                        </a:rPr>
                        <a:t> July 2026 </a:t>
                      </a:r>
                      <a:endParaRPr lang="en-GB"/>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l" rtl="0" fontAlgn="base">
                        <a:lnSpc>
                          <a:spcPts val="1500"/>
                        </a:lnSpc>
                        <a:buNone/>
                      </a:pPr>
                      <a:endParaRPr lang="en-GB" sz="1400" b="0" i="0" dirty="0">
                        <a:effectLst/>
                        <a:latin typeface="Aptos"/>
                      </a:endParaRPr>
                    </a:p>
                    <a:p>
                      <a:pPr lvl="0" algn="l">
                        <a:lnSpc>
                          <a:spcPct val="100000"/>
                        </a:lnSpc>
                        <a:spcBef>
                          <a:spcPts val="0"/>
                        </a:spcBef>
                        <a:spcAft>
                          <a:spcPts val="0"/>
                        </a:spcAft>
                        <a:buNone/>
                      </a:pPr>
                      <a:r>
                        <a:rPr lang="en-GB" sz="1400" b="1" i="0" u="none" strike="noStrike" noProof="0">
                          <a:solidFill>
                            <a:srgbClr val="000000"/>
                          </a:solidFill>
                          <a:effectLst/>
                          <a:latin typeface="Aptos"/>
                        </a:rPr>
                        <a:t>WBC’s Education Sufficiency Board</a:t>
                      </a:r>
                      <a:r>
                        <a:rPr lang="en-GB" sz="1400" b="0" i="0" u="none" strike="noStrike" noProof="0">
                          <a:solidFill>
                            <a:srgbClr val="000000"/>
                          </a:solidFill>
                          <a:effectLst/>
                          <a:latin typeface="Aptos"/>
                        </a:rPr>
                        <a:t> - Ratify SENDAP decision </a:t>
                      </a:r>
                    </a:p>
                    <a:p>
                      <a:pPr lvl="0" algn="just">
                        <a:lnSpc>
                          <a:spcPts val="1500"/>
                        </a:lnSpc>
                        <a:buNone/>
                      </a:pPr>
                      <a:endParaRPr lang="en-GB" sz="1400" b="0" i="0" dirty="0">
                        <a:effectLst/>
                        <a:latin typeface="Aptos"/>
                      </a:endParaRP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vMerge="1">
                  <a:txBody>
                    <a:bodyPr/>
                    <a:lstStyle/>
                    <a:p>
                      <a:endParaRPr lang="en-GB"/>
                    </a:p>
                  </a:txBody>
                  <a:tcPr/>
                </a:tc>
                <a:extLst>
                  <a:ext uri="{0D108BD9-81ED-4DB2-BD59-A6C34878D82A}">
                    <a16:rowId xmlns:a16="http://schemas.microsoft.com/office/drawing/2014/main" val="1923005937"/>
                  </a:ext>
                </a:extLst>
              </a:tr>
            </a:tbl>
          </a:graphicData>
        </a:graphic>
      </p:graphicFrame>
    </p:spTree>
    <p:extLst>
      <p:ext uri="{BB962C8B-B14F-4D97-AF65-F5344CB8AC3E}">
        <p14:creationId xmlns:p14="http://schemas.microsoft.com/office/powerpoint/2010/main" val="15854591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 screen shot of a computer&#10;&#10;AI-generated content may be incorrect.">
            <a:extLst>
              <a:ext uri="{FF2B5EF4-FFF2-40B4-BE49-F238E27FC236}">
                <a16:creationId xmlns:a16="http://schemas.microsoft.com/office/drawing/2014/main" id="{DB7B09C1-CB34-EA53-4234-A238599D943B}"/>
              </a:ext>
            </a:extLst>
          </p:cNvPr>
          <p:cNvPicPr>
            <a:picLocks noChangeAspect="1"/>
          </p:cNvPicPr>
          <p:nvPr/>
        </p:nvPicPr>
        <p:blipFill>
          <a:blip r:embed="rId2"/>
          <a:stretch>
            <a:fillRect/>
          </a:stretch>
        </p:blipFill>
        <p:spPr>
          <a:xfrm>
            <a:off x="243568" y="368073"/>
            <a:ext cx="6534150" cy="5686425"/>
          </a:xfrm>
          <a:prstGeom prst="rect">
            <a:avLst/>
          </a:prstGeom>
        </p:spPr>
      </p:pic>
      <p:sp>
        <p:nvSpPr>
          <p:cNvPr id="3" name="TextBox 2">
            <a:extLst>
              <a:ext uri="{FF2B5EF4-FFF2-40B4-BE49-F238E27FC236}">
                <a16:creationId xmlns:a16="http://schemas.microsoft.com/office/drawing/2014/main" id="{5651E686-BD64-A5BD-31D0-DDB5860702DD}"/>
              </a:ext>
            </a:extLst>
          </p:cNvPr>
          <p:cNvSpPr txBox="1"/>
          <p:nvPr/>
        </p:nvSpPr>
        <p:spPr>
          <a:xfrm>
            <a:off x="7524874" y="1263974"/>
            <a:ext cx="4423558" cy="5078313"/>
          </a:xfrm>
          <a:prstGeom prst="rect">
            <a:avLst/>
          </a:prstGeom>
          <a:noFill/>
          <a:ln w="28575">
            <a:solidFill>
              <a:schemeClr val="tx2">
                <a:lumMod val="75000"/>
                <a:lumOff val="25000"/>
              </a:schemeClr>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a:t>Each of these elements should address the criteria outlined on the application form.  However, please ensure the following points are highlighted explicitly:</a:t>
            </a:r>
            <a:endParaRPr lang="en-US"/>
          </a:p>
          <a:p>
            <a:endParaRPr lang="en-GB"/>
          </a:p>
          <a:p>
            <a:pPr marL="285750" indent="-285750">
              <a:buFont typeface="Arial"/>
              <a:buChar char="•"/>
            </a:pPr>
            <a:r>
              <a:rPr lang="en-GB" dirty="0"/>
              <a:t>How does the rationale for your provision address the challenges currently addressed by external AP and how will this change your school AP data, as well as the data outlined in the </a:t>
            </a:r>
            <a:r>
              <a:rPr lang="en-GB"/>
              <a:t>application</a:t>
            </a:r>
            <a:r>
              <a:rPr lang="en-GB" dirty="0"/>
              <a:t> form ?  Link this to the impact on both financial and pupil outcomes data.</a:t>
            </a:r>
          </a:p>
          <a:p>
            <a:pPr marL="285750" indent="-285750">
              <a:buFont typeface="Arial"/>
              <a:buChar char="•"/>
            </a:pPr>
            <a:r>
              <a:rPr lang="en-GB"/>
              <a:t>If your provision is to focus on a smaller cohort, ensure you have outlined how this may change and develop to address the needs of pupils from other schools / phases over time (include timescales).</a:t>
            </a:r>
          </a:p>
        </p:txBody>
      </p:sp>
      <p:sp>
        <p:nvSpPr>
          <p:cNvPr id="5" name="Right Brace 4">
            <a:extLst>
              <a:ext uri="{FF2B5EF4-FFF2-40B4-BE49-F238E27FC236}">
                <a16:creationId xmlns:a16="http://schemas.microsoft.com/office/drawing/2014/main" id="{40BD4B36-7F62-CC08-77D2-1E5A8E958D72}"/>
              </a:ext>
            </a:extLst>
          </p:cNvPr>
          <p:cNvSpPr/>
          <p:nvPr/>
        </p:nvSpPr>
        <p:spPr>
          <a:xfrm>
            <a:off x="6097652" y="2842532"/>
            <a:ext cx="962804" cy="3499755"/>
          </a:xfrm>
          <a:prstGeom prst="righ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GB"/>
          </a:p>
        </p:txBody>
      </p:sp>
    </p:spTree>
    <p:extLst>
      <p:ext uri="{BB962C8B-B14F-4D97-AF65-F5344CB8AC3E}">
        <p14:creationId xmlns:p14="http://schemas.microsoft.com/office/powerpoint/2010/main" val="19403301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FCFA00D-5B9B-CCBA-7DC6-3D86A57E1DA2}"/>
              </a:ext>
            </a:extLst>
          </p:cNvPr>
          <p:cNvSpPr txBox="1"/>
          <p:nvPr/>
        </p:nvSpPr>
        <p:spPr>
          <a:xfrm>
            <a:off x="7063496" y="513681"/>
            <a:ext cx="4067432" cy="120032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b="1" u="sng"/>
              <a:t>Cost:</a:t>
            </a:r>
            <a:endParaRPr lang="en-US"/>
          </a:p>
          <a:p>
            <a:r>
              <a:rPr lang="en-GB"/>
              <a:t>Outline how the capital costs will be divided between each category.</a:t>
            </a:r>
          </a:p>
          <a:p>
            <a:r>
              <a:rPr lang="en-GB"/>
              <a:t>(FF&amp;E = Fittings, Fixtures and Electrical)</a:t>
            </a:r>
          </a:p>
        </p:txBody>
      </p:sp>
      <p:sp>
        <p:nvSpPr>
          <p:cNvPr id="7" name="TextBox 6">
            <a:extLst>
              <a:ext uri="{FF2B5EF4-FFF2-40B4-BE49-F238E27FC236}">
                <a16:creationId xmlns:a16="http://schemas.microsoft.com/office/drawing/2014/main" id="{17231B2F-A183-F1F1-E260-79C3334BCA9C}"/>
              </a:ext>
            </a:extLst>
          </p:cNvPr>
          <p:cNvSpPr txBox="1"/>
          <p:nvPr/>
        </p:nvSpPr>
        <p:spPr>
          <a:xfrm>
            <a:off x="6913817" y="2478745"/>
            <a:ext cx="5029003" cy="246221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400" b="1" u="sng">
                <a:solidFill>
                  <a:srgbClr val="000000"/>
                </a:solidFill>
              </a:rPr>
              <a:t>Cost Avoidance:</a:t>
            </a:r>
          </a:p>
          <a:p>
            <a:r>
              <a:rPr lang="en-GB" sz="1400">
                <a:solidFill>
                  <a:srgbClr val="000000"/>
                </a:solidFill>
              </a:rPr>
              <a:t>This section should outline how the provision will save money compared to the current spend on AP year-on-year.  This can be linked to your in-school spend on AP, and/or the wider cost saving to WBC.</a:t>
            </a:r>
          </a:p>
          <a:p>
            <a:r>
              <a:rPr lang="en-GB" sz="1400">
                <a:solidFill>
                  <a:srgbClr val="000000"/>
                </a:solidFill>
              </a:rPr>
              <a:t>It would be helpful to think about the unit costs (average impact per pupil) as well as the total cost so projections can be made regarding the savings to WBC as a whole, as well as individual school budgets.</a:t>
            </a:r>
          </a:p>
          <a:p>
            <a:r>
              <a:rPr lang="en-GB" sz="1400">
                <a:solidFill>
                  <a:srgbClr val="000000"/>
                </a:solidFill>
              </a:rPr>
              <a:t>Please provide explanatory information in your own format, underneath the table, should you feel it necessary.</a:t>
            </a:r>
          </a:p>
        </p:txBody>
      </p:sp>
      <p:pic>
        <p:nvPicPr>
          <p:cNvPr id="8" name="Picture 7">
            <a:extLst>
              <a:ext uri="{FF2B5EF4-FFF2-40B4-BE49-F238E27FC236}">
                <a16:creationId xmlns:a16="http://schemas.microsoft.com/office/drawing/2014/main" id="{E45C6FDF-040A-FE6D-3908-08C0AEB72295}"/>
              </a:ext>
            </a:extLst>
          </p:cNvPr>
          <p:cNvPicPr>
            <a:picLocks noChangeAspect="1"/>
          </p:cNvPicPr>
          <p:nvPr/>
        </p:nvPicPr>
        <p:blipFill>
          <a:blip r:embed="rId2"/>
          <a:srcRect t="27343" b="-159"/>
          <a:stretch>
            <a:fillRect/>
          </a:stretch>
        </p:blipFill>
        <p:spPr>
          <a:xfrm>
            <a:off x="394684" y="191917"/>
            <a:ext cx="6410325" cy="4244686"/>
          </a:xfrm>
          <a:prstGeom prst="rect">
            <a:avLst/>
          </a:prstGeom>
        </p:spPr>
      </p:pic>
      <p:sp>
        <p:nvSpPr>
          <p:cNvPr id="10" name="Rectangle 9">
            <a:extLst>
              <a:ext uri="{FF2B5EF4-FFF2-40B4-BE49-F238E27FC236}">
                <a16:creationId xmlns:a16="http://schemas.microsoft.com/office/drawing/2014/main" id="{BA79A028-A94D-45B3-892A-CC7E134ABB05}"/>
              </a:ext>
            </a:extLst>
          </p:cNvPr>
          <p:cNvSpPr/>
          <p:nvPr/>
        </p:nvSpPr>
        <p:spPr>
          <a:xfrm>
            <a:off x="253714" y="409317"/>
            <a:ext cx="11193162" cy="1729945"/>
          </a:xfrm>
          <a:prstGeom prst="rect">
            <a:avLst/>
          </a:prstGeom>
          <a:noFill/>
          <a:ln w="28575"/>
        </p:spPr>
        <p:style>
          <a:lnRef idx="2">
            <a:schemeClr val="accent6"/>
          </a:lnRef>
          <a:fillRef idx="1">
            <a:schemeClr val="lt1"/>
          </a:fillRef>
          <a:effectRef idx="0">
            <a:schemeClr val="accent6"/>
          </a:effectRef>
          <a:fontRef idx="minor">
            <a:schemeClr val="dk1"/>
          </a:fontRef>
        </p:style>
        <p:txBody>
          <a:bodyPr rtlCol="0" anchor="ctr"/>
          <a:lstStyle/>
          <a:p>
            <a:pPr algn="ctr"/>
            <a:endParaRPr lang="en-GB"/>
          </a:p>
        </p:txBody>
      </p:sp>
      <p:sp>
        <p:nvSpPr>
          <p:cNvPr id="11" name="Rectangle 10">
            <a:extLst>
              <a:ext uri="{FF2B5EF4-FFF2-40B4-BE49-F238E27FC236}">
                <a16:creationId xmlns:a16="http://schemas.microsoft.com/office/drawing/2014/main" id="{DDCFF2F7-34A7-6DE1-B61D-42241B425E70}"/>
              </a:ext>
            </a:extLst>
          </p:cNvPr>
          <p:cNvSpPr/>
          <p:nvPr/>
        </p:nvSpPr>
        <p:spPr>
          <a:xfrm>
            <a:off x="253427" y="2316606"/>
            <a:ext cx="11687432" cy="2625810"/>
          </a:xfrm>
          <a:prstGeom prst="rect">
            <a:avLst/>
          </a:prstGeom>
          <a:noFill/>
          <a:ln w="28575"/>
        </p:spPr>
        <p:style>
          <a:lnRef idx="2">
            <a:schemeClr val="accent4"/>
          </a:lnRef>
          <a:fillRef idx="1">
            <a:schemeClr val="lt1"/>
          </a:fillRef>
          <a:effectRef idx="0">
            <a:schemeClr val="accent4"/>
          </a:effectRef>
          <a:fontRef idx="minor">
            <a:schemeClr val="dk1"/>
          </a:fontRef>
        </p:style>
        <p:txBody>
          <a:bodyPr rtlCol="0" anchor="ctr"/>
          <a:lstStyle/>
          <a:p>
            <a:pPr algn="ctr"/>
            <a:endParaRPr lang="en-GB"/>
          </a:p>
        </p:txBody>
      </p:sp>
    </p:spTree>
    <p:extLst>
      <p:ext uri="{BB962C8B-B14F-4D97-AF65-F5344CB8AC3E}">
        <p14:creationId xmlns:p14="http://schemas.microsoft.com/office/powerpoint/2010/main" val="7821513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28267CB4-A9CF-CE0F-4F42-C203444DD31E}"/>
              </a:ext>
            </a:extLst>
          </p:cNvPr>
          <p:cNvPicPr>
            <a:picLocks noChangeAspect="1"/>
          </p:cNvPicPr>
          <p:nvPr/>
        </p:nvPicPr>
        <p:blipFill>
          <a:blip r:embed="rId2"/>
          <a:stretch>
            <a:fillRect/>
          </a:stretch>
        </p:blipFill>
        <p:spPr>
          <a:xfrm>
            <a:off x="278719" y="290286"/>
            <a:ext cx="6391275" cy="3810000"/>
          </a:xfrm>
          <a:prstGeom prst="rect">
            <a:avLst/>
          </a:prstGeom>
        </p:spPr>
      </p:pic>
      <p:sp>
        <p:nvSpPr>
          <p:cNvPr id="3" name="TextBox 2">
            <a:extLst>
              <a:ext uri="{FF2B5EF4-FFF2-40B4-BE49-F238E27FC236}">
                <a16:creationId xmlns:a16="http://schemas.microsoft.com/office/drawing/2014/main" id="{966E7306-7483-687A-A2DB-BA183121CBF6}"/>
              </a:ext>
            </a:extLst>
          </p:cNvPr>
          <p:cNvSpPr txBox="1"/>
          <p:nvPr/>
        </p:nvSpPr>
        <p:spPr>
          <a:xfrm>
            <a:off x="6878595" y="575178"/>
            <a:ext cx="4911810" cy="147732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b="1" u="sng"/>
              <a:t>Programme</a:t>
            </a:r>
            <a:r>
              <a:rPr lang="en-GB"/>
              <a:t>:</a:t>
            </a:r>
            <a:endParaRPr lang="en-US"/>
          </a:p>
          <a:p>
            <a:r>
              <a:rPr lang="en-GB"/>
              <a:t>Please outline the timeline of actions that will be undertaken to set up the provision.</a:t>
            </a:r>
          </a:p>
          <a:p>
            <a:r>
              <a:rPr lang="en-GB"/>
              <a:t>Please also include actions that will be undertaken as the provision develops.</a:t>
            </a:r>
          </a:p>
        </p:txBody>
      </p:sp>
      <p:sp>
        <p:nvSpPr>
          <p:cNvPr id="4" name="TextBox 3">
            <a:extLst>
              <a:ext uri="{FF2B5EF4-FFF2-40B4-BE49-F238E27FC236}">
                <a16:creationId xmlns:a16="http://schemas.microsoft.com/office/drawing/2014/main" id="{01B163F2-8243-9BD9-E150-DB94B189B29F}"/>
              </a:ext>
            </a:extLst>
          </p:cNvPr>
          <p:cNvSpPr txBox="1"/>
          <p:nvPr/>
        </p:nvSpPr>
        <p:spPr>
          <a:xfrm>
            <a:off x="792891" y="4510216"/>
            <a:ext cx="5478162" cy="175432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a:t>Please ignore the approval date and tolerance metrics.</a:t>
            </a:r>
          </a:p>
          <a:p>
            <a:r>
              <a:rPr lang="en-GB" dirty="0"/>
              <a:t>This application will be scored using the scoring matrix and recommendations will be taken to the </a:t>
            </a:r>
            <a:r>
              <a:rPr lang="en-GB"/>
              <a:t>Sufficiency Board following the scoring process </a:t>
            </a:r>
            <a:r>
              <a:rPr lang="en-GB" dirty="0"/>
              <a:t>as outlined on the next slide.</a:t>
            </a:r>
          </a:p>
        </p:txBody>
      </p:sp>
      <p:sp>
        <p:nvSpPr>
          <p:cNvPr id="5" name="Rectangle 4">
            <a:extLst>
              <a:ext uri="{FF2B5EF4-FFF2-40B4-BE49-F238E27FC236}">
                <a16:creationId xmlns:a16="http://schemas.microsoft.com/office/drawing/2014/main" id="{D326454C-ECDD-D4D0-8717-0E16B343B8F2}"/>
              </a:ext>
            </a:extLst>
          </p:cNvPr>
          <p:cNvSpPr/>
          <p:nvPr/>
        </p:nvSpPr>
        <p:spPr>
          <a:xfrm>
            <a:off x="71836" y="3338285"/>
            <a:ext cx="6597134" cy="3293908"/>
          </a:xfrm>
          <a:prstGeom prst="rect">
            <a:avLst/>
          </a:prstGeom>
          <a:noFill/>
          <a:ln w="28575"/>
        </p:spPr>
        <p:style>
          <a:lnRef idx="2">
            <a:schemeClr val="accent5"/>
          </a:lnRef>
          <a:fillRef idx="1">
            <a:schemeClr val="lt1"/>
          </a:fillRef>
          <a:effectRef idx="0">
            <a:schemeClr val="accent5"/>
          </a:effectRef>
          <a:fontRef idx="minor">
            <a:schemeClr val="dk1"/>
          </a:fontRef>
        </p:style>
        <p:txBody>
          <a:bodyPr rtlCol="0" anchor="ctr"/>
          <a:lstStyle/>
          <a:p>
            <a:pPr algn="ctr"/>
            <a:endParaRPr lang="en-GB"/>
          </a:p>
        </p:txBody>
      </p:sp>
      <p:sp>
        <p:nvSpPr>
          <p:cNvPr id="6" name="Rectangle 5">
            <a:extLst>
              <a:ext uri="{FF2B5EF4-FFF2-40B4-BE49-F238E27FC236}">
                <a16:creationId xmlns:a16="http://schemas.microsoft.com/office/drawing/2014/main" id="{564976D6-892B-EBE6-5CB6-7C6A043C504E}"/>
              </a:ext>
            </a:extLst>
          </p:cNvPr>
          <p:cNvSpPr/>
          <p:nvPr/>
        </p:nvSpPr>
        <p:spPr>
          <a:xfrm>
            <a:off x="247135" y="226540"/>
            <a:ext cx="11769810" cy="2265405"/>
          </a:xfrm>
          <a:prstGeom prst="rect">
            <a:avLst/>
          </a:prstGeom>
          <a:noFill/>
          <a:ln w="28575"/>
        </p:spPr>
        <p:style>
          <a:lnRef idx="2">
            <a:schemeClr val="accent6"/>
          </a:lnRef>
          <a:fillRef idx="1">
            <a:schemeClr val="lt1"/>
          </a:fillRef>
          <a:effectRef idx="0">
            <a:schemeClr val="accent6"/>
          </a:effectRef>
          <a:fontRef idx="minor">
            <a:schemeClr val="dk1"/>
          </a:fontRef>
        </p:style>
        <p:txBody>
          <a:bodyPr rtlCol="0" anchor="ctr"/>
          <a:lstStyle/>
          <a:p>
            <a:pPr algn="ctr"/>
            <a:endParaRPr lang="en-GB"/>
          </a:p>
        </p:txBody>
      </p:sp>
    </p:spTree>
    <p:extLst>
      <p:ext uri="{BB962C8B-B14F-4D97-AF65-F5344CB8AC3E}">
        <p14:creationId xmlns:p14="http://schemas.microsoft.com/office/powerpoint/2010/main" val="26586230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CB4F2E-1BF0-B21F-5D23-AA8D9D349F6F}"/>
              </a:ext>
            </a:extLst>
          </p:cNvPr>
          <p:cNvSpPr>
            <a:spLocks noGrp="1"/>
          </p:cNvSpPr>
          <p:nvPr>
            <p:ph type="title"/>
          </p:nvPr>
        </p:nvSpPr>
        <p:spPr>
          <a:xfrm>
            <a:off x="257629" y="2268"/>
            <a:ext cx="10515600" cy="1325563"/>
          </a:xfrm>
        </p:spPr>
        <p:txBody>
          <a:bodyPr/>
          <a:lstStyle/>
          <a:p>
            <a:r>
              <a:rPr lang="en-GB"/>
              <a:t>Evaluation Process and Timeline</a:t>
            </a:r>
          </a:p>
        </p:txBody>
      </p:sp>
      <p:graphicFrame>
        <p:nvGraphicFramePr>
          <p:cNvPr id="172" name="Diagram 171">
            <a:extLst>
              <a:ext uri="{FF2B5EF4-FFF2-40B4-BE49-F238E27FC236}">
                <a16:creationId xmlns:a16="http://schemas.microsoft.com/office/drawing/2014/main" id="{1369686B-33B4-A49F-5171-F1690B33EB5E}"/>
              </a:ext>
            </a:extLst>
          </p:cNvPr>
          <p:cNvGraphicFramePr/>
          <p:nvPr>
            <p:extLst>
              <p:ext uri="{D42A27DB-BD31-4B8C-83A1-F6EECF244321}">
                <p14:modId xmlns:p14="http://schemas.microsoft.com/office/powerpoint/2010/main" val="3325607377"/>
              </p:ext>
            </p:extLst>
          </p:nvPr>
        </p:nvGraphicFramePr>
        <p:xfrm>
          <a:off x="553359" y="1019630"/>
          <a:ext cx="11194139" cy="56170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364185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91410324A0C3046B98EC77A08313EFF" ma:contentTypeVersion="17" ma:contentTypeDescription="Create a new document." ma:contentTypeScope="" ma:versionID="73f66960bab490535750f8521243ad90">
  <xsd:schema xmlns:xsd="http://www.w3.org/2001/XMLSchema" xmlns:xs="http://www.w3.org/2001/XMLSchema" xmlns:p="http://schemas.microsoft.com/office/2006/metadata/properties" xmlns:ns2="e351317e-8070-4d82-a16f-4fb0d4958a18" xmlns:ns3="f4f51df5-6f22-43b4-8b62-ad2273e2c31c" xmlns:ns4="6e675510-5d27-43f3-9e42-fdbaddd5e9d5" targetNamespace="http://schemas.microsoft.com/office/2006/metadata/properties" ma:root="true" ma:fieldsID="4509ac3d4a7901c59dc02ac0e5675de3" ns2:_="" ns3:_="" ns4:_="">
    <xsd:import namespace="e351317e-8070-4d82-a16f-4fb0d4958a18"/>
    <xsd:import namespace="f4f51df5-6f22-43b4-8b62-ad2273e2c31c"/>
    <xsd:import namespace="6e675510-5d27-43f3-9e42-fdbaddd5e9d5"/>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ObjectDetectorVersions" minOccurs="0"/>
                <xsd:element ref="ns2:MediaServiceSearchProperties" minOccurs="0"/>
                <xsd:element ref="ns2:lcf76f155ced4ddcb4097134ff3c332f" minOccurs="0"/>
                <xsd:element ref="ns4: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Notes_x002f_Comme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351317e-8070-4d82-a16f-4fb0d4958a1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MediaServiceSearchProperties" ma:index="15" nillable="true" ma:displayName="MediaServiceSearchProperties" ma:hidden="true" ma:internalName="MediaServiceSearchProperties" ma:readOnly="true">
      <xsd:simpleType>
        <xsd:restriction base="dms:Note"/>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63f4c14d-ad24-42e9-89ea-41944c85aaeb" ma:termSetId="09814cd3-568e-fe90-9814-8d621ff8fb84" ma:anchorId="fba54fb3-c3e1-fe81-a776-ca4b69148c4d" ma:open="true" ma:isKeyword="false">
      <xsd:complexType>
        <xsd:sequence>
          <xsd:element ref="pc:Terms" minOccurs="0" maxOccurs="1"/>
        </xsd:sequence>
      </xsd:complexType>
    </xsd:element>
    <xsd:element name="MediaServiceDateTaken" ma:index="19" nillable="true" ma:displayName="MediaServiceDateTaken" ma:hidden="true" ma:indexed="true" ma:internalName="MediaServiceDateTaken"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ediaServiceGenerationTime" ma:index="21" nillable="true" ma:displayName="MediaServiceGenerationTime" ma:hidden="true" ma:internalName="MediaServiceGenerationTime" ma:readOnly="true">
      <xsd:simpleType>
        <xsd:restriction base="dms:Text"/>
      </xsd:simpleType>
    </xsd:element>
    <xsd:element name="MediaServiceEventHashCode" ma:index="22" nillable="true" ma:displayName="MediaServiceEventHashCode" ma:hidden="true" ma:internalName="MediaServiceEventHashCode" ma:readOnly="true">
      <xsd:simpleType>
        <xsd:restriction base="dms:Text"/>
      </xsd:simpleType>
    </xsd:element>
    <xsd:element name="MediaLengthInSeconds" ma:index="23" nillable="true" ma:displayName="MediaLengthInSeconds" ma:hidden="true" ma:internalName="MediaLengthInSeconds" ma:readOnly="true">
      <xsd:simpleType>
        <xsd:restriction base="dms:Unknown"/>
      </xsd:simpleType>
    </xsd:element>
    <xsd:element name="Notes_x002f_Comments" ma:index="24" nillable="true" ma:displayName="Notes/Comments" ma:format="Dropdown" ma:internalName="Notes_x002f_Comments">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4f51df5-6f22-43b4-8b62-ad2273e2c31c"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e675510-5d27-43f3-9e42-fdbaddd5e9d5"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a27805d3-5a89-450f-95dc-7ee2e03018d1}" ma:internalName="TaxCatchAll" ma:showField="CatchAllData" ma:web="f4f51df5-6f22-43b4-8b62-ad2273e2c31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haredWithUsers xmlns="f4f51df5-6f22-43b4-8b62-ad2273e2c31c">
      <UserInfo>
        <DisplayName/>
        <AccountId xsi:nil="true"/>
        <AccountType/>
      </UserInfo>
    </SharedWithUsers>
    <lcf76f155ced4ddcb4097134ff3c332f xmlns="e351317e-8070-4d82-a16f-4fb0d4958a18">
      <Terms xmlns="http://schemas.microsoft.com/office/infopath/2007/PartnerControls"/>
    </lcf76f155ced4ddcb4097134ff3c332f>
    <TaxCatchAll xmlns="6e675510-5d27-43f3-9e42-fdbaddd5e9d5" xsi:nil="true"/>
    <Notes_x002f_Comments xmlns="e351317e-8070-4d82-a16f-4fb0d4958a18" xsi:nil="true"/>
  </documentManagement>
</p:properties>
</file>

<file path=customXml/itemProps1.xml><?xml version="1.0" encoding="utf-8"?>
<ds:datastoreItem xmlns:ds="http://schemas.openxmlformats.org/officeDocument/2006/customXml" ds:itemID="{AD8CC12F-1A75-4E8C-8AD3-55449722D22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351317e-8070-4d82-a16f-4fb0d4958a18"/>
    <ds:schemaRef ds:uri="f4f51df5-6f22-43b4-8b62-ad2273e2c31c"/>
    <ds:schemaRef ds:uri="6e675510-5d27-43f3-9e42-fdbaddd5e9d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3DE9FB4-9CB8-4AC6-8CE2-E1FC0EE8CC31}">
  <ds:schemaRefs>
    <ds:schemaRef ds:uri="http://schemas.microsoft.com/sharepoint/v3/contenttype/forms"/>
  </ds:schemaRefs>
</ds:datastoreItem>
</file>

<file path=customXml/itemProps3.xml><?xml version="1.0" encoding="utf-8"?>
<ds:datastoreItem xmlns:ds="http://schemas.openxmlformats.org/officeDocument/2006/customXml" ds:itemID="{180ACC6B-AE64-4E78-B263-79CA8E2BC271}">
  <ds:schemaRefs>
    <ds:schemaRef ds:uri="http://purl.org/dc/dcmitype/"/>
    <ds:schemaRef ds:uri="http://purl.org/dc/terms/"/>
    <ds:schemaRef ds:uri="http://purl.org/dc/elements/1.1/"/>
    <ds:schemaRef ds:uri="6e675510-5d27-43f3-9e42-fdbaddd5e9d5"/>
    <ds:schemaRef ds:uri="http://schemas.microsoft.com/office/2006/documentManagement/types"/>
    <ds:schemaRef ds:uri="http://www.w3.org/XML/1998/namespace"/>
    <ds:schemaRef ds:uri="f4f51df5-6f22-43b4-8b62-ad2273e2c31c"/>
    <ds:schemaRef ds:uri="http://schemas.openxmlformats.org/package/2006/metadata/core-properties"/>
    <ds:schemaRef ds:uri="http://schemas.microsoft.com/office/infopath/2007/PartnerControls"/>
    <ds:schemaRef ds:uri="e351317e-8070-4d82-a16f-4fb0d4958a18"/>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723</Words>
  <Application>Microsoft Office PowerPoint</Application>
  <PresentationFormat>Widescreen</PresentationFormat>
  <Paragraphs>67</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PowerPoint Presentation</vt:lpstr>
      <vt:lpstr>PowerPoint Presentation</vt:lpstr>
      <vt:lpstr>PowerPoint Presentation</vt:lpstr>
      <vt:lpstr>PowerPoint Presentation</vt:lpstr>
      <vt:lpstr>Evaluation Process and Timeline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Laura Mackenzie</cp:lastModifiedBy>
  <cp:revision>143</cp:revision>
  <dcterms:created xsi:type="dcterms:W3CDTF">2025-05-20T15:01:02Z</dcterms:created>
  <dcterms:modified xsi:type="dcterms:W3CDTF">2026-04-29T15:49:43Z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2b28a9a6-133a-4796-ad7d-6b90f7583680_Enabled">
    <vt:lpwstr>true</vt:lpwstr>
  </property>
  <property fmtid="{D5CDD505-2E9C-101B-9397-08002B2CF9AE}" pid="3" name="MSIP_Label_2b28a9a6-133a-4796-ad7d-6b90f7583680_SetDate">
    <vt:lpwstr>2025-05-21T09:10:01Z</vt:lpwstr>
  </property>
  <property fmtid="{D5CDD505-2E9C-101B-9397-08002B2CF9AE}" pid="4" name="MSIP_Label_2b28a9a6-133a-4796-ad7d-6b90f7583680_Method">
    <vt:lpwstr>Standard</vt:lpwstr>
  </property>
  <property fmtid="{D5CDD505-2E9C-101B-9397-08002B2CF9AE}" pid="5" name="MSIP_Label_2b28a9a6-133a-4796-ad7d-6b90f7583680_Name">
    <vt:lpwstr>Private</vt:lpwstr>
  </property>
  <property fmtid="{D5CDD505-2E9C-101B-9397-08002B2CF9AE}" pid="6" name="MSIP_Label_2b28a9a6-133a-4796-ad7d-6b90f7583680_SiteId">
    <vt:lpwstr>996ee15c-0b3e-4a6f-8e65-120a9a51821a</vt:lpwstr>
  </property>
  <property fmtid="{D5CDD505-2E9C-101B-9397-08002B2CF9AE}" pid="7" name="MSIP_Label_2b28a9a6-133a-4796-ad7d-6b90f7583680_ActionId">
    <vt:lpwstr>bbdedeb9-36cf-4281-81f3-4b3cef0caaea</vt:lpwstr>
  </property>
  <property fmtid="{D5CDD505-2E9C-101B-9397-08002B2CF9AE}" pid="8" name="MSIP_Label_2b28a9a6-133a-4796-ad7d-6b90f7583680_ContentBits">
    <vt:lpwstr>2</vt:lpwstr>
  </property>
  <property fmtid="{D5CDD505-2E9C-101B-9397-08002B2CF9AE}" pid="9" name="MSIP_Label_2b28a9a6-133a-4796-ad7d-6b90f7583680_Tag">
    <vt:lpwstr>10, 3, 0, 1</vt:lpwstr>
  </property>
  <property fmtid="{D5CDD505-2E9C-101B-9397-08002B2CF9AE}" pid="10" name="ClassificationContentMarkingFooterLocations">
    <vt:lpwstr>office theme:8</vt:lpwstr>
  </property>
  <property fmtid="{D5CDD505-2E9C-101B-9397-08002B2CF9AE}" pid="11" name="ClassificationContentMarkingFooterText">
    <vt:lpwstr>Private: Information that contains a small amount of sensitive data which is essential to communicate with an individual but doesn’t require to be sent via secure methods.</vt:lpwstr>
  </property>
  <property fmtid="{D5CDD505-2E9C-101B-9397-08002B2CF9AE}" pid="12" name="MediaServiceImageTags">
    <vt:lpwstr/>
  </property>
  <property fmtid="{D5CDD505-2E9C-101B-9397-08002B2CF9AE}" pid="13" name="ContentTypeId">
    <vt:lpwstr>0x010100E91410324A0C3046B98EC77A08313EFF</vt:lpwstr>
  </property>
  <property fmtid="{D5CDD505-2E9C-101B-9397-08002B2CF9AE}" pid="14" name="ComplianceAssetId">
    <vt:lpwstr/>
  </property>
  <property fmtid="{D5CDD505-2E9C-101B-9397-08002B2CF9AE}" pid="15" name="_ExtendedDescription">
    <vt:lpwstr/>
  </property>
  <property fmtid="{D5CDD505-2E9C-101B-9397-08002B2CF9AE}" pid="16" name="_activity">
    <vt:lpwstr>{"FileActivityType":"9","FileActivityTimeStamp":"2025-05-21T08:58:52.340Z","FileActivityUsersOnPage":[{"DisplayName":"Laura Mackenzie","Id":"laura.mackenzie@wokingham.gov.uk"},{"DisplayName":"Jonathan Wilding","Id":"jonathan.wilding@wokingham.gov.uk"}],"FileActivityNavigationId":null}</vt:lpwstr>
  </property>
  <property fmtid="{D5CDD505-2E9C-101B-9397-08002B2CF9AE}" pid="17" name="TriggerFlowInfo">
    <vt:lpwstr/>
  </property>
  <property fmtid="{D5CDD505-2E9C-101B-9397-08002B2CF9AE}" pid="18" name="xd_ProgID">
    <vt:lpwstr/>
  </property>
  <property fmtid="{D5CDD505-2E9C-101B-9397-08002B2CF9AE}" pid="19" name="TemplateUrl">
    <vt:lpwstr/>
  </property>
  <property fmtid="{D5CDD505-2E9C-101B-9397-08002B2CF9AE}" pid="20" name="xd_Signature">
    <vt:bool>false</vt:bool>
  </property>
</Properties>
</file>